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9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8" y="5107578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Nr.12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2800" b="1" dirty="0" smtClean="0">
                <a:latin typeface="Arial Narrow" panose="020B0606020202030204" pitchFamily="34" charset="0"/>
              </a:rPr>
              <a:t>Studiju nobeiguma tests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723603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QA1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748935" y="16165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12. Vai </a:t>
            </a:r>
            <a:r>
              <a:rPr lang="lv-LV" sz="2000" b="1" dirty="0">
                <a:latin typeface="Arial Narrow" panose="020B0606020202030204" pitchFamily="34" charset="0"/>
              </a:rPr>
              <a:t>šo situāciju automatizēsim?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Kategoriju sadalījumu interneta veikalam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1284" y="3463161"/>
            <a:ext cx="2768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 'Aplami'.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99778"/>
              </p:ext>
            </p:extLst>
          </p:nvPr>
        </p:nvGraphicFramePr>
        <p:xfrm>
          <a:off x="866504" y="2276998"/>
          <a:ext cx="10515600" cy="1584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161244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17258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Piezīmēm par sistēmu, komandas procesiem utt.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05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Datu bāzes apstrādei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Confluence</a:t>
                      </a:r>
                      <a:r>
                        <a:rPr lang="lv-LV" sz="1800" dirty="0" smtClean="0">
                          <a:latin typeface="Arial Narrow" panose="020B0606020202030204" pitchFamily="34" charset="0"/>
                        </a:rPr>
                        <a:t>, Oracle, JIRA, </a:t>
                      </a: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Linked</a:t>
                      </a:r>
                      <a:r>
                        <a:rPr lang="lv-LV" sz="180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in</a:t>
                      </a:r>
                      <a:endParaRPr lang="lv-LV" sz="1800" b="0" i="0" dirty="0" smtClean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26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Darba organizēšanai un prioritāšu pārvaldībai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Confluence</a:t>
                      </a:r>
                      <a:r>
                        <a:rPr lang="lv-LV" sz="1800" dirty="0" smtClean="0">
                          <a:latin typeface="Arial Narrow" panose="020B0606020202030204" pitchFamily="34" charset="0"/>
                        </a:rPr>
                        <a:t>, Oracle, JIRA, </a:t>
                      </a: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Linked</a:t>
                      </a:r>
                      <a:r>
                        <a:rPr lang="lv-LV" sz="180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in</a:t>
                      </a:r>
                      <a:endParaRPr lang="lv-LV" sz="1800" b="0" i="0" dirty="0" smtClean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3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Darba pieredzes uzturēšanai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Confluence</a:t>
                      </a:r>
                      <a:r>
                        <a:rPr lang="lv-LV" sz="1800" dirty="0" smtClean="0">
                          <a:latin typeface="Arial Narrow" panose="020B0606020202030204" pitchFamily="34" charset="0"/>
                        </a:rPr>
                        <a:t>, Oracle, JIRA, </a:t>
                      </a: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Linked</a:t>
                      </a:r>
                      <a:r>
                        <a:rPr lang="lv-LV" sz="180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lv-LV" sz="1800" dirty="0" err="1" smtClean="0">
                          <a:latin typeface="Arial Narrow" panose="020B0606020202030204" pitchFamily="34" charset="0"/>
                        </a:rPr>
                        <a:t>in</a:t>
                      </a:r>
                      <a:endParaRPr lang="lv-LV" sz="1800" b="0" i="0" dirty="0" smtClean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2672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8937" y="1650079"/>
            <a:ext cx="7037504" cy="90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13. Savienojiet kādām vajadzībām jūs izmantosiet kādu programmu?</a:t>
            </a: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3392" y="4368328"/>
            <a:ext cx="102557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Pareizā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</a:t>
            </a:r>
          </a:p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Piezīmēm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 sistēmu, komandas procesiem utt. →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Confluence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,</a:t>
            </a:r>
          </a:p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Datu bāzes apstrādei → Oracle,</a:t>
            </a:r>
          </a:p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Darba organizēšanai un prioritāšu pārvaldībai → JIRA, Darba pieredzes uzturēšanai →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Linked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in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7367" y="2227602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dirty="0" err="1">
                <a:latin typeface="Arial Narrow" panose="020B0606020202030204" pitchFamily="34" charset="0"/>
              </a:rPr>
              <a:t>Confluence</a:t>
            </a:r>
            <a:r>
              <a:rPr lang="lv-LV" dirty="0">
                <a:latin typeface="Arial Narrow" panose="020B0606020202030204" pitchFamily="34" charset="0"/>
              </a:rPr>
              <a:t>, Oracle, JIRA, </a:t>
            </a:r>
            <a:r>
              <a:rPr lang="lv-LV" dirty="0" err="1">
                <a:latin typeface="Arial Narrow" panose="020B0606020202030204" pitchFamily="34" charset="0"/>
              </a:rPr>
              <a:t>Linked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in</a:t>
            </a:r>
            <a:endParaRPr lang="lv-LV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741941"/>
            <a:ext cx="9544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14. Lai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droši veiktu maksājumu interneta veikalā, ko meklēsiet mājas lapas adresē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20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a..lv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b.www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c.http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d.https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05977" y="3273496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</a:t>
            </a:r>
            <a:r>
              <a:rPr lang="lv-LV" sz="2000" b="1" dirty="0" err="1" smtClean="0">
                <a:solidFill>
                  <a:srgbClr val="8E662E"/>
                </a:solidFill>
                <a:latin typeface="Arial Narrow" panose="020B0606020202030204" pitchFamily="34" charset="0"/>
              </a:rPr>
              <a:t>https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6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490901"/>
            <a:ext cx="103806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15. Kurš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vaicājuma pieraksts ir stilistiski pareizs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a.SELECT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title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,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FROM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WHERE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= "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John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Lasseter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";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b.Select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title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,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From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Where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Like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"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John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Lasseter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";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c.SELECT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title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,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FROM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endParaRPr lang="lv-LV" sz="20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WHERE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= "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John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Lasseter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";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d.SELECT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title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,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FROM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WHERE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director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LIKE "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John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Lasseter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";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4800" y="48616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ir</a:t>
            </a:r>
            <a:r>
              <a:rPr lang="en-US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endParaRPr lang="lv-LV" sz="2000" b="1" dirty="0" smtClean="0">
              <a:solidFill>
                <a:srgbClr val="8E662E"/>
              </a:solidFill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SELECT </a:t>
            </a:r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title, director </a:t>
            </a:r>
            <a:r>
              <a:rPr lang="en-US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FROM </a:t>
            </a:r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movies </a:t>
            </a:r>
          </a:p>
          <a:p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WHERE director = "John Lasseter";</a:t>
            </a:r>
            <a:endParaRPr lang="en-US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5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8" y="1672516"/>
            <a:ext cx="1047205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16. Funkcija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, kas nogādā sagaidāmo informāciju/darbību programmatūrai (kā viesmīlis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)</a:t>
            </a:r>
          </a:p>
          <a:p>
            <a:endParaRPr lang="lv-LV" sz="14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a.API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b.HTTP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c.SQL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d.SCRUM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6404" y="3067705"/>
            <a:ext cx="2325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API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127" y="3995168"/>
            <a:ext cx="100172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17. Ja </a:t>
            </a:r>
            <a:r>
              <a:rPr lang="lv-LV" sz="2000" b="1" dirty="0">
                <a:latin typeface="Arial Narrow" panose="020B0606020202030204" pitchFamily="34" charset="0"/>
              </a:rPr>
              <a:t>ir atrasta kļūda, tad ir liela iespēja atrast vēl kļūdu tajā pašā programmas apgabalā</a:t>
            </a:r>
            <a:r>
              <a:rPr lang="lv-LV" sz="2000" dirty="0" smtClean="0">
                <a:latin typeface="Arial Narrow" panose="020B0606020202030204" pitchFamily="34" charset="0"/>
              </a:rPr>
              <a:t>.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 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</a:t>
            </a:r>
          </a:p>
        </p:txBody>
      </p:sp>
      <p:sp>
        <p:nvSpPr>
          <p:cNvPr id="9" name="Rectangle 8"/>
          <p:cNvSpPr/>
          <p:nvPr/>
        </p:nvSpPr>
        <p:spPr>
          <a:xfrm>
            <a:off x="7930908" y="5125415"/>
            <a:ext cx="2874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ir: 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'Patiesi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'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2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720840"/>
            <a:ext cx="114430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18. Testa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komandai ir jāpārliecinās, ka nevar veikt darbības ar bankas kontu pēc nepareiza PIN ievades</a:t>
            </a:r>
          </a:p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   Kāds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testa līmenis tiks izmantots? 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a.Pieņemšanas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b.Integrācijas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c.Sistēmas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d.Vienības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33128" y="4490829"/>
            <a:ext cx="3935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Sistēmas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1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43254"/>
              </p:ext>
            </p:extLst>
          </p:nvPr>
        </p:nvGraphicFramePr>
        <p:xfrm>
          <a:off x="5424763" y="1515653"/>
          <a:ext cx="6603923" cy="3022917"/>
        </p:xfrm>
        <a:graphic>
          <a:graphicData uri="http://schemas.openxmlformats.org/drawingml/2006/table">
            <a:tbl>
              <a:tblPr/>
              <a:tblGrid>
                <a:gridCol w="1542973">
                  <a:extLst>
                    <a:ext uri="{9D8B030D-6E8A-4147-A177-3AD203B41FA5}">
                      <a16:colId xmlns:a16="http://schemas.microsoft.com/office/drawing/2014/main" val="650098543"/>
                    </a:ext>
                  </a:extLst>
                </a:gridCol>
                <a:gridCol w="5060950">
                  <a:extLst>
                    <a:ext uri="{9D8B030D-6E8A-4147-A177-3AD203B41FA5}">
                      <a16:colId xmlns:a16="http://schemas.microsoft.com/office/drawing/2014/main" val="1059140827"/>
                    </a:ext>
                  </a:extLst>
                </a:gridCol>
              </a:tblGrid>
              <a:tr h="438679">
                <a:tc>
                  <a:txBody>
                    <a:bodyPr/>
                    <a:lstStyle/>
                    <a:p>
                      <a:pPr rtl="0"/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>Virsraksts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>Jaunam lietotājam nav iespējams piereģistrēties mājas lapā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5627"/>
                  </a:ext>
                </a:extLst>
              </a:tr>
              <a:tr h="222012"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ID2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50734"/>
                  </a:ext>
                </a:extLst>
              </a:tr>
              <a:tr h="222012"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Priority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Kritiska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69578"/>
                  </a:ext>
                </a:extLst>
              </a:tr>
              <a:tr h="222012"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Severity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Kritiska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4643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rtl="0"/>
                      <a:r>
                        <a:rPr lang="lv-LV" sz="1600" dirty="0" err="1">
                          <a:effectLst/>
                          <a:latin typeface="Arial Narrow" panose="020B0606020202030204" pitchFamily="34" charset="0"/>
                        </a:rPr>
                        <a:t>Environment</a:t>
                      </a:r>
                      <a:endParaRPr lang="lv-LV" sz="16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Tests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52130"/>
                  </a:ext>
                </a:extLst>
              </a:tr>
              <a:tr h="936480"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>Rezultāts:</a:t>
                      </a:r>
                      <a:b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>Kļūdas paziņojums un reģistrēšanās nav </a:t>
                      </a:r>
                      <a:r>
                        <a:rPr lang="lv-LV" sz="1600" dirty="0" smtClean="0">
                          <a:effectLst/>
                          <a:latin typeface="Arial Narrow" panose="020B0606020202030204" pitchFamily="34" charset="0"/>
                        </a:rPr>
                        <a:t>veiksmīga</a:t>
                      </a:r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/>
                      </a:r>
                      <a:b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>Sagaidāmais:</a:t>
                      </a:r>
                      <a:b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>Reģistrēšanās procesam jābūt </a:t>
                      </a:r>
                      <a:r>
                        <a:rPr lang="lv-LV" sz="1600" dirty="0" smtClean="0">
                          <a:effectLst/>
                          <a:latin typeface="Arial Narrow" panose="020B0606020202030204" pitchFamily="34" charset="0"/>
                        </a:rPr>
                        <a:t>veiksmīgam</a:t>
                      </a:r>
                      <a:endParaRPr lang="lv-LV" sz="16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2124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rtl="0"/>
                      <a:r>
                        <a:rPr lang="lv-LV" sz="1600">
                          <a:effectLst/>
                          <a:latin typeface="Arial Narrow" panose="020B0606020202030204" pitchFamily="34" charset="0"/>
                        </a:rPr>
                        <a:t>Attachment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600" dirty="0">
                          <a:effectLst/>
                          <a:latin typeface="Arial Narrow" panose="020B0606020202030204" pitchFamily="34" charset="0"/>
                        </a:rPr>
                        <a:t>ERROR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2236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469" y="1458001"/>
            <a:ext cx="11228362" cy="52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19. Noteikt problēmu kļūdas pierakstā</a:t>
            </a:r>
          </a:p>
          <a:p>
            <a:pPr lvl="0"/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  <a:p>
            <a:pPr lvl="0"/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</a:br>
            <a:r>
              <a:rPr lang="lv-LV" alt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a. Virsraksts skaidri neapraksta </a:t>
            </a:r>
            <a:r>
              <a:rPr lang="lv-LV" alt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kļūdu</a:t>
            </a:r>
          </a:p>
          <a:p>
            <a:pPr lvl="0"/>
            <a:endParaRPr lang="lv-LV" alt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 lvl="0"/>
            <a:r>
              <a:rPr lang="lv-LV" alt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b. Prioritāte nav </a:t>
            </a:r>
            <a:r>
              <a:rPr lang="lv-LV" alt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pareiza</a:t>
            </a:r>
          </a:p>
          <a:p>
            <a:pPr lvl="0"/>
            <a:endParaRPr lang="lv-LV" alt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 lvl="0"/>
            <a:r>
              <a:rPr lang="lv-LV" alt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c. Soļi kļūdas atkārtošanai nav </a:t>
            </a:r>
            <a:r>
              <a:rPr lang="lv-LV" alt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skaidri</a:t>
            </a:r>
          </a:p>
          <a:p>
            <a:pPr lvl="0"/>
            <a:endParaRPr lang="lv-LV" alt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 lvl="0"/>
            <a:r>
              <a:rPr lang="lv-LV" alt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d. Sagaidāmais rezultāts nav skaidrs</a:t>
            </a:r>
            <a:endParaRPr lang="lv-LV" altLang="lv-LV" sz="2000" dirty="0"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v-LV" alt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v-LV" alt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84422" y="5190663"/>
            <a:ext cx="5540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Soļi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kļūdas atkārtošanai nav skaidri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748937" y="1597097"/>
            <a:ext cx="90140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20. Vai </a:t>
            </a:r>
            <a:r>
              <a:rPr lang="lv-LV" sz="2000" b="1" dirty="0">
                <a:latin typeface="Arial Narrow" panose="020B0606020202030204" pitchFamily="34" charset="0"/>
              </a:rPr>
              <a:t>testētājs iesaistās izstrādes procesā tikai tad, kad kods jau ir sagatavots?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63771" y="2706452"/>
            <a:ext cx="2768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 'Aplami'.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937" y="3619038"/>
            <a:ext cx="109503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21. Nosaki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kļūdas smaguma pakāpi (no lapas izstrādes komandas perspektīvas)</a:t>
            </a:r>
          </a:p>
          <a:p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Saite uz īpašajiem piedāvājumiem nestrādā</a:t>
            </a:r>
          </a:p>
          <a:p>
            <a:endParaRPr lang="lv-LV" sz="20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a.Zema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b.Augsta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c.Kritiska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d.Bloķējoša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3771" y="5355523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ir:Zema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0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92575"/>
              </p:ext>
            </p:extLst>
          </p:nvPr>
        </p:nvGraphicFramePr>
        <p:xfrm>
          <a:off x="1165796" y="2253570"/>
          <a:ext cx="10509156" cy="1493520"/>
        </p:xfrm>
        <a:graphic>
          <a:graphicData uri="http://schemas.openxmlformats.org/drawingml/2006/table">
            <a:tbl>
              <a:tblPr/>
              <a:tblGrid>
                <a:gridCol w="817221">
                  <a:extLst>
                    <a:ext uri="{9D8B030D-6E8A-4147-A177-3AD203B41FA5}">
                      <a16:colId xmlns:a16="http://schemas.microsoft.com/office/drawing/2014/main" val="981923946"/>
                    </a:ext>
                  </a:extLst>
                </a:gridCol>
                <a:gridCol w="3947136">
                  <a:extLst>
                    <a:ext uri="{9D8B030D-6E8A-4147-A177-3AD203B41FA5}">
                      <a16:colId xmlns:a16="http://schemas.microsoft.com/office/drawing/2014/main" val="2232377301"/>
                    </a:ext>
                  </a:extLst>
                </a:gridCol>
                <a:gridCol w="5744799">
                  <a:extLst>
                    <a:ext uri="{9D8B030D-6E8A-4147-A177-3AD203B41FA5}">
                      <a16:colId xmlns:a16="http://schemas.microsoft.com/office/drawing/2014/main" val="4273420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lv-LV" sz="2000" b="1" dirty="0">
                          <a:effectLst/>
                          <a:latin typeface="Arial Narrow" panose="020B0606020202030204" pitchFamily="34" charset="0"/>
                        </a:rPr>
                        <a:t>Solis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2000" b="1">
                          <a:effectLst/>
                          <a:latin typeface="Arial Narrow" panose="020B0606020202030204" pitchFamily="34" charset="0"/>
                        </a:rPr>
                        <a:t>Apraksts</a:t>
                      </a:r>
                      <a:endParaRPr lang="lv-LV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2000" b="1">
                          <a:effectLst/>
                          <a:latin typeface="Arial Narrow" panose="020B0606020202030204" pitchFamily="34" charset="0"/>
                        </a:rPr>
                        <a:t>Sagaidāmais rezultāts</a:t>
                      </a:r>
                      <a:endParaRPr lang="lv-LV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58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lv-LV" sz="2000" b="0">
                          <a:effectLst/>
                          <a:latin typeface="Arial Narrow" panose="020B0606020202030204" pitchFamily="34" charset="0"/>
                        </a:rPr>
                        <a:t>1.</a:t>
                      </a:r>
                      <a:endParaRPr lang="lv-LV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2000" b="0" dirty="0">
                          <a:effectLst/>
                          <a:latin typeface="Arial Narrow" panose="020B0606020202030204" pitchFamily="34" charset="0"/>
                        </a:rPr>
                        <a:t>Lietotājs pareizi ievieto karti bankomātā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2000" b="0" dirty="0">
                          <a:effectLst/>
                          <a:latin typeface="Arial Narrow" panose="020B0606020202030204" pitchFamily="34" charset="0"/>
                        </a:rPr>
                        <a:t>Karte ir pieņemta un tiek parādīts PIN ievadīšanas logs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6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lv-LV" sz="2000" b="0">
                          <a:effectLst/>
                          <a:latin typeface="Arial Narrow" panose="020B0606020202030204" pitchFamily="34" charset="0"/>
                        </a:rPr>
                        <a:t>2.</a:t>
                      </a:r>
                      <a:endParaRPr lang="lv-LV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i-FI" sz="2000" b="0" dirty="0" err="1">
                          <a:effectLst/>
                          <a:latin typeface="Arial Narrow" panose="020B0606020202030204" pitchFamily="34" charset="0"/>
                        </a:rPr>
                        <a:t>Lietotājs</a:t>
                      </a:r>
                      <a:r>
                        <a:rPr lang="fi-FI" sz="2000" b="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i-FI" sz="2000" b="0" dirty="0" err="1">
                          <a:effectLst/>
                          <a:latin typeface="Arial Narrow" panose="020B0606020202030204" pitchFamily="34" charset="0"/>
                        </a:rPr>
                        <a:t>ievada</a:t>
                      </a:r>
                      <a:r>
                        <a:rPr lang="fi-FI" sz="2000" b="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i-FI" sz="2000" b="0" dirty="0" err="1">
                          <a:effectLst/>
                          <a:latin typeface="Arial Narrow" panose="020B0606020202030204" pitchFamily="34" charset="0"/>
                        </a:rPr>
                        <a:t>pareizu</a:t>
                      </a:r>
                      <a:r>
                        <a:rPr lang="fi-FI" sz="2000" b="0" dirty="0">
                          <a:effectLst/>
                          <a:latin typeface="Arial Narrow" panose="020B0606020202030204" pitchFamily="34" charset="0"/>
                        </a:rPr>
                        <a:t> PIN </a:t>
                      </a:r>
                      <a:r>
                        <a:rPr lang="fi-FI" sz="2000" b="0" dirty="0" err="1">
                          <a:effectLst/>
                          <a:latin typeface="Arial Narrow" panose="020B0606020202030204" pitchFamily="34" charset="0"/>
                        </a:rPr>
                        <a:t>kodu</a:t>
                      </a:r>
                      <a:endParaRPr lang="fi-FI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2000" b="0" dirty="0">
                          <a:effectLst/>
                          <a:latin typeface="Arial Narrow" panose="020B0606020202030204" pitchFamily="34" charset="0"/>
                        </a:rPr>
                        <a:t>PIN kods tiek pieņemts un lietotājam tiek piedāvāts izvēlēties transakciju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697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8937" y="1583855"/>
            <a:ext cx="3708145" cy="45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22. Norādīt atbilstošo definīciju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v-LV" altLang="lv-LV" sz="2000" b="1" dirty="0"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a. Testa scenārijs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b. Funkcionālā shēma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c. Testa plāns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d.</a:t>
            </a:r>
            <a:r>
              <a:rPr kumimoji="0" lang="lv-LV" altLang="lv-LV" sz="2000" b="0" i="0" u="none" strike="noStrike" cap="none" normalizeH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Testa piemērs</a:t>
            </a: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3561" y="4871428"/>
            <a:ext cx="3380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Testa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piemērs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748937" y="1650884"/>
            <a:ext cx="10707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23. Smaguma </a:t>
            </a:r>
            <a:r>
              <a:rPr lang="lv-LV" sz="2000" b="1" dirty="0">
                <a:latin typeface="Arial Narrow" panose="020B0606020202030204" pitchFamily="34" charset="0"/>
              </a:rPr>
              <a:t>pakāpe un prioritāte tiek uzstādīta kļūdai tās reģistrēšanas laikā un vēlāk netiek mainīta</a:t>
            </a:r>
            <a:r>
              <a:rPr lang="lv-LV" sz="2000" dirty="0">
                <a:latin typeface="Arial Narrow" panose="020B0606020202030204" pitchFamily="34" charset="0"/>
              </a:rPr>
              <a:t>.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8618" y="2881990"/>
            <a:ext cx="2768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 'Aplami'.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937" y="3762074"/>
            <a:ext cx="101973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24. Testi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kurus veicam, lai pārliecinātos ka vecā funkcionalitāte strādā kā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sagaidīts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a.Papildus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b.Saprāta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c.Izpētes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d.Regresija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7890" y="5300956"/>
            <a:ext cx="292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Regresija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0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8126" y="1449361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Aplikācija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, kas izveidota tieši 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Apple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 telefonam ir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...</a:t>
            </a:r>
          </a:p>
          <a:p>
            <a:endParaRPr lang="lv-LV" sz="14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a.Hibrīdaplikācija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b.Dzimtā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aplikācija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c.Pielāgotā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aplikācija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d.Tīmekļa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aplikācija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7720453" y="2895910"/>
            <a:ext cx="3674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Dzimtā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aplikācija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097" y="3826801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2. Aplikācija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, kas ir konteineris darbībām ar 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web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 lapu ir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...</a:t>
            </a:r>
          </a:p>
          <a:p>
            <a:pPr marL="457200" indent="-457200">
              <a:buAutoNum type="arabicPeriod" startAt="2"/>
            </a:pPr>
            <a:endParaRPr lang="lv-LV" sz="14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a.Pielāgotā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aplikācija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b.Dzimtā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aplikācija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c.Hibrīdaplikācija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d.Tīmekļa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aplikācija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1787" y="5196057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</a:t>
            </a:r>
            <a:r>
              <a:rPr lang="lv-LV" sz="2000" b="1" dirty="0" err="1" smtClean="0">
                <a:solidFill>
                  <a:srgbClr val="8E662E"/>
                </a:solidFill>
                <a:latin typeface="Arial Narrow" panose="020B0606020202030204" pitchFamily="34" charset="0"/>
              </a:rPr>
              <a:t>Hibrīdaplikācija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3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852589"/>
            <a:ext cx="11138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25. Testējot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durvis pārliecināmies, ka adrese ir norādīta arī 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Braila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 rakstā. Kāda tipa testēšana tā ir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a.Veiktspējas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b.Dūmu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c.Pieejamības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d.Drošības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53642" y="3271227"/>
            <a:ext cx="4225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Pieejamības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2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09748" y="1462095"/>
            <a:ext cx="103936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26. Kurš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programmatūras dzīves cikla modelis apraksta sekojošo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:</a:t>
            </a:r>
          </a:p>
          <a:p>
            <a:endParaRPr lang="lv-LV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>
              <a:buFont typeface="+mj-lt"/>
              <a:buAutoNum type="arabicPeriod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Sagatavojam prasības idejas līmenī visam projektam</a:t>
            </a:r>
          </a:p>
          <a:p>
            <a:pPr>
              <a:buFont typeface="+mj-lt"/>
              <a:buAutoNum type="arabicPeriod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Izstrādātāju komanda kopā ar biznesa pārstāvi sagatavo prasības projekta sākuma posmam</a:t>
            </a:r>
          </a:p>
          <a:p>
            <a:pPr>
              <a:buFont typeface="+mj-lt"/>
              <a:buAutoNum type="arabicPeriod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Inkrementāli to izstrādā</a:t>
            </a:r>
          </a:p>
          <a:p>
            <a:pPr>
              <a:buFont typeface="+mj-lt"/>
              <a:buAutoNum type="arabicPeriod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Piegādā pirmo projekta daļu</a:t>
            </a:r>
          </a:p>
          <a:p>
            <a:pPr>
              <a:buFont typeface="+mj-lt"/>
              <a:buAutoNum type="arabicPeriod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Iegūst atsauksmes no lietotāja </a:t>
            </a:r>
          </a:p>
          <a:p>
            <a:pPr>
              <a:buFont typeface="+mj-lt"/>
              <a:buAutoNum type="arabicPeriod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No iegūtajām atsauksmēm sāk plānot nākamos soļus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modelis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Ūdenskrituma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modelis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Scrum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modelis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Kanban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96645" y="4916378"/>
            <a:ext cx="3430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ir:Scrum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modelis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9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10" name="Rectangle 9"/>
          <p:cNvSpPr/>
          <p:nvPr/>
        </p:nvSpPr>
        <p:spPr>
          <a:xfrm>
            <a:off x="748936" y="1506806"/>
            <a:ext cx="11443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26. Smaguma </a:t>
            </a:r>
            <a:r>
              <a:rPr lang="lv-LV" sz="2000" b="1" dirty="0">
                <a:latin typeface="Arial Narrow" panose="020B0606020202030204" pitchFamily="34" charset="0"/>
              </a:rPr>
              <a:t>pakāpe un prioritāte var atšķirties identiskām kļūdām atkarībā no pielietojuma un funkcionalitātes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 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88136" y="2737912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 'Patiesi'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6503" y="3688304"/>
            <a:ext cx="11099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27. Kā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manuālais testētājs Jūs pārbaudāt, ka durvis var atvērt un aizvērt. Kāda tipa testēšana tā ir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a.Funkcionālā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b.Nefunkcionālā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c.Lietojamības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d.Veiktspējas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05703" y="5216991"/>
            <a:ext cx="3206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ir:Funkcionālā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 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459561"/>
            <a:ext cx="953153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29. Nosaki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kļūdas smaguma pakāpi (no lapas izstrādes komandas perspektīvas)</a:t>
            </a:r>
          </a:p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  Domes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mājas lapas banneru izkārtojums netiek pareizi attēlots uz mobilās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ierīces</a:t>
            </a:r>
          </a:p>
          <a:p>
            <a:endParaRPr lang="lv-LV" sz="14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Bloķējoša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Augsta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Kritiska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Zema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9006" y="3154914"/>
            <a:ext cx="2531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Zema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7" y="3823897"/>
            <a:ext cx="12496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30. Testējot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durvju funkcionalitāti pārbaudām vai pie tām var piekļūt persona ar bērnu ratiņiem. </a:t>
            </a:r>
            <a:endParaRPr lang="lv-LV" sz="2000" b="1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  Kāda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tipa testēšana tā ir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2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Drošības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Slodzes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Lietojamības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Veiktspējas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1162" y="5557971"/>
            <a:ext cx="4294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Lietojamības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1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911759"/>
            <a:ext cx="109031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31. Rīks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, kas nodrošina mobilo aplikāciju testēšanu, simulējot ierīces fiziskās un vides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īpašības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Simulators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Projektors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Emulators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Monitors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8921" y="3348840"/>
            <a:ext cx="3010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Emulators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2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6" y="1690373"/>
            <a:ext cx="85126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32. Kāda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veida tabulu relācija ir zemāk aprakstītā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1. tabula satur skolēnus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2. tabula satur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klases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Nav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relācijas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Vairāki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pret vairākiem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Viens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pret vairākiem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Viens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pret viens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35483" y="4041168"/>
            <a:ext cx="4021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Viens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pret vairākiem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9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551563"/>
            <a:ext cx="1031530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33. Nosaki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kļūdas Prioritāti (no 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Wikipēdijas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 izstrādes komandas perspektīvas)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 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Wikipedija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darbojas lēni (lapas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ielāde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~50sek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)</a:t>
            </a:r>
          </a:p>
          <a:p>
            <a:endParaRPr lang="lv-LV" sz="14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Augsts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Vidējs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Zems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Kritisks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64194" y="3398222"/>
            <a:ext cx="2687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Augsts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7" y="4041001"/>
            <a:ext cx="1081604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34. Rīks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, kas nodrošina mobilo tīmekļa lapu testēšanu, simulējot iekārtas vides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īpašības</a:t>
            </a:r>
          </a:p>
          <a:p>
            <a:endParaRPr lang="lv-LV" sz="14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Emulators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Monitors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Simulators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Projektors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64194" y="5425995"/>
            <a:ext cx="3068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</a:t>
            </a:r>
            <a:r>
              <a:rPr lang="lv-LV" sz="2000" b="1" dirty="0" err="1" smtClean="0">
                <a:solidFill>
                  <a:srgbClr val="8E662E"/>
                </a:solidFill>
                <a:latin typeface="Arial Narrow" panose="020B0606020202030204" pitchFamily="34" charset="0"/>
              </a:rPr>
              <a:t>Simulators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91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459748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35. Nepieciešams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virspusēji pārliecināties, ka programmatūras pamatfunkcijas darbojas.</a:t>
            </a:r>
          </a:p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  Kāds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testa tips tiek izmantots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Saprāta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Regresija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c. Dūmu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Izpētes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4081" y="3254155"/>
            <a:ext cx="3607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Dūmu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5062" y="3902462"/>
            <a:ext cx="914400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36. Nosaki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kļūdas Prioritāti (no 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Facebook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 izstrādes komandas perspektīvas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)</a:t>
            </a:r>
            <a:endParaRPr lang="lv-LV" sz="20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Nav iespējams ielogoties 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Facebook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  <a:endParaRPr lang="lv-LV" sz="20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a. Zems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Kritisks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Augsts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Vidējs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9577" y="5553176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Kritisks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15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511998"/>
            <a:ext cx="1043286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37. Testētājam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nav pieeja kodam, tā struktūrai un dizainam. Kāda veida testēšana ir iespējama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4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Pelēkā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kaste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Melnā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kaste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Baltā kaste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Caurredzamā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kaste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0204" y="2943886"/>
            <a:ext cx="3172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Melnā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kaste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7" y="3686923"/>
            <a:ext cx="1060268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38. Kāda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veida testēšana ir aprakstīta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 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Aplikācija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vai programmatūra tiek testēta uz mobilās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ierīces</a:t>
            </a:r>
          </a:p>
          <a:p>
            <a:endParaRPr lang="lv-LV" sz="14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Pētnieciskā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Funkcionālā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Mobilā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Papildus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60204" y="5402952"/>
            <a:ext cx="3674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Mobilā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2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822832"/>
            <a:ext cx="108247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39. Testējot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ATM ir izstrādātājs vēlas pārliecināties, ka PIN kods no iekārtas veiksmīgi tiek nosūtīt uz bankas sistēmu un tiek atgriezts rezultāts</a:t>
            </a:r>
          </a:p>
          <a:p>
            <a:endParaRPr lang="lv-LV" sz="14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Kāds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testa līmenis tiek izmantots?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Sistēmas testēšana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Integrācijas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Vienības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Pieņemšanas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2043" y="3977267"/>
            <a:ext cx="4177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Integrācijas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2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8937" y="15225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3. </a:t>
            </a:r>
            <a:r>
              <a:rPr lang="es-ES" sz="2000" b="1" dirty="0" err="1" smtClean="0">
                <a:latin typeface="Arial Narrow" panose="020B0606020202030204" pitchFamily="34" charset="0"/>
              </a:rPr>
              <a:t>Produkcijā</a:t>
            </a:r>
            <a:r>
              <a:rPr lang="es-ES" sz="2000" b="1" dirty="0" smtClean="0">
                <a:latin typeface="Arial Narrow" panose="020B0606020202030204" pitchFamily="34" charset="0"/>
              </a:rPr>
              <a:t> </a:t>
            </a:r>
            <a:r>
              <a:rPr lang="es-ES" sz="2000" b="1" dirty="0" err="1">
                <a:latin typeface="Arial Narrow" panose="020B0606020202030204" pitchFamily="34" charset="0"/>
              </a:rPr>
              <a:t>atrasta</a:t>
            </a:r>
            <a:r>
              <a:rPr lang="es-ES" sz="2000" b="1" dirty="0">
                <a:latin typeface="Arial Narrow" panose="020B0606020202030204" pitchFamily="34" charset="0"/>
              </a:rPr>
              <a:t> </a:t>
            </a:r>
            <a:r>
              <a:rPr lang="es-ES" sz="2000" b="1" dirty="0" err="1">
                <a:latin typeface="Arial Narrow" panose="020B0606020202030204" pitchFamily="34" charset="0"/>
              </a:rPr>
              <a:t>kļūda</a:t>
            </a:r>
            <a:r>
              <a:rPr lang="es-ES" sz="2000" b="1" dirty="0">
                <a:latin typeface="Arial Narrow" panose="020B0606020202030204" pitchFamily="34" charset="0"/>
              </a:rPr>
              <a:t> ir </a:t>
            </a:r>
            <a:r>
              <a:rPr lang="es-ES" sz="2000" b="1" dirty="0" err="1">
                <a:latin typeface="Arial Narrow" panose="020B0606020202030204" pitchFamily="34" charset="0"/>
              </a:rPr>
              <a:t>testētāja</a:t>
            </a:r>
            <a:r>
              <a:rPr lang="es-ES" sz="2000" b="1" dirty="0">
                <a:latin typeface="Arial Narrow" panose="020B0606020202030204" pitchFamily="34" charset="0"/>
              </a:rPr>
              <a:t> </a:t>
            </a:r>
            <a:r>
              <a:rPr lang="es-ES" sz="2000" b="1" dirty="0" smtClean="0">
                <a:latin typeface="Arial Narrow" panose="020B0606020202030204" pitchFamily="34" charset="0"/>
              </a:rPr>
              <a:t>vaina/</a:t>
            </a:r>
            <a:r>
              <a:rPr lang="es-ES" sz="2000" b="1" dirty="0" err="1" smtClean="0">
                <a:latin typeface="Arial Narrow" panose="020B0606020202030204" pitchFamily="34" charset="0"/>
              </a:rPr>
              <a:t>atbildība</a:t>
            </a:r>
            <a:endParaRPr lang="lv-LV" sz="2000" b="1" dirty="0" smtClean="0">
              <a:latin typeface="Arial Narrow" panose="020B0606020202030204" pitchFamily="34" charset="0"/>
            </a:endParaRP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r>
              <a:rPr lang="es-ES" sz="2000" dirty="0" err="1">
                <a:latin typeface="Arial Narrow" panose="020B0606020202030204" pitchFamily="34" charset="0"/>
              </a:rPr>
              <a:t>Izvēlaties</a:t>
            </a:r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</a:rPr>
              <a:t>vienu</a:t>
            </a:r>
            <a:r>
              <a:rPr lang="es-ES" sz="2000" dirty="0">
                <a:latin typeface="Arial Narrow" panose="020B0606020202030204" pitchFamily="34" charset="0"/>
              </a:rPr>
              <a:t>:</a:t>
            </a:r>
          </a:p>
          <a:p>
            <a:r>
              <a:rPr lang="es-ES" sz="2000" dirty="0" err="1">
                <a:latin typeface="Arial Narrow" panose="020B0606020202030204" pitchFamily="34" charset="0"/>
              </a:rPr>
              <a:t>Patiesi</a:t>
            </a:r>
            <a:endParaRPr lang="es-ES" sz="2000" dirty="0">
              <a:latin typeface="Arial Narrow" panose="020B0606020202030204" pitchFamily="34" charset="0"/>
            </a:endParaRPr>
          </a:p>
          <a:p>
            <a:r>
              <a:rPr lang="es-ES" sz="2000" dirty="0" err="1">
                <a:latin typeface="Arial Narrow" panose="020B0606020202030204" pitchFamily="34" charset="0"/>
              </a:rPr>
              <a:t>Aplami</a:t>
            </a:r>
            <a:r>
              <a:rPr lang="es-ES" sz="2000" dirty="0">
                <a:latin typeface="Arial Narrow" panose="020B0606020202030204" pitchFamily="34" charset="0"/>
              </a:rPr>
              <a:t> 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10" name="Rectangle 9"/>
          <p:cNvSpPr/>
          <p:nvPr/>
        </p:nvSpPr>
        <p:spPr>
          <a:xfrm>
            <a:off x="7610476" y="2630544"/>
            <a:ext cx="2768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 'Aplami'.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8935" y="3581125"/>
            <a:ext cx="95541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4. Pilnībā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tiek atjaunotas sistēmas datu bāzes un instalācijas pēc visu datu pazaudēšanas</a:t>
            </a:r>
          </a:p>
          <a:p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Kāds testa tips tiek izmantots? 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/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a.Atteices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un atjaunošanas testi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b.Drošības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testi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c.Pieejamības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testi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d.Stresa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testi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0476" y="5119465"/>
            <a:ext cx="4133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Atteices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un atjaunošanas testi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60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436134"/>
            <a:ext cx="10811692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40. Jau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eksistējošai funkcionalitātei tiek saņemts funkcionalitātes papildinājuma pieprasījumus. Pēc jauno izmaiņu izveides testa komandai jāpārliecinās, ka jau eksistējošā funkcionalitāte nav mainījusies.</a:t>
            </a:r>
          </a:p>
          <a:p>
            <a:endParaRPr lang="lv-LV" sz="11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Kāds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testa tips tiek izmantots?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Regresija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Dūmu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Saprāta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Izpētes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3232" y="3590569"/>
            <a:ext cx="292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Regresija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8937" y="412457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41. Vai </a:t>
            </a:r>
            <a:r>
              <a:rPr lang="lv-LV" sz="2000" b="1" dirty="0">
                <a:latin typeface="Arial Narrow" panose="020B0606020202030204" pitchFamily="34" charset="0"/>
              </a:rPr>
              <a:t>šo situāciju automatizēsim</a:t>
            </a:r>
            <a:r>
              <a:rPr lang="lv-LV" sz="2000" b="1" dirty="0" smtClean="0">
                <a:latin typeface="Arial Narrow" panose="020B0606020202030204" pitchFamily="34" charset="0"/>
              </a:rPr>
              <a:t>?</a:t>
            </a:r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 smtClean="0">
                <a:latin typeface="Arial Narrow" panose="020B0606020202030204" pitchFamily="34" charset="0"/>
              </a:rPr>
              <a:t>       Pamata funkcionalitāte</a:t>
            </a:r>
          </a:p>
          <a:p>
            <a:endParaRPr lang="lv-LV" sz="11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3232" y="5399703"/>
            <a:ext cx="275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ir: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'Patiesi'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01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407307"/>
            <a:ext cx="99364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42. Kurš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no šiem vaicājumiem atgriezīs pareizos datus?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Atgriezt pēdējās 4 izdotās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filmas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SELECT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DISTINCT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title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 FROM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endParaRPr lang="lv-LV" sz="16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ORDER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BY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year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 DESC</a:t>
            </a: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OFFSET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4</a:t>
            </a:r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;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SELECT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* FROM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endParaRPr lang="lv-LV" sz="16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ORDER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BY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year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 DESC</a:t>
            </a: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OFFSET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4</a:t>
            </a:r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;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SELECT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* FROM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endParaRPr lang="lv-LV" sz="16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ORDER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BY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year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 ASC</a:t>
            </a: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LIMIT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4</a:t>
            </a:r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;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SELECT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* FROM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movies</a:t>
            </a:r>
            <a:endParaRPr lang="lv-LV" sz="16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ORDER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BY </a:t>
            </a:r>
            <a:r>
              <a:rPr lang="lv-LV" sz="16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year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 DESC</a:t>
            </a:r>
          </a:p>
          <a:p>
            <a:r>
              <a:rPr lang="lv-LV" sz="16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  LIMIT </a:t>
            </a:r>
            <a:r>
              <a:rPr lang="lv-LV" sz="1600" dirty="0">
                <a:solidFill>
                  <a:srgbClr val="12262C"/>
                </a:solidFill>
                <a:latin typeface="Arial Narrow" panose="020B0606020202030204" pitchFamily="34" charset="0"/>
              </a:rPr>
              <a:t>4;</a:t>
            </a:r>
            <a:endParaRPr lang="lv-LV" sz="16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89817" y="46367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ir</a:t>
            </a:r>
            <a:r>
              <a:rPr lang="en-US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endParaRPr lang="lv-LV" sz="2000" b="1" dirty="0" smtClean="0">
              <a:solidFill>
                <a:srgbClr val="8E662E"/>
              </a:solidFill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SELECT </a:t>
            </a:r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* FROM </a:t>
            </a:r>
            <a:r>
              <a:rPr lang="en-US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movies</a:t>
            </a:r>
            <a:endParaRPr lang="en-US" sz="2000" b="1" dirty="0">
              <a:solidFill>
                <a:srgbClr val="8E662E"/>
              </a:solidFill>
              <a:latin typeface="Arial Narrow" panose="020B0606020202030204" pitchFamily="34" charset="0"/>
            </a:endParaRPr>
          </a:p>
          <a:p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ORDER BY year </a:t>
            </a:r>
            <a:r>
              <a:rPr lang="en-US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DESC</a:t>
            </a:r>
            <a:endParaRPr lang="en-US" sz="2000" b="1" dirty="0">
              <a:solidFill>
                <a:srgbClr val="8E662E"/>
              </a:solidFill>
              <a:latin typeface="Arial Narrow" panose="020B0606020202030204" pitchFamily="34" charset="0"/>
            </a:endParaRPr>
          </a:p>
          <a:p>
            <a:r>
              <a:rPr lang="en-US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LIMIT 4;</a:t>
            </a:r>
            <a:endParaRPr lang="en-US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35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AutoShape 2" descr="https://estudijas.lu.lv/pluginfile.php/1084378/qtype_match/subquestion/1042147/12/47113/image%20%281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v-LV"/>
          </a:p>
        </p:txBody>
      </p:sp>
      <p:sp>
        <p:nvSpPr>
          <p:cNvPr id="5" name="Rectangle 4"/>
          <p:cNvSpPr/>
          <p:nvPr/>
        </p:nvSpPr>
        <p:spPr>
          <a:xfrm>
            <a:off x="762000" y="1370986"/>
            <a:ext cx="87085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43. Balstoties uz bultiņām savienojiet pareizās definīcijas.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endParaRPr lang="lv-LV" sz="11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Līmeņu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iedalījums pēc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rezultātiem: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Ja rezultāts ir no 0 līdz 100 - </a:t>
            </a:r>
            <a:r>
              <a:rPr lang="lv-LV" b="1" dirty="0">
                <a:solidFill>
                  <a:srgbClr val="12262C"/>
                </a:solidFill>
                <a:latin typeface="Arial Narrow" panose="020B0606020202030204" pitchFamily="34" charset="0"/>
              </a:rPr>
              <a:t>C līmenis</a:t>
            </a: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Ja rezultāts ir no 101 līdz 1000 - </a:t>
            </a:r>
            <a:r>
              <a:rPr lang="lv-LV" b="1" dirty="0">
                <a:solidFill>
                  <a:srgbClr val="12262C"/>
                </a:solidFill>
                <a:latin typeface="Arial Narrow" panose="020B0606020202030204" pitchFamily="34" charset="0"/>
              </a:rPr>
              <a:t>B līmenis</a:t>
            </a: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Ja rezultāts ir pāri 1000 - </a:t>
            </a:r>
            <a:r>
              <a:rPr lang="lv-LV" b="1" dirty="0">
                <a:solidFill>
                  <a:srgbClr val="12262C"/>
                </a:solidFill>
                <a:latin typeface="Arial Narrow" panose="020B0606020202030204" pitchFamily="34" charset="0"/>
              </a:rPr>
              <a:t>A līmenis</a:t>
            </a:r>
            <a:r>
              <a:rPr lang="lv-LV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  <a:endParaRPr lang="lv-LV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53" y="1808206"/>
            <a:ext cx="4020790" cy="4020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2743" y="2225066"/>
            <a:ext cx="401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Valīdas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robežvērtības, </a:t>
            </a:r>
          </a:p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Atvērtās 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Nevalīdās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</a:t>
            </a:r>
            <a:endParaRPr lang="lv-LV" sz="14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2742" y="3263874"/>
            <a:ext cx="401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Valīdas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robežvērtības, </a:t>
            </a:r>
          </a:p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Atvērtās 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Nevalīdās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</a:t>
            </a:r>
            <a:endParaRPr lang="lv-LV" sz="14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2742" y="4302682"/>
            <a:ext cx="401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Valīdas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robežvērtības, </a:t>
            </a:r>
          </a:p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Atvērtās 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Nevalīdās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</a:t>
            </a:r>
            <a:endParaRPr lang="lv-LV" sz="14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2743" y="5306122"/>
            <a:ext cx="401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Valīdas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robežvērtības, </a:t>
            </a:r>
          </a:p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Atvērtās robežvērtības, </a:t>
            </a:r>
            <a:r>
              <a:rPr lang="lv-LV" sz="1400" dirty="0" err="1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Nevalīdās</a:t>
            </a:r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robežvērtības</a:t>
            </a:r>
            <a:endParaRPr lang="lv-LV" sz="14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2741" y="1880102"/>
            <a:ext cx="401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Izvēlne:</a:t>
            </a:r>
            <a:endParaRPr lang="lv-LV" sz="14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51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35" y="1581238"/>
            <a:ext cx="6200502" cy="4294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937" y="1381183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b="1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43. atbilde</a:t>
            </a:r>
            <a:endParaRPr lang="lv-LV" sz="20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54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454743"/>
            <a:ext cx="6096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44. Datubāze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, kas ir veidota tabulu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veidā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Statiskā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datu bāze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Relāciju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datu bāze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Savienotā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datu bāze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Ne-relāciju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datu bāze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5887" y="2743375"/>
            <a:ext cx="3813865" cy="644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Relāciju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datu bāze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7" y="3492260"/>
            <a:ext cx="11138264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45. Izstrādātājs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pārliecinās, ka e-pasta laukam, ko viņš ir pievienojis formai, darbojas formāta pārbaude - nav iespējams saglabāt lauku, ja e-pasta adrese nesatur @ simbolu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Kāds testa līmenis tiek izmantots?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Sistēmas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Vienības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Pieņemšanas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d. Integrācijas 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6336" y="5476876"/>
            <a:ext cx="3813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ir:Vienības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86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6" y="1689523"/>
            <a:ext cx="110468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46. Testējot </a:t>
            </a:r>
            <a:r>
              <a:rPr lang="lv-LV" sz="2000" b="1" dirty="0">
                <a:latin typeface="Arial Narrow" panose="020B0606020202030204" pitchFamily="34" charset="0"/>
              </a:rPr>
              <a:t>grāmatas iegādi testa komandai ir jāpārliecinās, ka ir iespējams izveidot pasūtījumu un to </a:t>
            </a:r>
            <a:r>
              <a:rPr lang="lv-LV" sz="2000" b="1" dirty="0" smtClean="0">
                <a:latin typeface="Arial Narrow" panose="020B0606020202030204" pitchFamily="34" charset="0"/>
              </a:rPr>
              <a:t>    apmaksāt </a:t>
            </a:r>
            <a:r>
              <a:rPr lang="lv-LV" sz="2000" b="1" dirty="0">
                <a:latin typeface="Arial Narrow" panose="020B0606020202030204" pitchFamily="34" charset="0"/>
              </a:rPr>
              <a:t>caur interneta banku. </a:t>
            </a:r>
          </a:p>
          <a:p>
            <a:endParaRPr lang="lv-LV" sz="2000" b="1" dirty="0" smtClean="0">
              <a:latin typeface="Arial Narrow" panose="020B0606020202030204" pitchFamily="34" charset="0"/>
            </a:endParaRPr>
          </a:p>
          <a:p>
            <a:r>
              <a:rPr lang="lv-LV" sz="2000" dirty="0" smtClean="0">
                <a:latin typeface="Arial Narrow" panose="020B0606020202030204" pitchFamily="34" charset="0"/>
              </a:rPr>
              <a:t>Kāds </a:t>
            </a:r>
            <a:r>
              <a:rPr lang="lv-LV" sz="2000" dirty="0">
                <a:latin typeface="Arial Narrow" panose="020B0606020202030204" pitchFamily="34" charset="0"/>
              </a:rPr>
              <a:t>testa tips tiek izmantots? 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latin typeface="Arial Narrow" panose="020B0606020202030204" pitchFamily="34" charset="0"/>
              </a:rPr>
              <a:t>. Dūmu </a:t>
            </a:r>
            <a:r>
              <a:rPr lang="lv-LV" sz="2000" dirty="0"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latin typeface="Arial Narrow" panose="020B0606020202030204" pitchFamily="34" charset="0"/>
              </a:rPr>
              <a:t>. Papildus </a:t>
            </a:r>
            <a:r>
              <a:rPr lang="lv-LV" sz="2000" dirty="0"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latin typeface="Arial Narrow" panose="020B0606020202030204" pitchFamily="34" charset="0"/>
              </a:rPr>
              <a:t>. Saprāta </a:t>
            </a:r>
            <a:r>
              <a:rPr lang="lv-LV" sz="2000" dirty="0">
                <a:latin typeface="Arial Narrow" panose="020B0606020202030204" pitchFamily="34" charset="0"/>
              </a:rPr>
              <a:t>testēšana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No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beigām līdz beigām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/>
            </a:r>
            <a:br>
              <a:rPr lang="lv-LV" sz="2000" dirty="0">
                <a:latin typeface="Arial Narrow" panose="020B0606020202030204" pitchFamily="34" charset="0"/>
              </a:rPr>
            </a:b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9466" y="3792974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ir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No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beigām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līdz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beigām</a:t>
            </a:r>
            <a:endParaRPr lang="pt-BR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4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62730"/>
              </p:ext>
            </p:extLst>
          </p:nvPr>
        </p:nvGraphicFramePr>
        <p:xfrm>
          <a:off x="748937" y="1685106"/>
          <a:ext cx="5222966" cy="1737360"/>
        </p:xfrm>
        <a:graphic>
          <a:graphicData uri="http://schemas.openxmlformats.org/drawingml/2006/table">
            <a:tbl>
              <a:tblPr/>
              <a:tblGrid>
                <a:gridCol w="5222966">
                  <a:extLst>
                    <a:ext uri="{9D8B030D-6E8A-4147-A177-3AD203B41FA5}">
                      <a16:colId xmlns:a16="http://schemas.microsoft.com/office/drawing/2014/main" val="3517958013"/>
                    </a:ext>
                  </a:extLst>
                </a:gridCol>
              </a:tblGrid>
              <a:tr h="1480163">
                <a:tc>
                  <a:txBody>
                    <a:bodyPr/>
                    <a:lstStyle/>
                    <a:p>
                      <a:pPr algn="l" rtl="0"/>
                      <a:endParaRPr lang="lv-LV" sz="1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lv-LV" sz="1800" dirty="0">
                          <a:effectLst/>
                          <a:latin typeface="Arial Narrow" panose="020B0606020202030204" pitchFamily="34" charset="0"/>
                        </a:rPr>
                        <a:t>Sesija veiksmīgi </a:t>
                      </a:r>
                      <a:r>
                        <a:rPr lang="lv-LV" sz="1800" dirty="0" smtClean="0">
                          <a:effectLst/>
                          <a:latin typeface="Arial Narrow" panose="020B0606020202030204" pitchFamily="34" charset="0"/>
                        </a:rPr>
                        <a:t>uzsākta</a:t>
                      </a:r>
                      <a:endParaRPr lang="lv-LV" sz="1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lv-LV" sz="1800" dirty="0">
                          <a:effectLst/>
                          <a:latin typeface="Arial Narrow" panose="020B0606020202030204" pitchFamily="34" charset="0"/>
                        </a:rPr>
                        <a:t>Sesija neveiksmīgi uzsākta - bojāta </a:t>
                      </a:r>
                      <a:r>
                        <a:rPr lang="lv-LV" sz="1800" dirty="0" smtClean="0">
                          <a:effectLst/>
                          <a:latin typeface="Arial Narrow" panose="020B0606020202030204" pitchFamily="34" charset="0"/>
                        </a:rPr>
                        <a:t>karte</a:t>
                      </a:r>
                      <a:endParaRPr lang="lv-LV" sz="1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lv-LV" sz="1800" dirty="0">
                          <a:effectLst/>
                          <a:latin typeface="Arial Narrow" panose="020B0606020202030204" pitchFamily="34" charset="0"/>
                        </a:rPr>
                        <a:t>Sesija neveiksmīgi uzsākta - nepareizi ievietota karte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lv-LV" sz="1800" dirty="0">
                          <a:effectLst/>
                          <a:latin typeface="Arial Narrow" panose="020B0606020202030204" pitchFamily="34" charset="0"/>
                        </a:rPr>
                        <a:t>Sesija neveiksmīgi uzsākta - nepareizs </a:t>
                      </a:r>
                      <a:r>
                        <a:rPr lang="lv-LV" sz="1800" dirty="0" smtClean="0">
                          <a:effectLst/>
                          <a:latin typeface="Arial Narrow" panose="020B0606020202030204" pitchFamily="34" charset="0"/>
                        </a:rPr>
                        <a:t>PIN</a:t>
                      </a:r>
                      <a:endParaRPr lang="lv-LV" sz="1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lv-LV" sz="1800" dirty="0">
                          <a:effectLst/>
                          <a:latin typeface="Arial Narrow" panose="020B0606020202030204" pitchFamily="34" charset="0"/>
                        </a:rPr>
                        <a:t>Papildus transakcija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92639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8937" y="1459561"/>
            <a:ext cx="2331087" cy="85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47. Izvēlies atbilstošo</a:t>
            </a: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4409" y="2092121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>
                <a:latin typeface="Arial Narrow" panose="020B0606020202030204" pitchFamily="34" charset="0"/>
              </a:rPr>
              <a:t>Testa scenārijs, Testa plāns,</a:t>
            </a:r>
          </a:p>
          <a:p>
            <a:r>
              <a:rPr lang="lv-LV" dirty="0" smtClean="0">
                <a:latin typeface="Arial Narrow" panose="020B0606020202030204" pitchFamily="34" charset="0"/>
              </a:rPr>
              <a:t>Testa piemērs</a:t>
            </a:r>
            <a:endParaRPr lang="lv-LV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17" y="3724452"/>
            <a:ext cx="2230120" cy="1908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4409" y="3981881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>
                <a:latin typeface="Arial Narrow" panose="020B0606020202030204" pitchFamily="34" charset="0"/>
              </a:rPr>
              <a:t>Testa scenārijs, Testa plāns,</a:t>
            </a:r>
          </a:p>
          <a:p>
            <a:r>
              <a:rPr lang="lv-LV" dirty="0" smtClean="0">
                <a:latin typeface="Arial Narrow" panose="020B0606020202030204" pitchFamily="34" charset="0"/>
              </a:rPr>
              <a:t>Testa piemērs</a:t>
            </a: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4409" y="1766390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>
                <a:latin typeface="Arial Narrow" panose="020B0606020202030204" pitchFamily="34" charset="0"/>
              </a:rPr>
              <a:t>Izvēlne</a:t>
            </a: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4409" y="3579219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>
                <a:latin typeface="Arial Narrow" panose="020B0606020202030204" pitchFamily="34" charset="0"/>
              </a:rPr>
              <a:t>Izvēlne</a:t>
            </a: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67895" y="2832061"/>
            <a:ext cx="3484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ir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Testa scenārijs</a:t>
            </a:r>
            <a:endParaRPr lang="pt-BR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7895" y="5214288"/>
            <a:ext cx="3122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ir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Testa plāns</a:t>
            </a:r>
            <a:endParaRPr lang="pt-BR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8937" y="1733884"/>
            <a:ext cx="2331087" cy="85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47. Izvēlies atbilstošo</a:t>
            </a: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9457"/>
              </p:ext>
            </p:extLst>
          </p:nvPr>
        </p:nvGraphicFramePr>
        <p:xfrm>
          <a:off x="748937" y="2361908"/>
          <a:ext cx="6429240" cy="1920240"/>
        </p:xfrm>
        <a:graphic>
          <a:graphicData uri="http://schemas.openxmlformats.org/drawingml/2006/table">
            <a:tbl>
              <a:tblPr/>
              <a:tblGrid>
                <a:gridCol w="667068">
                  <a:extLst>
                    <a:ext uri="{9D8B030D-6E8A-4147-A177-3AD203B41FA5}">
                      <a16:colId xmlns:a16="http://schemas.microsoft.com/office/drawing/2014/main" val="2862707957"/>
                    </a:ext>
                  </a:extLst>
                </a:gridCol>
                <a:gridCol w="2881086">
                  <a:extLst>
                    <a:ext uri="{9D8B030D-6E8A-4147-A177-3AD203B41FA5}">
                      <a16:colId xmlns:a16="http://schemas.microsoft.com/office/drawing/2014/main" val="2213091677"/>
                    </a:ext>
                  </a:extLst>
                </a:gridCol>
                <a:gridCol w="2881086">
                  <a:extLst>
                    <a:ext uri="{9D8B030D-6E8A-4147-A177-3AD203B41FA5}">
                      <a16:colId xmlns:a16="http://schemas.microsoft.com/office/drawing/2014/main" val="958255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lv-LV" b="1" dirty="0">
                          <a:effectLst/>
                          <a:latin typeface="Arial Narrow" panose="020B0606020202030204" pitchFamily="34" charset="0"/>
                        </a:rPr>
                        <a:t>Solis</a:t>
                      </a:r>
                      <a:endParaRPr lang="lv-LV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b="1" dirty="0">
                          <a:effectLst/>
                          <a:latin typeface="Arial Narrow" panose="020B0606020202030204" pitchFamily="34" charset="0"/>
                        </a:rPr>
                        <a:t>Apraksts</a:t>
                      </a:r>
                      <a:endParaRPr lang="lv-LV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b="1">
                          <a:effectLst/>
                          <a:latin typeface="Arial Narrow" panose="020B0606020202030204" pitchFamily="34" charset="0"/>
                        </a:rPr>
                        <a:t>Sagaidāmais rezultāts</a:t>
                      </a:r>
                      <a:endParaRPr lang="lv-LV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820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lv-LV" dirty="0">
                          <a:effectLst/>
                          <a:latin typeface="Arial Narrow" panose="020B0606020202030204" pitchFamily="34" charset="0"/>
                        </a:rPr>
                        <a:t>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dirty="0">
                          <a:effectLst/>
                          <a:latin typeface="Arial Narrow" panose="020B0606020202030204" pitchFamily="34" charset="0"/>
                        </a:rPr>
                        <a:t>Lietotājs pareizi ievieto karti bankomātā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>
                          <a:effectLst/>
                          <a:latin typeface="Arial Narrow" panose="020B0606020202030204" pitchFamily="34" charset="0"/>
                        </a:rPr>
                        <a:t>Karte ir pieņemta un tiek parādīts PIN ievadīšanas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4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lv-LV">
                          <a:effectLst/>
                          <a:latin typeface="Arial Narrow" panose="020B0606020202030204" pitchFamily="34" charset="0"/>
                        </a:rPr>
                        <a:t>2.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i-FI">
                          <a:effectLst/>
                          <a:latin typeface="Arial Narrow" panose="020B0606020202030204" pitchFamily="34" charset="0"/>
                        </a:rPr>
                        <a:t>Lietotājs ievada pareizu PIN kodu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dirty="0">
                          <a:effectLst/>
                          <a:latin typeface="Arial Narrow" panose="020B0606020202030204" pitchFamily="34" charset="0"/>
                        </a:rPr>
                        <a:t>PIN kods tiek pieņemts un lietotājam tiek piedāvāts izvēlēties transakciju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064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4311" y="2687639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>
                <a:latin typeface="Arial Narrow" panose="020B0606020202030204" pitchFamily="34" charset="0"/>
              </a:rPr>
              <a:t>Testa scenārijs, Testa plāns,</a:t>
            </a:r>
          </a:p>
          <a:p>
            <a:r>
              <a:rPr lang="lv-LV" dirty="0" smtClean="0">
                <a:latin typeface="Arial Narrow" panose="020B0606020202030204" pitchFamily="34" charset="0"/>
              </a:rPr>
              <a:t>Testa piemērs</a:t>
            </a: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4311" y="2361908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>
                <a:latin typeface="Arial Narrow" panose="020B0606020202030204" pitchFamily="34" charset="0"/>
              </a:rPr>
              <a:t>Izvēlne</a:t>
            </a: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7751" y="3936700"/>
            <a:ext cx="3380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ir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Testa piemērs</a:t>
            </a:r>
            <a:endParaRPr lang="pt-BR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13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68416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48. Norādīt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atbilstošo definīciju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/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/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Sesija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veiksmīgi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uzsākta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Sesija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neveiksmīgi uzsākta - bojāta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karte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Sesija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neveiksmīgi uzsākta - nepareizi ievietota karte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Sesija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neveiksmīgi uzsākta - nepareizs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PIN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Papildus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transakcija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Testa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piemērs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Testa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plāns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c. Testa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scenārijs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Funkcionālā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shēma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4683" y="4955569"/>
            <a:ext cx="3484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Testa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scenārijs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95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394432"/>
            <a:ext cx="6096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49. Sistēmu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vienlaicīgi izmanto 10 000 lietotāju</a:t>
            </a:r>
          </a:p>
          <a:p>
            <a:endParaRPr lang="lv-LV" sz="11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Kāds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testa tips tiek izmantots?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Lietojamības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Slodzes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Drošības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Pieejamības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78964" y="3045146"/>
            <a:ext cx="3326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Slodzes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8937" y="3763960"/>
            <a:ext cx="9479279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50. Testa komanda pārliecinās, ka grāmatu var ievietot grozā, izņemt un rediģēt.</a:t>
            </a:r>
          </a:p>
          <a:p>
            <a:endParaRPr lang="lv-LV" sz="1100" dirty="0" smtClean="0">
              <a:latin typeface="Arial Narrow" panose="020B0606020202030204" pitchFamily="34" charset="0"/>
            </a:endParaRPr>
          </a:p>
          <a:p>
            <a:r>
              <a:rPr lang="lv-LV" sz="2000" dirty="0" smtClean="0">
                <a:latin typeface="Arial Narrow" panose="020B0606020202030204" pitchFamily="34" charset="0"/>
              </a:rPr>
              <a:t>Kāds testa tips tiek izmantots? </a:t>
            </a:r>
          </a:p>
          <a:p>
            <a:r>
              <a:rPr lang="lv-LV" sz="2000" dirty="0" smtClean="0">
                <a:latin typeface="Arial Narrow" panose="020B0606020202030204" pitchFamily="34" charset="0"/>
              </a:rPr>
              <a:t>a. Regresija</a:t>
            </a:r>
          </a:p>
          <a:p>
            <a:r>
              <a:rPr lang="lv-LV" sz="2000" dirty="0" smtClean="0">
                <a:latin typeface="Arial Narrow" panose="020B0606020202030204" pitchFamily="34" charset="0"/>
              </a:rPr>
              <a:t>b. Izpētes testēšana</a:t>
            </a:r>
          </a:p>
          <a:p>
            <a:r>
              <a:rPr lang="lv-LV" sz="2000" dirty="0" smtClean="0">
                <a:latin typeface="Arial Narrow" panose="020B0606020202030204" pitchFamily="34" charset="0"/>
              </a:rPr>
              <a:t>c. No beigām līdz beigām testēšana</a:t>
            </a: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d. Saprāta testēšana</a:t>
            </a:r>
          </a:p>
          <a:p>
            <a:r>
              <a:rPr lang="lv-LV" sz="2000" dirty="0" smtClean="0">
                <a:latin typeface="Arial Narrow" panose="020B0606020202030204" pitchFamily="34" charset="0"/>
              </a:rPr>
              <a:t/>
            </a:r>
            <a:br>
              <a:rPr lang="lv-LV" sz="2000" dirty="0" smtClean="0">
                <a:latin typeface="Arial Narrow" panose="020B0606020202030204" pitchFamily="34" charset="0"/>
              </a:rPr>
            </a:b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8964" y="5282138"/>
            <a:ext cx="3783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Saprāta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7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48935" y="1477838"/>
            <a:ext cx="86563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5. Nosakiet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robežvērtības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: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Ja bilance ir no $0.00 līdz $99.99 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- 3%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Ja bilance ir no $100.00 līdz $1000.00 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- 5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%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Ja bilance ir virs $1000.00 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- 7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%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a. 1, 99.99, 100, 1000, 1001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b. 0.00, 99.99, 100.00, 1000.00, 1000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c.-50, -0.01, 0.00, 45.50, 99.99, 100.00, 555.55, 1000.00, 1000.01, 1500.00</a:t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d.-0.01, 0.00, 99.99, 100.00, 1000.00, 1000.01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37566" y="514291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ir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endParaRPr lang="lv-LV" sz="2000" b="1" dirty="0" smtClean="0">
              <a:solidFill>
                <a:srgbClr val="8E662E"/>
              </a:solidFill>
              <a:latin typeface="Arial Narrow" panose="020B0606020202030204" pitchFamily="34" charset="0"/>
            </a:endParaRPr>
          </a:p>
          <a:p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-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0.01, 0.00, 99.99, 100.00, 1000.00, 1000.01</a:t>
            </a:r>
            <a:endParaRPr lang="pt-BR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8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86572"/>
              </p:ext>
            </p:extLst>
          </p:nvPr>
        </p:nvGraphicFramePr>
        <p:xfrm>
          <a:off x="1130088" y="2078536"/>
          <a:ext cx="3737747" cy="3820306"/>
        </p:xfrm>
        <a:graphic>
          <a:graphicData uri="http://schemas.openxmlformats.org/drawingml/2006/table">
            <a:tbl>
              <a:tblPr/>
              <a:tblGrid>
                <a:gridCol w="873305">
                  <a:extLst>
                    <a:ext uri="{9D8B030D-6E8A-4147-A177-3AD203B41FA5}">
                      <a16:colId xmlns:a16="http://schemas.microsoft.com/office/drawing/2014/main" val="1522786029"/>
                    </a:ext>
                  </a:extLst>
                </a:gridCol>
                <a:gridCol w="2864442">
                  <a:extLst>
                    <a:ext uri="{9D8B030D-6E8A-4147-A177-3AD203B41FA5}">
                      <a16:colId xmlns:a16="http://schemas.microsoft.com/office/drawing/2014/main" val="2426169308"/>
                    </a:ext>
                  </a:extLst>
                </a:gridCol>
              </a:tblGrid>
              <a:tr h="168495"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Virsraksts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Kļūda mājas lapā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71376"/>
                  </a:ext>
                </a:extLst>
              </a:tr>
              <a:tr h="168495"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ID1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86299"/>
                  </a:ext>
                </a:extLst>
              </a:tr>
              <a:tr h="168495"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Priority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Augsta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78325"/>
                  </a:ext>
                </a:extLst>
              </a:tr>
              <a:tr h="168495"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Severity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Augsta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1027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rtl="0"/>
                      <a:r>
                        <a:rPr lang="lv-LV" sz="1300" dirty="0" err="1">
                          <a:effectLst/>
                          <a:latin typeface="Arial Narrow" panose="020B0606020202030204" pitchFamily="34" charset="0"/>
                        </a:rPr>
                        <a:t>Environment</a:t>
                      </a:r>
                      <a:endParaRPr lang="lv-LV" sz="13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Tests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417991"/>
                  </a:ext>
                </a:extLst>
              </a:tr>
              <a:tr h="2354976">
                <a:tc>
                  <a:txBody>
                    <a:bodyPr/>
                    <a:lstStyle/>
                    <a:p>
                      <a:pPr rtl="0"/>
                      <a:r>
                        <a:rPr lang="lv-LV" sz="1300" dirty="0" err="1">
                          <a:effectLst/>
                          <a:latin typeface="Arial Narrow" panose="020B0606020202030204" pitchFamily="34" charset="0"/>
                        </a:rPr>
                        <a:t>Description</a:t>
                      </a:r>
                      <a:endParaRPr lang="lv-LV" sz="13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Soļi atkārtošanai:</a:t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1. atver mājas lapu www.test.lv</a:t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2. Ievada pareizu lietotājvārdu un paroli</a:t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3. Apstiprina</a:t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/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Rezultāts:</a:t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Kļūdas paziņojums un pierakstīšanās nav veiksmīga</a:t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/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Sagaidāmais:</a:t>
                      </a:r>
                      <a:b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Pierakstīšanās procesam jābūt </a:t>
                      </a:r>
                      <a:r>
                        <a:rPr lang="lv-LV" sz="1300" dirty="0" smtClean="0">
                          <a:effectLst/>
                          <a:latin typeface="Arial Narrow" panose="020B0606020202030204" pitchFamily="34" charset="0"/>
                        </a:rPr>
                        <a:t>veiksmīgam</a:t>
                      </a:r>
                      <a:endParaRPr lang="lv-LV" sz="13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95833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rtl="0"/>
                      <a:r>
                        <a:rPr lang="lv-LV" sz="1300">
                          <a:effectLst/>
                          <a:latin typeface="Arial Narrow" panose="020B0606020202030204" pitchFamily="34" charset="0"/>
                        </a:rPr>
                        <a:t>Attachment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lv-LV" sz="1300" dirty="0">
                          <a:effectLst/>
                          <a:latin typeface="Arial Narrow" panose="020B0606020202030204" pitchFamily="34" charset="0"/>
                        </a:rPr>
                        <a:t>ERROR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0353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8937" y="1484218"/>
            <a:ext cx="4764357" cy="59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51. Noteikt problēmas kļūdas pierakstā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79090" y="1821718"/>
            <a:ext cx="4764357" cy="182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a.</a:t>
            </a:r>
            <a:r>
              <a:rPr kumimoji="0" lang="lv-LV" altLang="lv-LV" sz="2000" b="0" i="0" u="none" strike="noStrike" cap="none" normalizeH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Soļi kļūdas atkārtošanai nav skaidri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b.</a:t>
            </a:r>
            <a:r>
              <a:rPr kumimoji="0" lang="lv-LV" altLang="lv-LV" sz="2000" b="0" i="0" u="none" strike="noStrike" cap="none" normalizeH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Sagaidāmais rezultāts nav skaidrs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c. Virsraksts skaidri neapraksta kļūdu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d.</a:t>
            </a:r>
            <a:r>
              <a:rPr kumimoji="0" lang="lv-LV" altLang="lv-LV" sz="2000" b="0" i="0" u="none" strike="noStrike" cap="none" normalizeH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lv-LV" altLang="lv-LV" sz="2000" b="0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Prioritāte nav pareiza</a:t>
            </a:r>
            <a:endParaRPr kumimoji="0" lang="lv-LV" alt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9754" y="5368970"/>
            <a:ext cx="5515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Virsraksts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skaidri neapraksta kļūdu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493548"/>
            <a:ext cx="731968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52. Mājas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lapa kas ir pielāgota darbam ar mobilo ierīci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ir...</a:t>
            </a:r>
          </a:p>
          <a:p>
            <a:endParaRPr lang="lv-LV" sz="11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a. Pielāgotā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aplikācija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Hibrīdaplikācija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Tīmekļa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aplikācija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Dzimtā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aplikacija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11415" y="2811307"/>
            <a:ext cx="3765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Tīmekļa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aplikācija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7" y="3869107"/>
            <a:ext cx="832918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53. Uz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ko skatīsimies, kad nosakām smaguma pakāpi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1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Sistēmas ietekmi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Citu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kļūdu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esamību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Darba noslodzi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Biznesa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ietekmi (cik ātri labot)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1415" y="524278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Sistēmas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ietekmi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28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22811" y="1390580"/>
            <a:ext cx="6096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54. Kas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ir pētnieciskās testēšanas lielākais trūkums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1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Izmantojams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tikai kad ir zināmas precīzas prasības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Jaunie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darbinieki šo metodi nevar izmantot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Nevar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atrast kļūdas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Rezultāti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atkarīgi no testētāja pieredzes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870" y="2772706"/>
            <a:ext cx="5917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ir: Rezultāti atkarīgi no testētāja pieredzes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811" y="3710991"/>
            <a:ext cx="11152095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55. Testētājs </a:t>
            </a:r>
            <a:r>
              <a:rPr lang="lv-LV" sz="2000" b="1" dirty="0">
                <a:latin typeface="Arial Narrow" panose="020B0606020202030204" pitchFamily="34" charset="0"/>
              </a:rPr>
              <a:t>ir rīkojies pareizi</a:t>
            </a:r>
            <a:r>
              <a:rPr lang="lv-LV" sz="2000" b="1" dirty="0" smtClean="0">
                <a:latin typeface="Arial Narrow" panose="020B0606020202030204" pitchFamily="34" charset="0"/>
              </a:rPr>
              <a:t>.</a:t>
            </a:r>
            <a:endParaRPr lang="lv-LV" sz="2000" dirty="0" smtClean="0">
              <a:latin typeface="Arial Narrow" panose="020B0606020202030204" pitchFamily="34" charset="0"/>
            </a:endParaRPr>
          </a:p>
          <a:p>
            <a:endParaRPr lang="lv-LV" sz="1100" dirty="0" smtClean="0">
              <a:latin typeface="Arial Narrow" panose="020B0606020202030204" pitchFamily="34" charset="0"/>
            </a:endParaRPr>
          </a:p>
          <a:p>
            <a:r>
              <a:rPr lang="lv-LV" sz="2000" dirty="0" smtClean="0">
                <a:latin typeface="Arial Narrow" panose="020B0606020202030204" pitchFamily="34" charset="0"/>
              </a:rPr>
              <a:t>Izstrādātājs </a:t>
            </a:r>
            <a:r>
              <a:rPr lang="lv-LV" sz="2000" dirty="0">
                <a:latin typeface="Arial Narrow" panose="020B0606020202030204" pitchFamily="34" charset="0"/>
              </a:rPr>
              <a:t>informē testa komandu, ka izmaiņas ir tik mazas, ka testēt nav nepieciešams. Testētāji pieņem </a:t>
            </a:r>
            <a:r>
              <a:rPr lang="lv-LV" sz="2000" dirty="0" smtClean="0">
                <a:latin typeface="Arial Narrow" panose="020B0606020202030204" pitchFamily="34" charset="0"/>
              </a:rPr>
              <a:t>pieteikumu </a:t>
            </a:r>
            <a:r>
              <a:rPr lang="lv-LV" sz="2000" dirty="0">
                <a:latin typeface="Arial Narrow" panose="020B0606020202030204" pitchFamily="34" charset="0"/>
              </a:rPr>
              <a:t>bez testa.</a:t>
            </a:r>
          </a:p>
          <a:p>
            <a:endParaRPr lang="lv-LV" sz="11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4163" y="5412767"/>
            <a:ext cx="2768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 'Aplami'.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397110"/>
            <a:ext cx="6096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56. Kas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ir datubāze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1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Datu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struktūras apraksts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Vieta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, kur lietotājs ievada savus datus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Strukturizēts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datu apkopojums, ko var viegli apstrādāt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GUI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6561908" y="248971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</a:t>
            </a:r>
          </a:p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Strukturizēts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datu apkopojums, ko var viegli apstrādāt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377" y="3727494"/>
            <a:ext cx="10354492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57. Strukturēta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programmēšanas valoda, kuru izmanto, lai komunicētu ar saglabātajiem datiem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 relāciju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datu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bāzē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SQL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HTML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CSS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HTTP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8115" y="5399703"/>
            <a:ext cx="241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SQL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0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6" y="1462261"/>
            <a:ext cx="1086394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58. Testētājs </a:t>
            </a:r>
            <a:r>
              <a:rPr lang="lv-LV" sz="2000" b="1" dirty="0">
                <a:latin typeface="Arial Narrow" panose="020B0606020202030204" pitchFamily="34" charset="0"/>
              </a:rPr>
              <a:t>ir rīkojies pareizi zemāk aprakstītajā situācijā.</a:t>
            </a:r>
          </a:p>
          <a:p>
            <a:endParaRPr lang="lv-LV" sz="11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Testēšanas laikā pamanām, ka mūsu programmā filtrēšana netiek attēlota tā pat kā citos konkurentu risinājumos, kurus personiski zināt, ka ir ērtāk lietot. Balstoties uz šo novērojumu tiek izveidots kļūdas pieteikums.</a:t>
            </a:r>
          </a:p>
          <a:p>
            <a:endParaRPr lang="lv-LV" sz="11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3538" y="3339698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atbilde: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ir 'Aplami'.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6" y="4029894"/>
            <a:ext cx="866938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59. Kad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pētniecisko testēšanu 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NEizmantosim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Jaunais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darbinieks iepazīstas ar programatūru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Izpildot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regresijas testus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Veicot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programatūras novērtējumu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Vēlamies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noskaidrot, ko testēt tālāk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39420" y="5352417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Izpildot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regresijas testus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88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748937" y="1514512"/>
            <a:ext cx="1081169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60. Vai </a:t>
            </a:r>
            <a:r>
              <a:rPr lang="lv-LV" sz="2000" b="1" dirty="0">
                <a:latin typeface="Arial Narrow" panose="020B0606020202030204" pitchFamily="34" charset="0"/>
              </a:rPr>
              <a:t>automatizēsim zemāk aprakstītā rīka darbību</a:t>
            </a:r>
            <a:r>
              <a:rPr lang="lv-LV" sz="2000" b="1" dirty="0" smtClean="0">
                <a:latin typeface="Arial Narrow" panose="020B0606020202030204" pitchFamily="34" charset="0"/>
              </a:rPr>
              <a:t>?</a:t>
            </a:r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Nepieciešama vienreizēja migrācija starp sistēmām. Tiek izveidots rīks, kas nodrošina datu pārnesi</a:t>
            </a:r>
            <a:r>
              <a:rPr lang="lv-LV" sz="2000" dirty="0" smtClean="0">
                <a:latin typeface="Arial Narrow" panose="020B0606020202030204" pitchFamily="34" charset="0"/>
              </a:rPr>
              <a:t>.</a:t>
            </a:r>
          </a:p>
          <a:p>
            <a:endParaRPr lang="lv-LV" sz="11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6609" y="3053394"/>
            <a:ext cx="2731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atbilde: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ir 'Aplami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936" y="3845060"/>
            <a:ext cx="732390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61. Kas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ir sistēmas defekts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1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Rezultāts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, kas nesakrīt ar konkurentu produktu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Nepareizs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rezultāts lietotāja kļūdainas darbības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rezultātā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Pareiza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darbība, kas dod nepareizu rezultātu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Trūkstoša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funkcionalitāte 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6609" y="48540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Pareiza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darbība, kas dod nepareizu rezultātu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748936" y="1778452"/>
            <a:ext cx="757210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62. Vai </a:t>
            </a:r>
            <a:r>
              <a:rPr lang="lv-LV" sz="2000" b="1" dirty="0">
                <a:latin typeface="Arial Narrow" panose="020B0606020202030204" pitchFamily="34" charset="0"/>
              </a:rPr>
              <a:t>šo situāciju automatizēsim</a:t>
            </a:r>
            <a:r>
              <a:rPr lang="lv-LV" sz="2000" b="1" dirty="0" smtClean="0">
                <a:latin typeface="Arial Narrow" panose="020B0606020202030204" pitchFamily="34" charset="0"/>
              </a:rPr>
              <a:t>?</a:t>
            </a:r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Nepieciešams pārbaudīt kā sistēma reaģēs uz 10 000 lietotājiem </a:t>
            </a:r>
          </a:p>
          <a:p>
            <a:endParaRPr lang="lv-LV" sz="11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 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8947" y="3178835"/>
            <a:ext cx="275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ir: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'Patiesi'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56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1971152"/>
            <a:ext cx="4654953" cy="3996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2811" y="154348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63. Norādīt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atbilstošo definīciju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/>
            </a:r>
            <a:br>
              <a:rPr lang="lv-LV" sz="2000" dirty="0">
                <a:latin typeface="Arial Narrow" panose="020B0606020202030204" pitchFamily="34" charset="0"/>
              </a:rPr>
            </a:b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82640" y="197115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Funkcionālā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shēma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Testa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plāns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Testa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scenārijs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Testa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piemērs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2335" y="5177637"/>
            <a:ext cx="3122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Testa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plāns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30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694695"/>
            <a:ext cx="112166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64. Pēc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ilgstošas izstrādes ATM projekts ir pabeigts, visas atrastās kļūdas ir salabotas un izstrādes komanda ir izpildījusi visus specifikācijas kritērijus, lai ATM iekārta pilnība darbotos sadarbībā ar banku. </a:t>
            </a:r>
          </a:p>
          <a:p>
            <a:endParaRPr lang="lv-LV" sz="16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Kāds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testa līmenis tiks izmantots, lai pārliecinātos, ka iekārta var tikt piegādāta klientam?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Integrācijas testēšana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Pieņemšanas testēšana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Papildus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 vairs nav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nepieciešama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Sistēmas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82137" y="3749611"/>
            <a:ext cx="4355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Pieņemšanas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67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642629"/>
            <a:ext cx="8813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65. Kas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ir galvenā atšķirība starp mobilo un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darba virsmas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testēšanu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Mobila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 notiek uz dažādām ierīcēm, operētājsistēmas, ekrāna izmēriem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Mobilajai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testēšanai neveic regresijas testus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Mobilo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testēšanu var veikt no mājām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Mobilajai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testēšanai neveic lietojamības testus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1360" y="317488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Mobila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testēšana notiek uz dažādām ierīcēm, operētājsistēmas, ekrāna izmēriem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937" y="1696501"/>
            <a:ext cx="114430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6. Testētājs </a:t>
            </a:r>
            <a:r>
              <a:rPr lang="lv-LV" sz="2000" b="1" dirty="0">
                <a:latin typeface="Arial Narrow" panose="020B0606020202030204" pitchFamily="34" charset="0"/>
              </a:rPr>
              <a:t>ir rīkojies pareizi.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Testējot pasūtījuma izveides funkcionalitāti, tiek atrasta kļūda un reģistrēts kļūdas pieteikums. Pēc kļūdas salabošanas testētājs pārliecinās, ka kļūda ir novērsta, izmantojot pasūtījumu, kas tika izmantots, lai sagatavotu kļūdu.  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7" name="Rectangle 6"/>
          <p:cNvSpPr/>
          <p:nvPr/>
        </p:nvSpPr>
        <p:spPr>
          <a:xfrm>
            <a:off x="8054612" y="3766826"/>
            <a:ext cx="2768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 'Aplami'.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73582"/>
              </p:ext>
            </p:extLst>
          </p:nvPr>
        </p:nvGraphicFramePr>
        <p:xfrm>
          <a:off x="748937" y="2019171"/>
          <a:ext cx="5913798" cy="3017520"/>
        </p:xfrm>
        <a:graphic>
          <a:graphicData uri="http://schemas.openxmlformats.org/drawingml/2006/table">
            <a:tbl>
              <a:tblPr/>
              <a:tblGrid>
                <a:gridCol w="2956899">
                  <a:extLst>
                    <a:ext uri="{9D8B030D-6E8A-4147-A177-3AD203B41FA5}">
                      <a16:colId xmlns:a16="http://schemas.microsoft.com/office/drawing/2014/main" val="4012435081"/>
                    </a:ext>
                  </a:extLst>
                </a:gridCol>
                <a:gridCol w="2956899">
                  <a:extLst>
                    <a:ext uri="{9D8B030D-6E8A-4147-A177-3AD203B41FA5}">
                      <a16:colId xmlns:a16="http://schemas.microsoft.com/office/drawing/2014/main" val="3173530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Pieņemšanas testēšana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Manuālais testētājs</a:t>
                      </a:r>
                    </a:p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Izstrādātājs</a:t>
                      </a:r>
                    </a:p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Biznesa pārstāvji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9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Vienības testēšana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Manuālais testētājs</a:t>
                      </a:r>
                    </a:p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Izstrādātājs</a:t>
                      </a:r>
                    </a:p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Biznesa pārstāvji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97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Sistēmas testēšana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Manuālais testētājs</a:t>
                      </a:r>
                    </a:p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Izstrādātājs</a:t>
                      </a:r>
                    </a:p>
                    <a:p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Biznesa pārstāvji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95018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8937" y="1508672"/>
            <a:ext cx="5913798" cy="90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66. Kurš no komandas parasti darbojas šajā testa līmenī?</a:t>
            </a: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1360" y="2312737"/>
            <a:ext cx="4698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ir: Biznesa pārstāvji </a:t>
            </a:r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1360" y="332134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ir: Izstrādātājs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1360" y="426345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Manuālais testētājs</a:t>
            </a:r>
          </a:p>
        </p:txBody>
      </p:sp>
    </p:spTree>
    <p:extLst>
      <p:ext uri="{BB962C8B-B14F-4D97-AF65-F5344CB8AC3E}">
        <p14:creationId xmlns:p14="http://schemas.microsoft.com/office/powerpoint/2010/main" val="4117072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748937" y="1410008"/>
            <a:ext cx="11086012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67. Testētājs </a:t>
            </a:r>
            <a:r>
              <a:rPr lang="lv-LV" sz="2000" b="1" dirty="0">
                <a:latin typeface="Arial Narrow" panose="020B0606020202030204" pitchFamily="34" charset="0"/>
              </a:rPr>
              <a:t>ir rīkojies pareizi</a:t>
            </a:r>
            <a:r>
              <a:rPr lang="lv-LV" sz="2000" b="1" dirty="0" smtClean="0">
                <a:latin typeface="Arial Narrow" panose="020B0606020202030204" pitchFamily="34" charset="0"/>
              </a:rPr>
              <a:t>.</a:t>
            </a:r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Vadošais izstrādātājs atgriež kļūdas pieteikumu bez labojumiem, jo sistēma strādā loģiski, lai gan tas nav saskaņā ar dokumentāciju. Testētājs vēršas pie produkta īpašnieka, lai precizētu vai tiešām dokumentācija ir neprecīza. </a:t>
            </a:r>
          </a:p>
          <a:p>
            <a:endParaRPr lang="lv-LV" sz="1100" dirty="0">
              <a:latin typeface="Arial Narrow" panose="020B0606020202030204" pitchFamily="34" charset="0"/>
            </a:endParaRPr>
          </a:p>
          <a:p>
            <a:r>
              <a:rPr lang="lv-LV" sz="2000" dirty="0">
                <a:latin typeface="Arial Narrow" panose="020B0606020202030204" pitchFamily="34" charset="0"/>
              </a:rPr>
              <a:t>Izvēlaties vienu: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Patiesi 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Aplami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5072" y="3118167"/>
            <a:ext cx="275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ir: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'Patiesi'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937" y="397049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68. Kā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sauc unikālu tabulas identifikatoru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20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Ārējā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atslēga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Iekšējā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atslēga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Sekundārā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atslēga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Primārā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atslēga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4261" y="5435444"/>
            <a:ext cx="3547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Primārā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atslēga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4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579828"/>
            <a:ext cx="10550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69. Testētājam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ir pieeja kodam, tā struktūrai un dizainam. Kāda veida testēšana ir iespējama?</a:t>
            </a:r>
            <a:b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Melnā kaste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Pelēkā kaste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Caurredzamā kaste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Baltā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kaste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72540" y="3195737"/>
            <a:ext cx="3092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Baltā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kaste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7" y="3892116"/>
            <a:ext cx="6096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70. Kurš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no šiem NAV kļūdu cēlonis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?</a:t>
            </a:r>
          </a:p>
          <a:p>
            <a:endParaRPr lang="lv-LV" sz="1100" b="1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Laika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spiediens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Sabalansēta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mājas un darba dzīve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Slikta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komunikācija 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Nekorekta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dokumentācija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2540" y="5242949"/>
            <a:ext cx="539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Sabalansēta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mājas un darba dzīve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3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545997"/>
            <a:ext cx="10720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7. Programmatūras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prasību dokuments, kas satur nefunkcionālās un funkcionālās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prasības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a.Specifikācija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b.Testa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piemērs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c.Scenārijs</a:t>
            </a: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d.Datu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bāze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4355" y="3090615"/>
            <a:ext cx="3254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Specifikācija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937" y="382497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8. Uz ko skatāmies kad nosakām prioritāti?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/>
            </a:r>
            <a:b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 smtClean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a.Darba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noslodzi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b.Sistēmas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ietekmi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c.Biznesa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ietekmi (cik ātri labot)</a:t>
            </a:r>
          </a:p>
          <a:p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d.Citu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 kļūdu esamību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3667" y="5275286"/>
            <a:ext cx="3196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Biznesa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ietekmi (cik ātri labot)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3688"/>
              </p:ext>
            </p:extLst>
          </p:nvPr>
        </p:nvGraphicFramePr>
        <p:xfrm>
          <a:off x="563507" y="2122829"/>
          <a:ext cx="13557438" cy="1600087"/>
        </p:xfrm>
        <a:graphic>
          <a:graphicData uri="http://schemas.openxmlformats.org/drawingml/2006/table">
            <a:tbl>
              <a:tblPr/>
              <a:tblGrid>
                <a:gridCol w="4400375">
                  <a:extLst>
                    <a:ext uri="{9D8B030D-6E8A-4147-A177-3AD203B41FA5}">
                      <a16:colId xmlns:a16="http://schemas.microsoft.com/office/drawing/2014/main" val="3453160392"/>
                    </a:ext>
                  </a:extLst>
                </a:gridCol>
                <a:gridCol w="9157063">
                  <a:extLst>
                    <a:ext uri="{9D8B030D-6E8A-4147-A177-3AD203B41FA5}">
                      <a16:colId xmlns:a16="http://schemas.microsoft.com/office/drawing/2014/main" val="2318794021"/>
                    </a:ext>
                  </a:extLst>
                </a:gridCol>
              </a:tblGrid>
              <a:tr h="411367">
                <a:tc>
                  <a:txBody>
                    <a:bodyPr/>
                    <a:lstStyle/>
                    <a:p>
                      <a:pPr algn="l" rtl="0"/>
                      <a:r>
                        <a:rPr lang="lv-LV" sz="2000">
                          <a:effectLst/>
                          <a:latin typeface="Arial Narrow" panose="020B0606020202030204" pitchFamily="34" charset="0"/>
                        </a:rPr>
                        <a:t>Kā koda komponentes strādā viena ar otru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Integrācijas testēšana,</a:t>
                      </a:r>
                      <a:r>
                        <a:rPr lang="lv-LV" sz="16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Vienības testēšana, Pieņemšanas testēšana, Sistēmas testēšana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85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>
                          <a:effectLst/>
                          <a:latin typeface="Arial Narrow" panose="020B0606020202030204" pitchFamily="34" charset="0"/>
                        </a:rPr>
                        <a:t>Kā strādā individuālā koda komponente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Integrācijas testēšana,</a:t>
                      </a:r>
                      <a:r>
                        <a:rPr lang="lv-LV" sz="16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Vienības testēšana, Pieņemšanas testēšana, Sistēmas testēšana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65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pt-BR" sz="2000" dirty="0">
                          <a:effectLst/>
                          <a:latin typeface="Arial Narrow" panose="020B0606020202030204" pitchFamily="34" charset="0"/>
                        </a:rPr>
                        <a:t>Vai </a:t>
                      </a:r>
                      <a:r>
                        <a:rPr lang="pt-BR" sz="2000" dirty="0" err="1">
                          <a:effectLst/>
                          <a:latin typeface="Arial Narrow" panose="020B0606020202030204" pitchFamily="34" charset="0"/>
                        </a:rPr>
                        <a:t>tas</a:t>
                      </a:r>
                      <a:r>
                        <a:rPr lang="pt-BR" sz="2000" dirty="0">
                          <a:effectLst/>
                          <a:latin typeface="Arial Narrow" panose="020B0606020202030204" pitchFamily="34" charset="0"/>
                        </a:rPr>
                        <a:t> ir </a:t>
                      </a:r>
                      <a:r>
                        <a:rPr lang="pt-BR" sz="2000" dirty="0" err="1">
                          <a:effectLst/>
                          <a:latin typeface="Arial Narrow" panose="020B0606020202030204" pitchFamily="34" charset="0"/>
                        </a:rPr>
                        <a:t>tas</a:t>
                      </a:r>
                      <a:r>
                        <a:rPr lang="pt-BR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pt-BR" sz="2000" dirty="0" err="1">
                          <a:effectLst/>
                          <a:latin typeface="Arial Narrow" panose="020B0606020202030204" pitchFamily="34" charset="0"/>
                        </a:rPr>
                        <a:t>ko</a:t>
                      </a:r>
                      <a:r>
                        <a:rPr lang="pt-BR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pt-BR" sz="2000" dirty="0" err="1">
                          <a:effectLst/>
                          <a:latin typeface="Arial Narrow" panose="020B0606020202030204" pitchFamily="34" charset="0"/>
                        </a:rPr>
                        <a:t>klients</a:t>
                      </a:r>
                      <a:r>
                        <a:rPr lang="pt-BR" sz="2000" dirty="0">
                          <a:effectLst/>
                          <a:latin typeface="Arial Narrow" panose="020B0606020202030204" pitchFamily="34" charset="0"/>
                        </a:rPr>
                        <a:t> ir </a:t>
                      </a:r>
                      <a:r>
                        <a:rPr lang="pt-BR" sz="2000" dirty="0" err="1">
                          <a:effectLst/>
                          <a:latin typeface="Arial Narrow" panose="020B0606020202030204" pitchFamily="34" charset="0"/>
                        </a:rPr>
                        <a:t>gaidījis</a:t>
                      </a:r>
                      <a:endParaRPr lang="pt-BR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Integrācijas testēšana,</a:t>
                      </a:r>
                      <a:r>
                        <a:rPr lang="lv-LV" sz="16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Vienības testēšana, Pieņemšanas testēšana, Sistēmas testēšana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931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lv-LV" sz="2000" dirty="0" smtClean="0">
                          <a:effectLst/>
                          <a:latin typeface="Arial Narrow" panose="020B0606020202030204" pitchFamily="34" charset="0"/>
                        </a:rPr>
                        <a:t>Kā strādā visa sistēma</a:t>
                      </a:r>
                      <a:endParaRPr lang="lv-LV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Integrācijas testēšana,</a:t>
                      </a:r>
                      <a:r>
                        <a:rPr lang="lv-LV" sz="16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lv-LV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Vienības testēšana, Pieņemšanas testēšana, Sistēmas testēšana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0669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1089" y="1556541"/>
            <a:ext cx="5024132" cy="87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000" b="1" i="0" u="none" strike="noStrike" cap="none" normalizeH="0" baseline="0" dirty="0" smtClean="0">
                <a:ln>
                  <a:noFill/>
                </a:ln>
                <a:solidFill>
                  <a:srgbClr val="12262C"/>
                </a:solidFill>
                <a:effectLst/>
                <a:latin typeface="Arial Narrow" panose="020B0606020202030204" pitchFamily="34" charset="0"/>
              </a:rPr>
              <a:t>9. Savienojiet definīciju ar atbilstošo testa līmeni</a:t>
            </a:r>
            <a:endParaRPr kumimoji="0" lang="lv-LV" altLang="lv-LV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altLang="lv-LV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0011" y="3961916"/>
            <a:ext cx="7074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 </a:t>
            </a:r>
          </a:p>
          <a:p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Kā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koda komponentes strādā viena ar otru → Integrācijas testēšana,</a:t>
            </a:r>
          </a:p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Kā strādā 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individuālā 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koda komponente → Vienības testēšana,</a:t>
            </a:r>
          </a:p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Vai tas ir tas ko klients ir gaidījis → Pieņemšanas testēšana,</a:t>
            </a:r>
          </a:p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Kā strādā visa sistēma → Sistēmas testēšana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8122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10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Kurš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 NAV programmas bāzēts </a:t>
            </a:r>
            <a:r>
              <a:rPr lang="lv-LV" sz="2000" b="1" dirty="0" err="1">
                <a:solidFill>
                  <a:srgbClr val="12262C"/>
                </a:solidFill>
                <a:latin typeface="Arial Narrow" panose="020B0606020202030204" pitchFamily="34" charset="0"/>
              </a:rPr>
              <a:t>noseguma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tips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Funkcionālais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nosegums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/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Zara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nosegums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/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Nosacījuma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nosegums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/>
            </a:r>
            <a:b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</a:br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Prasību </a:t>
            </a:r>
            <a:r>
              <a:rPr lang="lv-LV" sz="2000" dirty="0" err="1">
                <a:solidFill>
                  <a:srgbClr val="12262C"/>
                </a:solidFill>
                <a:latin typeface="Arial Narrow" panose="020B0606020202030204" pitchFamily="34" charset="0"/>
              </a:rPr>
              <a:t>nosegums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0148" y="4274471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ir:Prasību</a:t>
            </a:r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lv-LV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nosegums</a:t>
            </a:r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2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731391"/>
            <a:ext cx="86040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11. Kurš </a:t>
            </a:r>
            <a:r>
              <a:rPr lang="lv-LV" sz="2000" b="1" dirty="0">
                <a:solidFill>
                  <a:srgbClr val="12262C"/>
                </a:solidFill>
                <a:latin typeface="Arial Narrow" panose="020B0606020202030204" pitchFamily="34" charset="0"/>
              </a:rPr>
              <a:t>programmatūras dzīves cikla modelis apraksta sekojošo</a:t>
            </a:r>
            <a:r>
              <a:rPr lang="lv-LV" sz="2000" b="1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: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pPr>
              <a:buFont typeface="+mj-lt"/>
              <a:buAutoNum type="arabicPeriod"/>
            </a:pP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Sagatavojam prasības visam projektam</a:t>
            </a:r>
          </a:p>
          <a:p>
            <a:pPr>
              <a:buFont typeface="+mj-lt"/>
              <a:buAutoNum type="arabicPeriod"/>
            </a:pP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Izstrādājam kodu saskaņā ar prasībām</a:t>
            </a:r>
          </a:p>
          <a:p>
            <a:pPr>
              <a:buFont typeface="+mj-lt"/>
              <a:buAutoNum type="arabicPeriod"/>
            </a:pP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Testējam sagatavoto kodu saskaņā ar 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prasībām</a:t>
            </a:r>
          </a:p>
          <a:p>
            <a:endParaRPr lang="lv-LV" sz="2000" dirty="0">
              <a:solidFill>
                <a:srgbClr val="12262C"/>
              </a:solidFill>
              <a:latin typeface="Arial Narrow" panose="020B0606020202030204" pitchFamily="34" charset="0"/>
            </a:endParaRP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a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Scrum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modelis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b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Ūdenskrituma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modelis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c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</a:t>
            </a:r>
            <a:r>
              <a:rPr lang="lv-LV" sz="2000" dirty="0" err="1" smtClean="0">
                <a:solidFill>
                  <a:srgbClr val="12262C"/>
                </a:solidFill>
                <a:latin typeface="Arial Narrow" panose="020B0606020202030204" pitchFamily="34" charset="0"/>
              </a:rPr>
              <a:t>Kanban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modelis</a:t>
            </a:r>
          </a:p>
          <a:p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d</a:t>
            </a:r>
            <a:r>
              <a:rPr lang="lv-LV" sz="2000" dirty="0" smtClean="0">
                <a:solidFill>
                  <a:srgbClr val="12262C"/>
                </a:solidFill>
                <a:latin typeface="Arial Narrow" panose="020B0606020202030204" pitchFamily="34" charset="0"/>
              </a:rPr>
              <a:t>. V </a:t>
            </a:r>
            <a:r>
              <a:rPr lang="lv-LV" sz="2000" dirty="0">
                <a:solidFill>
                  <a:srgbClr val="12262C"/>
                </a:solidFill>
                <a:latin typeface="Arial Narrow" panose="020B0606020202030204" pitchFamily="34" charset="0"/>
              </a:rPr>
              <a:t>modelis</a:t>
            </a:r>
            <a:endParaRPr lang="lv-LV" sz="2000" b="0" i="0" dirty="0">
              <a:solidFill>
                <a:srgbClr val="12262C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11436" y="450138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 smtClean="0">
                <a:solidFill>
                  <a:srgbClr val="8E662E"/>
                </a:solidFill>
                <a:latin typeface="Arial Narrow" panose="020B0606020202030204" pitchFamily="34" charset="0"/>
              </a:rPr>
              <a:t>Pareizā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atbilde</a:t>
            </a:r>
            <a:r>
              <a:rPr lang="pt-BR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 ir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 smtClean="0">
                <a:solidFill>
                  <a:srgbClr val="8E662E"/>
                </a:solidFill>
                <a:latin typeface="Arial Narrow" panose="020B0606020202030204" pitchFamily="34" charset="0"/>
              </a:rPr>
              <a:t>Ūdenskrituma</a:t>
            </a:r>
            <a:r>
              <a:rPr lang="pt-BR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dirty="0" err="1">
                <a:solidFill>
                  <a:srgbClr val="8E662E"/>
                </a:solidFill>
                <a:latin typeface="Arial Narrow" panose="020B0606020202030204" pitchFamily="34" charset="0"/>
              </a:rPr>
              <a:t>modelis</a:t>
            </a:r>
            <a:endParaRPr lang="pt-BR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9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2694</Words>
  <Application>Microsoft Office PowerPoint</Application>
  <PresentationFormat>Widescreen</PresentationFormat>
  <Paragraphs>709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Arial Narrow</vt:lpstr>
      <vt:lpstr>Calibri</vt:lpstr>
      <vt:lpstr>Times New Roman</vt:lpstr>
      <vt:lpstr>Office Theme</vt:lpstr>
      <vt:lpstr>          Tēma Nr.12   Studiju nobeiguma tests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205</cp:revision>
  <dcterms:created xsi:type="dcterms:W3CDTF">2017-12-10T17:17:33Z</dcterms:created>
  <dcterms:modified xsi:type="dcterms:W3CDTF">2021-04-22T17:12:59Z</dcterms:modified>
</cp:coreProperties>
</file>