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Arial Narr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lCmmGiN0dlWXrphhqpbsgfA9Q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ArialNarrow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ArialNarrow-italic.fntdata"/><Relationship Id="rId23" Type="http://schemas.openxmlformats.org/officeDocument/2006/relationships/font" Target="fonts/Arial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ArialNarr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bc446cf74_0_7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bc446cf74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bc446cf74_0_7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bc446cf74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bc446cf74_0_7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bc446cf74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c446cf7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cbc446cf7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cbc446cf7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c446cf74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cbc446cf74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cbc446cf74_0_2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c446cf74_0_5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cbc446cf74_0_5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cbc446cf74_0_5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bc446cf74_0_6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bc446cf74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c446cf74_0_6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c446cf74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bc446cf74_0_6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bc446cf74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c446cf74_0_6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c446cf74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bc446cf74_0_7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bc446cf74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749300" y="773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749300" y="2286000"/>
            <a:ext cx="10515600" cy="333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0" y="6058360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-1" y="6793706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0499" y="6058360"/>
            <a:ext cx="3899967" cy="72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378" y="37729"/>
            <a:ext cx="2162627" cy="6547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44725" y="2316175"/>
            <a:ext cx="106899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b="1" lang="en-US"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Programmatūras testēšana</a:t>
            </a:r>
            <a:endParaRPr b="1" sz="36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36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lang="en-US" sz="4400">
                <a:latin typeface="Arial Narrow"/>
                <a:ea typeface="Arial Narrow"/>
                <a:cs typeface="Arial Narrow"/>
                <a:sym typeface="Arial Narrow"/>
              </a:rPr>
              <a:t>Tēma Nr.5 </a:t>
            </a:r>
            <a:r>
              <a:rPr lang="en-US" sz="36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3600">
                <a:solidFill>
                  <a:srgbClr val="666666"/>
                </a:solidFill>
                <a:highlight>
                  <a:srgbClr val="FFFFFF"/>
                </a:highlight>
              </a:rPr>
              <a:t>Testu plānošana</a:t>
            </a:r>
            <a:endParaRPr sz="3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latin typeface="Arial Narrow"/>
                <a:ea typeface="Arial Narrow"/>
                <a:cs typeface="Arial Narrow"/>
                <a:sym typeface="Arial Narrow"/>
              </a:rPr>
              <a:t>Uzdevumi</a:t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5145" y="1237812"/>
            <a:ext cx="4472767" cy="107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c446cf74_0_706"/>
          <p:cNvSpPr txBox="1"/>
          <p:nvPr/>
        </p:nvSpPr>
        <p:spPr>
          <a:xfrm>
            <a:off x="0" y="1092275"/>
            <a:ext cx="11943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Failed Transaction Extension user case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✓ ATM ▪ Transaction use case is failed other reason than repeated entries of invalid PIN.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• Screen displayed informing customer of the problem.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o Asked customer whether he/she wants to do another transaction.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cbc446cf74_0_7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bc446cf74_0_0"/>
          <p:cNvSpPr txBox="1"/>
          <p:nvPr/>
        </p:nvSpPr>
        <p:spPr>
          <a:xfrm>
            <a:off x="95300" y="759025"/>
            <a:ext cx="12096600" cy="52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cbc446cf7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900" y="145955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c446cf74_0_253"/>
          <p:cNvSpPr txBox="1"/>
          <p:nvPr/>
        </p:nvSpPr>
        <p:spPr>
          <a:xfrm>
            <a:off x="435500" y="1593625"/>
            <a:ext cx="10515600" cy="44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17333"/>
              <a:buFont typeface="Calibri"/>
              <a:buNone/>
            </a:pPr>
            <a:r>
              <a:rPr b="1" lang="en-US" sz="3750"/>
              <a:t>Test Plan</a:t>
            </a:r>
            <a:endParaRPr b="1" sz="37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17333"/>
              <a:buFont typeface="Calibri"/>
              <a:buNone/>
            </a:pPr>
            <a:r>
              <a:t/>
            </a:r>
            <a:endParaRPr b="1" sz="37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17333"/>
              <a:buFont typeface="Calibri"/>
              <a:buNone/>
            </a:pPr>
            <a:r>
              <a:rPr lang="en-US" sz="3750"/>
              <a:t> Session use case </a:t>
            </a:r>
            <a:endParaRPr sz="37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17333"/>
              <a:buFont typeface="Calibri"/>
              <a:buNone/>
            </a:pPr>
            <a:r>
              <a:rPr lang="en-US" sz="3750"/>
              <a:t>✓ ATM </a:t>
            </a:r>
            <a:endParaRPr sz="37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17333"/>
              <a:buFont typeface="Calibri"/>
              <a:buNone/>
            </a:pPr>
            <a:r>
              <a:t/>
            </a:r>
            <a:endParaRPr sz="37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17333"/>
              <a:buFont typeface="Calibri"/>
              <a:buNone/>
            </a:pPr>
            <a:r>
              <a:rPr lang="en-US" sz="3750"/>
              <a:t>▪ Operator: </a:t>
            </a:r>
            <a:endParaRPr sz="37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17333"/>
              <a:buFont typeface="Calibri"/>
              <a:buNone/>
            </a:pPr>
            <a:r>
              <a:rPr lang="en-US" sz="3750"/>
              <a:t>o Will vertify and enter total cash on hand before starting machine, after will turn on machine with ‘’ON’’ switch. </a:t>
            </a:r>
            <a:endParaRPr sz="37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17333"/>
              <a:buFont typeface="Calibri"/>
              <a:buNone/>
            </a:pPr>
            <a:r>
              <a:t/>
            </a:r>
            <a:endParaRPr sz="37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17333"/>
              <a:buFont typeface="Calibri"/>
              <a:buNone/>
            </a:pPr>
            <a:r>
              <a:rPr lang="en-US" sz="3750"/>
              <a:t>▪ Bank: </a:t>
            </a:r>
            <a:endParaRPr sz="37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17333"/>
              <a:buFont typeface="Calibri"/>
              <a:buNone/>
            </a:pPr>
            <a:r>
              <a:rPr lang="en-US" sz="3750"/>
              <a:t>o Customer will be required to insert an ATM card and enter PIN, both of which will be sent to the bank for validation as part of each transaction. </a:t>
            </a:r>
            <a:endParaRPr sz="37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17333"/>
              <a:buFont typeface="Calibri"/>
              <a:buNone/>
            </a:pPr>
            <a:r>
              <a:t/>
            </a:r>
            <a:endParaRPr sz="37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17333"/>
              <a:buFont typeface="Calibri"/>
              <a:buNone/>
            </a:pPr>
            <a:r>
              <a:rPr lang="en-US" sz="3750"/>
              <a:t>▪ User/customer: </a:t>
            </a:r>
            <a:endParaRPr sz="37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17333"/>
              <a:buFont typeface="Calibri"/>
              <a:buNone/>
            </a:pPr>
            <a:r>
              <a:rPr lang="en-US" sz="3750"/>
              <a:t>o Card inserted in card reader slot </a:t>
            </a:r>
            <a:endParaRPr sz="37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17333"/>
              <a:buFont typeface="Calibri"/>
              <a:buNone/>
            </a:pPr>
            <a:r>
              <a:rPr lang="en-US" sz="3750"/>
              <a:t>➢ Card is readed </a:t>
            </a:r>
            <a:endParaRPr sz="37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17333"/>
              <a:buFont typeface="Calibri"/>
              <a:buNone/>
            </a:pPr>
            <a:r>
              <a:rPr lang="en-US" sz="3750"/>
              <a:t>o Customer asked to enter PIN </a:t>
            </a:r>
            <a:endParaRPr sz="37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17333"/>
              <a:buFont typeface="Calibri"/>
              <a:buNone/>
            </a:pPr>
            <a:r>
              <a:t/>
            </a:r>
            <a:endParaRPr sz="37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17333"/>
              <a:buFont typeface="Calibri"/>
              <a:buNone/>
            </a:pPr>
            <a:r>
              <a:rPr lang="en-US" sz="3750"/>
              <a:t>▪ Pin successful </a:t>
            </a:r>
            <a:endParaRPr sz="37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17333"/>
              <a:buFont typeface="Calibri"/>
              <a:buNone/>
            </a:pPr>
            <a:r>
              <a:rPr lang="en-US" sz="3750"/>
              <a:t>• Can do several transactions and select them from menu. After each successful transaction the customer asked whether he/she would like to perform another (will be promted again to re-enter PIN). </a:t>
            </a:r>
            <a:endParaRPr sz="37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35384"/>
              <a:buFont typeface="Calibri"/>
              <a:buNone/>
            </a:pPr>
            <a:r>
              <a:t/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244444"/>
              <a:buFont typeface="Calibri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244444"/>
              <a:buFont typeface="Calibri"/>
              <a:buNone/>
            </a:pPr>
            <a:r>
              <a:t/>
            </a:r>
            <a:endParaRPr sz="1800"/>
          </a:p>
        </p:txBody>
      </p:sp>
      <p:sp>
        <p:nvSpPr>
          <p:cNvPr id="104" name="Google Shape;104;gcbc446cf74_0_253"/>
          <p:cNvSpPr txBox="1"/>
          <p:nvPr/>
        </p:nvSpPr>
        <p:spPr>
          <a:xfrm>
            <a:off x="590900" y="1056450"/>
            <a:ext cx="107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FF"/>
                </a:solidFill>
              </a:rPr>
              <a:t>Piemērs.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c446cf74_0_504"/>
          <p:cNvSpPr txBox="1"/>
          <p:nvPr/>
        </p:nvSpPr>
        <p:spPr>
          <a:xfrm>
            <a:off x="381800" y="752050"/>
            <a:ext cx="10515600" cy="52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▪ If yes, completes another transaction.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▪ If no, card is ejected from the machine.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▪ Pin un-successful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 • Has total of three attempts to retry PIN entry.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▪ If failed, ATM permanently retains card.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▪ If successful can return to successful PIN attempt case.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➢ Card is not readed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o Cannot read due to damaged stripe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 ▪ Card is ejected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• Error screen is displayed and session not started.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o Cannot read due to improper insertation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 • Error screen is displayed and session not started.</a:t>
            </a:r>
            <a:endParaRPr i="0" sz="18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c446cf74_0_668"/>
          <p:cNvSpPr txBox="1"/>
          <p:nvPr/>
        </p:nvSpPr>
        <p:spPr>
          <a:xfrm>
            <a:off x="545100" y="1002725"/>
            <a:ext cx="111018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Cash withdrawal transaction use case</a:t>
            </a:r>
            <a:r>
              <a:rPr lang="en-US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✓ ATM o Operator: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o Will vertify and enter total cash on hand before starting machine, after will turn on machine with ‘’ON’’ switch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. o User/Customer: o Customer chooses withdrawal transaction from menu enters successful PIN.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• Customer chooses type of account to withdraw.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o Then chooses dollar amount from menu of possible amounts.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▪ If successful gives out money and asks do you want to make another transaction, or end session.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▪ If unsuccessful initiates failed transaction extension.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 Bank: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▪ System verifies that it has sufficient money on hand to complete the request. The bank is notified by every transaction.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• If ATM has sufficient amount the request is processed.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 Sends customers card number, PIN, chosen account and amount to the bank.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c446cf74_0_673"/>
          <p:cNvSpPr txBox="1"/>
          <p:nvPr/>
        </p:nvSpPr>
        <p:spPr>
          <a:xfrm>
            <a:off x="0" y="1056450"/>
            <a:ext cx="119076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 IF transaction is approved: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 The machine dispenses the correct amount of cash and issues a receipt. Transaction is completed.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 IF transaction is not approved: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 Due to incorrect pin, the Incorrect PIN extension is executed.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 All other disapprovals are reported to the session, which initiates the Failed transaction extension.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• If ATM does not have sufficient amount, system reports a failure to the session.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o Initiates the Failed transaction extension to report the problem.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Deposit transaction use case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✓ ATM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o Operator: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o Will vertify and enter total cash on hand before starting machine, after will turn on machine with ‘’ON’’ switch.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o After successful customers account crediting/deposit transaction, operator turns machine on a ‘’OFF’’ switch, manually approves deposit envelope contents, reload the machine with cash, blank receipts, etc. – Not clear how many times a day or at end of the day.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c446cf74_0_685"/>
          <p:cNvSpPr txBox="1"/>
          <p:nvPr/>
        </p:nvSpPr>
        <p:spPr>
          <a:xfrm>
            <a:off x="0" y="913200"/>
            <a:ext cx="118716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o User/customer: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▪ Customer chooses deposit transaction from menu enters successful PIN.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• Customer chooses type of account to deposit to. o Then chooses dollar amount from menu of possible amounts.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 If successful gives out money and asks do you want to make another transaction, or end session.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 If unsuccessful initiates failed transaction extension.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o Bank: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▪ The bank is notified by every transaction. The system sends the customers card number, PIN, chosen account, amount of transaction.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❖ IF transaction is approved machine accepts envelope within a time period from customer and issues receipt: ▪ Machine accepts envelope from customer and issues receipt.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o The bank completes debiting the customer’s account for the amount. Transaction is complete.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❖ IF transaction is not approved: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❖ Due to incorrect pin, the Incorrect PIN extension is executed.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❖ All other disapprovals are reported to the session, which initiates the Failed transaction extension.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 If transaction is disapproved due to a failure to the session, or any other reason.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o Initiates the Failed transaction extension to report the problem.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c446cf74_0_693"/>
          <p:cNvSpPr txBox="1"/>
          <p:nvPr/>
        </p:nvSpPr>
        <p:spPr>
          <a:xfrm>
            <a:off x="0" y="1092275"/>
            <a:ext cx="11782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Transfer Transaction use case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✓ ATM o Bank: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▪ When customer chose transaction, account, amount, system sends this information to bank, which either approves or disapproves the transaction.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➢ IF transaction is approved machine issues receipt.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➢ Bank considers the transaction complete.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➢ IF transaction is not approved: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➢ Due to incorrect pin, the Incorrect PIN extension is executed. Bank considers transaction incomplete.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➢ All other disapprovals are reported to the session, which initiates the Failed transaction extension. Balance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Inquiry transaction use case.</a:t>
            </a:r>
            <a:r>
              <a:rPr lang="en-US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✓ ATM o Bank: ▪ When customer chose transaction, account, amount, system sends this information to bank, which either approves or disapproves the transaction.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➢ IF transaction is approved bank sends the balance to the machine with the approval.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➢ System prints it on receipt. Bank considers the transaction complete.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c446cf74_0_701"/>
          <p:cNvSpPr txBox="1"/>
          <p:nvPr/>
        </p:nvSpPr>
        <p:spPr>
          <a:xfrm>
            <a:off x="0" y="1056450"/>
            <a:ext cx="119613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➢ IF transaction is not approved: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➢ Due to incorrect pin, the Incorrect PIN extension is executed. Bank considers transaction incomplete.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➢ All other disapprovals are reported to the session, which initiates the Failed transaction extension. Invalid PIN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Extension user case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✓ ATM o Bank: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 Customer will be required to insert an ATM card and enter PIN, both of which will be sent to the bank for validation as part of each transaction. o Customer asked to enter PIN.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 Pin successful. • Can do several transactions (will be asked to re-enter PIN) and select them from menu. After each successful transaction, the customer asked whether he/she would like to perform another.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 If yes, completes another transaction. ▪ If no, card is ejected from the machine.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 Pin un-successful. • Has total of three attempts to retry PIN entry.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▪ If failed, ATM permanently retains card.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▪ If successful can return to successful PIN attempt case.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Failed Transaction Extension user case ✓ ATM ▪ Transaction use case is failed other reason than repeated entries of invalid PIN. • Screen displayed informing customer of the problem. o Asked customer whether he/she wants to do another transaction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2017-12-10T17:17:33Z</dcterms:created>
  <dc:creator>Anna Bausova</dc:creator>
</cp:coreProperties>
</file>