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i2MWAp525M8WArFh3AZgjDYxX7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DE619-AA39-42F7-A82F-EA20556BDD8A}">
  <a:tblStyle styleId="{752DE619-AA39-42F7-A82F-EA20556BDD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8216318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b88216318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Pāris vārdi par sevi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Pastāsti, cik svarīgas ir komunikācijas spējas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Izstāsti, kas gaida kursā vispārīgi, ko apskatīsim pirmajā jeb QA 1 daļā</a:t>
            </a:r>
            <a:endParaRPr/>
          </a:p>
        </p:txBody>
      </p:sp>
      <p:sp>
        <p:nvSpPr>
          <p:cNvPr id="89" name="Google Shape;89;gb882163182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9005596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99005596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99005596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99005596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99005596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b990055966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At a high level this is a simple acceptance criterion: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a test suite.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we reached our acceptance criteria – e.g. 95% branch coverage?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 – stop testing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– write more tests. If we have tool that shows us what has not been tested, this will help us in selecting the new test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Вспомнить о пограничных значениях. Как можно сделать проверку более эффективной?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Например, если значения положительные: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А=0, B=0 =&gt; C=0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A=47, B=1 =&gt; C=49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A=0, B=25 =&gt; C=50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4) A=1, B=25 =&gt;C=51</a:t>
            </a:r>
            <a:endParaRPr/>
          </a:p>
        </p:txBody>
      </p:sp>
      <p:sp>
        <p:nvSpPr>
          <p:cNvPr id="245" name="Google Shape;24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many cases, we do not even have a detailed list of requirements. This is for instance the case for user stories frequently used in agile development.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примере в табличке показаны возможные значения ввода для проверки поля А. То же самое актуально и для поля Б. Дополнительно ещё можно кучу разных проверок сделать.</a:t>
            </a:r>
            <a:endParaRPr/>
          </a:p>
        </p:txBody>
      </p:sp>
      <p:sp>
        <p:nvSpPr>
          <p:cNvPr id="275" name="Google Shape;27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99005596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b99005596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b99005596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 automation tools for UI and for server side</a:t>
            </a:r>
            <a:endParaRPr/>
          </a:p>
        </p:txBody>
      </p:sp>
      <p:sp>
        <p:nvSpPr>
          <p:cNvPr id="299" name="Google Shape;29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99005596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b99005596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b99005596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отслеживаемость, трассируемость</a:t>
            </a:r>
            <a:endParaRPr/>
          </a:p>
        </p:txBody>
      </p:sp>
      <p:sp>
        <p:nvSpPr>
          <p:cNvPr id="314" name="Google Shape;31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99005596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b99005596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b99005596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to split</a:t>
            </a:r>
            <a:endParaRPr/>
          </a:p>
        </p:txBody>
      </p:sp>
      <p:sp>
        <p:nvSpPr>
          <p:cNvPr id="352" name="Google Shape;35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test or test plan mind map can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Вызвать к доске для практики</a:t>
            </a:r>
            <a:endParaRPr/>
          </a:p>
        </p:txBody>
      </p:sp>
      <p:sp>
        <p:nvSpPr>
          <p:cNvPr id="365" name="Google Shape;36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99005596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b99005596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b990055966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99005596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b99005596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900559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9900559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9900559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Scenarios for Flight Reservation.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9005596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99005596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b99005596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882163182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b882163182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gb882163182_0_6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gb882163182_0_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b882163182_0_6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vertikāls teksts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82163182_0_59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b882163182_0_59"/>
          <p:cNvSpPr txBox="1"/>
          <p:nvPr>
            <p:ph idx="1" type="body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b882163182_0_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b882163182_0_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b882163182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āls virsraksts un tekst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82163182_0_6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b882163182_0_6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b882163182_0_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b882163182_0_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b882163182_0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82163182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b882163182_0_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b882163182_0_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b882163182_0_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b882163182_0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882163182_0_12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 saturi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882163182_0_14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b882163182_0_14"/>
          <p:cNvSpPr txBox="1"/>
          <p:nvPr>
            <p:ph idx="1" type="body"/>
          </p:nvPr>
        </p:nvSpPr>
        <p:spPr>
          <a:xfrm>
            <a:off x="274319" y="1269961"/>
            <a:ext cx="5745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gb882163182_0_14"/>
          <p:cNvSpPr txBox="1"/>
          <p:nvPr>
            <p:ph idx="2" type="body"/>
          </p:nvPr>
        </p:nvSpPr>
        <p:spPr>
          <a:xfrm>
            <a:off x="6172200" y="1269961"/>
            <a:ext cx="58149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gb882163182_0_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b882163182_0_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gb882163182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s ar parakstu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882163182_0_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b882163182_0_2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b882163182_0_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gb882163182_0_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b882163182_0_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gb882163182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kai virsraksts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882163182_0_28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b882163182_0_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b882163182_0_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b882163182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aļas galven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882163182_0_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b882163182_0_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gb882163182_0_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b882163182_0_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b882163182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īdzinājums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882163182_0_39"/>
          <p:cNvSpPr txBox="1"/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b882163182_0_39"/>
          <p:cNvSpPr txBox="1"/>
          <p:nvPr>
            <p:ph idx="1" type="body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gb882163182_0_39"/>
          <p:cNvSpPr txBox="1"/>
          <p:nvPr>
            <p:ph idx="2" type="body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gb882163182_0_39"/>
          <p:cNvSpPr txBox="1"/>
          <p:nvPr>
            <p:ph idx="3" type="body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gb882163182_0_39"/>
          <p:cNvSpPr txBox="1"/>
          <p:nvPr>
            <p:ph idx="4" type="body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b882163182_0_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b882163182_0_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gb882163182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882163182_0_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b882163182_0_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b882163182_0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turs ar parakstu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82163182_0_5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b882163182_0_5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gb882163182_0_5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gb882163182_0_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b882163182_0_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b882163182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882163182_0_0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gb882163182_0_0"/>
          <p:cNvSpPr txBox="1"/>
          <p:nvPr>
            <p:ph idx="1" type="body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gb882163182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b882163182_0_0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b882163182_0_0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acebook.com/seen.everything/videos/1440544456077890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82163182_0_77"/>
          <p:cNvSpPr txBox="1"/>
          <p:nvPr>
            <p:ph idx="1" type="subTitle"/>
          </p:nvPr>
        </p:nvSpPr>
        <p:spPr>
          <a:xfrm>
            <a:off x="2321859" y="5414681"/>
            <a:ext cx="73779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Svens Krūmiņš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b88216318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50" y="531225"/>
            <a:ext cx="5694949" cy="13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Kā rakstīt testpiemēru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1150704" y="2777062"/>
            <a:ext cx="10664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96AD4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https://www.facebook.com/seen.everything/videos/1440544456077890/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Testpiemēra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04" y="3684658"/>
            <a:ext cx="11616647" cy="262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225" y="1143000"/>
            <a:ext cx="8056757" cy="2180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>
            <a:off x="3051425" y="4387065"/>
            <a:ext cx="2034283" cy="192340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12"/>
          <p:cNvSpPr txBox="1"/>
          <p:nvPr/>
        </p:nvSpPr>
        <p:spPr>
          <a:xfrm>
            <a:off x="4889589" y="6310471"/>
            <a:ext cx="1500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HAPPY 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90055966_0_12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testu pārvaldes rīki?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184" name="Google Shape;184;gb990055966_0_12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testu pārvaldes rīks?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Testu pārvaldes rīks nodrošina iespēju saglabāt, pārskatīt, izveidot, koriģēt, izpildīt un atsekot kļūdas testos.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Testu pārvaldes rīki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968" y="1513965"/>
            <a:ext cx="2369876" cy="122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540" y="4074696"/>
            <a:ext cx="27717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894" y="3383498"/>
            <a:ext cx="2647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554" y="5045681"/>
            <a:ext cx="3238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8963" y="5202521"/>
            <a:ext cx="3152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3543" y="4773897"/>
            <a:ext cx="24955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53960" y="1491816"/>
            <a:ext cx="1360106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51419" y="3181783"/>
            <a:ext cx="2552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57454" y="1513965"/>
            <a:ext cx="3295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98054" y="2914680"/>
            <a:ext cx="14382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990055966_0_18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testu nosegums?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213" name="Google Shape;213;gb990055966_0_18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Testu nosegums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2832243" y="2679588"/>
            <a:ext cx="90035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Nosegums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ir testu apjomus, kurš tiks veikts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Testu nosegumu vērtība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698643" y="1657582"/>
            <a:ext cx="101987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Testu nosegumu vērtību var izmantot dažādos veidos. Svarīgākie: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izmantot kā pieņemšanas kritērijus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izmantot kvalitātes noteikšanā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Noseguma kategorijas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1013717" y="1575388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Programmas bāzēts nosegums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Šī kategorija nosaka nosegumu kodā.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Specifikācijas bāzets nosegums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Šī kategorija nosaka nosegumu prasībās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balstoties uz specifikāciju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905" y="1332631"/>
            <a:ext cx="2444499" cy="208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8471" y="3605036"/>
            <a:ext cx="2373365" cy="2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565079" y="1318535"/>
            <a:ext cx="1123992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Programmas kodam ir vairāki noseguma tipi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Funkcionālais nosegums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katra funkcija ir izsaukta vismaz vienu reizi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Pārskata nosegums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katru rindiņu izpilda vismaz vienu reizi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Zara nosegums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katrs zars (piemēram IF apgalvojums) ir izpildīts vismaz vienu reizi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Nosacījuma nosegums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katrs nosacījums ir izpildīts vismaz vienu reizi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Programmas bāzēts nosegums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58748" y="1610474"/>
            <a:ext cx="10515600" cy="43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testa plāns?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/>
        </p:nvSpPr>
        <p:spPr>
          <a:xfrm>
            <a:off x="3574845" y="1586329"/>
            <a:ext cx="3653604" cy="3720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READ	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READ	B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 = A + 2 * B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C &gt; 50 THEN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	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 ‘Large C’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ENDIF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1335640" y="5481103"/>
            <a:ext cx="100789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 need to ensure that every line of the code works properly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2"/>
          <p:cNvGraphicFramePr/>
          <p:nvPr/>
        </p:nvGraphicFramePr>
        <p:xfrm>
          <a:off x="7874358" y="1490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{752DE619-AA39-42F7-A82F-EA20556BDD8A}</a:tableStyleId>
              </a:tblPr>
              <a:tblGrid>
                <a:gridCol w="582950"/>
                <a:gridCol w="547350"/>
                <a:gridCol w="1548575"/>
                <a:gridCol w="1241525"/>
              </a:tblGrid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Covered lines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Koda noseguma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22"/>
          <p:cNvGrpSpPr/>
          <p:nvPr/>
        </p:nvGrpSpPr>
        <p:grpSpPr>
          <a:xfrm>
            <a:off x="0" y="1733907"/>
            <a:ext cx="2928937" cy="3320672"/>
            <a:chOff x="1595439" y="2143126"/>
            <a:chExt cx="2928937" cy="3320672"/>
          </a:xfrm>
        </p:grpSpPr>
        <p:sp>
          <p:nvSpPr>
            <p:cNvPr id="252" name="Google Shape;252;p22"/>
            <p:cNvSpPr/>
            <p:nvPr/>
          </p:nvSpPr>
          <p:spPr>
            <a:xfrm>
              <a:off x="2309813" y="2143126"/>
              <a:ext cx="1428750" cy="1285875"/>
            </a:xfrm>
            <a:prstGeom prst="cube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Noto Sans Symbols"/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1595439" y="3894138"/>
              <a:ext cx="292893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White box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Tester uses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 to design tests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070"/>
              <a:buFont typeface="Calibri"/>
              <a:buNone/>
            </a:pPr>
            <a:r>
              <a:rPr b="1" lang="en-US" sz="407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Specifikāciju/prasību nosegums</a:t>
            </a:r>
            <a:endParaRPr b="1" sz="407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48932" y="1652427"/>
            <a:ext cx="1114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testu nosegums norāda un to, cik labi ir nosegtas funkcionālās prasības.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testu nosegums ir atkarīgs no specifikācijas/prasībām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183" y="3960751"/>
            <a:ext cx="2373365" cy="2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4"/>
          <p:cNvGrpSpPr/>
          <p:nvPr/>
        </p:nvGrpSpPr>
        <p:grpSpPr>
          <a:xfrm>
            <a:off x="0" y="1762981"/>
            <a:ext cx="2928937" cy="3320672"/>
            <a:chOff x="7596189" y="2143126"/>
            <a:chExt cx="2928937" cy="3320672"/>
          </a:xfrm>
        </p:grpSpPr>
        <p:sp>
          <p:nvSpPr>
            <p:cNvPr id="267" name="Google Shape;267;p24"/>
            <p:cNvSpPr/>
            <p:nvPr/>
          </p:nvSpPr>
          <p:spPr>
            <a:xfrm>
              <a:off x="8453438" y="2143126"/>
              <a:ext cx="1428750" cy="1285875"/>
            </a:xfrm>
            <a:prstGeom prst="cube">
              <a:avLst>
                <a:gd fmla="val 25000" name="adj"/>
              </a:avLst>
            </a:prstGeom>
            <a:solidFill>
              <a:srgbClr val="0C0C0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7596189" y="3894138"/>
              <a:ext cx="292893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Black box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Tester does not have access to 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Prasību noseguma paraugs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7212458" y="1631860"/>
            <a:ext cx="4681129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Users enters A and B to a form and clicks “Calculate C” button.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C = A + 2 * B is bigger than 50,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message box “Large C” appears.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in boundaries from 0 to 100. Only integers are  allowed.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Format is 3.0.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Error message should be displayed if entered value is incorrect.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183" y="1762981"/>
            <a:ext cx="2971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604" y="4044736"/>
            <a:ext cx="29718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25"/>
          <p:cNvGraphicFramePr/>
          <p:nvPr/>
        </p:nvGraphicFramePr>
        <p:xfrm>
          <a:off x="381804" y="188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{752DE619-AA39-42F7-A82F-EA20556BDD8A}</a:tableStyleId>
              </a:tblPr>
              <a:tblGrid>
                <a:gridCol w="994200"/>
                <a:gridCol w="994200"/>
                <a:gridCol w="994200"/>
                <a:gridCol w="994200"/>
                <a:gridCol w="994200"/>
              </a:tblGrid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Empty 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Three spaces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%%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9" name="Google Shape;279;p25"/>
          <p:cNvCxnSpPr/>
          <p:nvPr/>
        </p:nvCxnSpPr>
        <p:spPr>
          <a:xfrm>
            <a:off x="3051424" y="3690726"/>
            <a:ext cx="609600" cy="889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Prasību noseguma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5897635" y="1362903"/>
            <a:ext cx="5637212" cy="49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button two times really fast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digits, then erase some of them with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Backspace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insert new in the middle etc.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something, switch to another application, come back, check if the focus is still on the text field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a long time before entering anything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Many,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990055966_0_24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Ko automatizēt?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288" name="Google Shape;288;gb990055966_0_24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092" y="365125"/>
            <a:ext cx="1569216" cy="244163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Ko automatizēt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487944" y="1143000"/>
            <a:ext cx="10303320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Biznesa kritiskos ceļus</a:t>
            </a:r>
            <a:r>
              <a:rPr b="1"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scen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āriji vai funkcionalitāte, kura var traucēt biznesa procesiem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Testi, kuri jāveic pirms katr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as relīzes, kā piemēram regresijas testi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Testi, kuri jāveic pret vairākāk vidēm vai konfigurācijām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Testi, kuri izpi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lda vienus un tos pašus nosacījumus, bet balstās uz citiem datiem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Testi, kuri prasa lielu daudzumu ar datiem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Veiktspējas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/stresa vai nos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lodzes testi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i, kuri aizņem daudz laika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4306" y="365126"/>
            <a:ext cx="1567669" cy="241917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Ko neautomatizēt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46847" y="1215118"/>
            <a:ext cx="10385513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Testus, kurus jūs veiksiem tik vienu reizi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Izņēmums, ja testiem nepieciešams liels daudzums ar datiem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Lietojamības testus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estus, kurus jāveic nekavējoties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Pētniecisko testēšanu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- Testus, kuriem nepieciešams vizuāls apstiprinājums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Test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us, kurus nevar 100% automatizēt, izņemot gadījumus, kad automatizācija ietaupīs laiku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990055966_0_30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atsekojamība?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310" name="Google Shape;310;gb990055966_0_30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2698678" y="2119919"/>
            <a:ext cx="90035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Atsekojamība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programmatūras testēšanā nozīmē testu un procesu atsekošanu izstrādes dzīves ciklā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Atsekojamība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4834574" y="1223597"/>
            <a:ext cx="711999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Dažreiz testēšanā atsekošanu veic ar atsekošanas matricu. Matrica satur: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Prasības, lietotāju stāstus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Testu scenārijus prasībām/lietotāju stāstiem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Testu izpildes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Problēmas vai defketus</a:t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Atsekošanas matrica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74" y="1399674"/>
            <a:ext cx="3916808" cy="2144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33"/>
          <p:cNvGrpSpPr/>
          <p:nvPr/>
        </p:nvGrpSpPr>
        <p:grpSpPr>
          <a:xfrm>
            <a:off x="2069335" y="4466149"/>
            <a:ext cx="7701390" cy="1631218"/>
            <a:chOff x="1376738" y="4157925"/>
            <a:chExt cx="7701390" cy="1631218"/>
          </a:xfrm>
        </p:grpSpPr>
        <p:sp>
          <p:nvSpPr>
            <p:cNvPr id="327" name="Google Shape;327;p33"/>
            <p:cNvSpPr txBox="1"/>
            <p:nvPr/>
          </p:nvSpPr>
          <p:spPr>
            <a:xfrm>
              <a:off x="3924728" y="4157925"/>
              <a:ext cx="51534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Prasības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-&gt; Testa scenārijs -&gt; Testa izpilde -&gt; Kļūda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Kļūda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-&gt; Testa izpilde -&gt; Testa scenārijs -&gt; Prasības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 txBox="1"/>
            <p:nvPr/>
          </p:nvSpPr>
          <p:spPr>
            <a:xfrm>
              <a:off x="1376738" y="4157927"/>
              <a:ext cx="1660184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Testu pārvaldes rīku saites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" name="Google Shape;329;p33"/>
            <p:cNvCxnSpPr/>
            <p:nvPr/>
          </p:nvCxnSpPr>
          <p:spPr>
            <a:xfrm>
              <a:off x="2948683" y="4619592"/>
              <a:ext cx="83220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2678131" y="1545781"/>
            <a:ext cx="900358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Dokuments, kurš apraksta vērienu, pieeju un grafiku planotajām testa aktivitātēm. Plāns nosaka funkcionalitāti, kura tiks pārbaudīta un testēšanas uzdevumus, testu vides un dizaina tehnikas.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testu plāns?</a:t>
            </a:r>
            <a:endParaRPr b="1" sz="4400" u="non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90055966_0_36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Prātojumu shēmas izmantošana testu izveidei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336" name="Google Shape;336;gb990055966_0_36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827926" y="16304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 ir viegls veids, kā organiski un dabīgi izzināt idejas nesatraucoties par programmas struktūru. Šis ir vizuāls līdzeklis, kurš dod uzskatāmu priekšstatu par programmas uzbūvi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norāda uz uzdevumiem, vārdiem, piemēriem diagrammas veidā. Pamatā šī būs ideja, tēma, subjekts ap kuru notiks darbība 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prātojumu shēma?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 map test plan" id="347" name="Google Shape;347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3" y="1690688"/>
            <a:ext cx="11770921" cy="396095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Prātojuma shēmas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4" y="1548193"/>
            <a:ext cx="8410575" cy="428939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766762" y="355600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Mājas lapas sadalījums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0" y="979706"/>
            <a:ext cx="2767445" cy="430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Kā sadalīt?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791" y="489900"/>
            <a:ext cx="7051800" cy="5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349" y="-1"/>
            <a:ext cx="7575300" cy="5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1123950" y="2530475"/>
            <a:ext cx="105156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https://app.diagrams.net/</a:t>
            </a:r>
            <a:endParaRPr sz="4400"/>
          </a:p>
        </p:txBody>
      </p:sp>
      <p:sp>
        <p:nvSpPr>
          <p:cNvPr id="373" name="Google Shape;373;p4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Prātojuma shēmas internetā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990055966_0_43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Prakse</a:t>
            </a:r>
            <a:endParaRPr b="1"/>
          </a:p>
        </p:txBody>
      </p:sp>
      <p:sp>
        <p:nvSpPr>
          <p:cNvPr id="380" name="Google Shape;380;gb990055966_0_43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 1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165139" y="2370363"/>
            <a:ext cx="1169199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Uzrakstīt testa plānu detalizētas dokumentācijas piemēram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90055966_0_49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 2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b990055966_0_49"/>
          <p:cNvSpPr txBox="1"/>
          <p:nvPr/>
        </p:nvSpPr>
        <p:spPr>
          <a:xfrm>
            <a:off x="165139" y="2370363"/>
            <a:ext cx="11691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Uzrakstīt testpiemērus pilnībā nosedzot 2 lietošanas piemērus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990055966_0_0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testa scenārijs?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testpiemērs?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113" name="Google Shape;113;gb990055966_0_0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2698678" y="2119919"/>
            <a:ext cx="90035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 scenārijs ir aprakstoš dokuments, kurš nosaka, kādu funcionalitāti pārbaudīs speciālists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testa scenārijs?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Testa scenāriju piemēri 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7"/>
          <p:cNvGrpSpPr/>
          <p:nvPr/>
        </p:nvGrpSpPr>
        <p:grpSpPr>
          <a:xfrm>
            <a:off x="201550" y="1364107"/>
            <a:ext cx="6096000" cy="2165509"/>
            <a:chOff x="273977" y="1194813"/>
            <a:chExt cx="6096000" cy="2781286"/>
          </a:xfrm>
        </p:grpSpPr>
        <p:sp>
          <p:nvSpPr>
            <p:cNvPr id="128" name="Google Shape;128;p7"/>
            <p:cNvSpPr/>
            <p:nvPr/>
          </p:nvSpPr>
          <p:spPr>
            <a:xfrm>
              <a:off x="273977" y="1194813"/>
              <a:ext cx="609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43434"/>
                  </a:solidFill>
                </a:rPr>
                <a:t>Scenārijs 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1: </a:t>
              </a:r>
              <a:r>
                <a:rPr lang="en-US" sz="1800">
                  <a:solidFill>
                    <a:srgbClr val="343434"/>
                  </a:solidFill>
                </a:rPr>
                <a:t>Pārbaudīt autorizēšanos</a:t>
              </a:r>
              <a:endParaRPr sz="18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8424" y="2222000"/>
              <a:ext cx="3522344" cy="1754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7"/>
          <p:cNvGrpSpPr/>
          <p:nvPr/>
        </p:nvGrpSpPr>
        <p:grpSpPr>
          <a:xfrm>
            <a:off x="5962639" y="1713888"/>
            <a:ext cx="6143541" cy="2605407"/>
            <a:chOff x="5962639" y="1713888"/>
            <a:chExt cx="6143541" cy="2605407"/>
          </a:xfrm>
        </p:grpSpPr>
        <p:sp>
          <p:nvSpPr>
            <p:cNvPr id="131" name="Google Shape;131;p7"/>
            <p:cNvSpPr/>
            <p:nvPr/>
          </p:nvSpPr>
          <p:spPr>
            <a:xfrm>
              <a:off x="5962639" y="1713888"/>
              <a:ext cx="61435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43434"/>
                  </a:solidFill>
                </a:rPr>
                <a:t>Scenārijs 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2: </a:t>
              </a:r>
              <a:r>
                <a:rPr lang="en-US" sz="1800">
                  <a:solidFill>
                    <a:srgbClr val="343434"/>
                  </a:solidFill>
                </a:rPr>
                <a:t>Pārbaudīt jauna pasūtījuma veikšanu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1752" y="2083220"/>
              <a:ext cx="3403225" cy="2236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7"/>
          <p:cNvGrpSpPr/>
          <p:nvPr/>
        </p:nvGrpSpPr>
        <p:grpSpPr>
          <a:xfrm>
            <a:off x="-11" y="3799616"/>
            <a:ext cx="6702175" cy="2326480"/>
            <a:chOff x="53689" y="4246266"/>
            <a:chExt cx="6702175" cy="2326480"/>
          </a:xfrm>
        </p:grpSpPr>
        <p:sp>
          <p:nvSpPr>
            <p:cNvPr id="134" name="Google Shape;134;p7"/>
            <p:cNvSpPr/>
            <p:nvPr/>
          </p:nvSpPr>
          <p:spPr>
            <a:xfrm>
              <a:off x="53689" y="4246266"/>
              <a:ext cx="6702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43434"/>
                  </a:solidFill>
                </a:rPr>
                <a:t>Scenārijs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 3: </a:t>
              </a:r>
              <a:r>
                <a:rPr lang="en-US" sz="1800">
                  <a:solidFill>
                    <a:srgbClr val="343434"/>
                  </a:solidFill>
                </a:rPr>
                <a:t>Pārbaudīt esoša scenārija atvēršanu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56522" y="4615598"/>
              <a:ext cx="2330909" cy="1957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Testa scenāriju piemēri </a:t>
            </a:r>
            <a:endParaRPr b="1" sz="4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8"/>
          <p:cNvGrpSpPr/>
          <p:nvPr/>
        </p:nvGrpSpPr>
        <p:grpSpPr>
          <a:xfrm>
            <a:off x="232879" y="1646905"/>
            <a:ext cx="5368541" cy="2997014"/>
            <a:chOff x="232879" y="1646905"/>
            <a:chExt cx="5368541" cy="2997014"/>
          </a:xfrm>
        </p:grpSpPr>
        <p:sp>
          <p:nvSpPr>
            <p:cNvPr id="143" name="Google Shape;143;p8"/>
            <p:cNvSpPr/>
            <p:nvPr/>
          </p:nvSpPr>
          <p:spPr>
            <a:xfrm>
              <a:off x="232880" y="1646905"/>
              <a:ext cx="52124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43434"/>
                  </a:solidFill>
                </a:rPr>
                <a:t>Scenārijs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 4: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en-US" sz="1800">
                  <a:solidFill>
                    <a:srgbClr val="343434"/>
                  </a:solidFill>
                </a:rPr>
                <a:t>Pārbaudīt, ka informācija </a:t>
              </a:r>
              <a:r>
                <a:rPr lang="en-US" sz="1800">
                  <a:solidFill>
                    <a:srgbClr val="343434"/>
                  </a:solidFill>
                </a:rPr>
                <a:t>“Help” sadaļā ir pareiza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879" y="2797141"/>
              <a:ext cx="5368541" cy="1846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8"/>
          <p:cNvGrpSpPr/>
          <p:nvPr/>
        </p:nvGrpSpPr>
        <p:grpSpPr>
          <a:xfrm>
            <a:off x="6096000" y="1669554"/>
            <a:ext cx="6096000" cy="3915511"/>
            <a:chOff x="6096000" y="1669554"/>
            <a:chExt cx="6096000" cy="3915511"/>
          </a:xfrm>
        </p:grpSpPr>
        <p:sp>
          <p:nvSpPr>
            <p:cNvPr id="146" name="Google Shape;146;p8"/>
            <p:cNvSpPr/>
            <p:nvPr/>
          </p:nvSpPr>
          <p:spPr>
            <a:xfrm>
              <a:off x="6096000" y="1669554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43434"/>
                  </a:solidFill>
                </a:rPr>
                <a:t>Scenārijs </a:t>
              </a:r>
              <a:r>
                <a:rPr b="1" lang="en-US" sz="1800">
                  <a:solidFill>
                    <a:srgbClr val="343434"/>
                  </a:solidFill>
                  <a:latin typeface="Arial"/>
                  <a:ea typeface="Arial"/>
                  <a:cs typeface="Arial"/>
                  <a:sym typeface="Arial"/>
                </a:rPr>
                <a:t> 5: </a:t>
              </a:r>
              <a:r>
                <a:rPr lang="en-US" sz="1800">
                  <a:solidFill>
                    <a:srgbClr val="343434"/>
                  </a:solidFill>
                </a:rPr>
                <a:t>Pārbaudīt, ka informācija </a:t>
              </a:r>
              <a:r>
                <a:rPr lang="en-US" sz="1800">
                  <a:solidFill>
                    <a:srgbClr val="343434"/>
                  </a:solidFill>
                </a:rPr>
                <a:t>“About” sadaļā ir korekta (versijas numurs, izveidotājs, autortiesības)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92177" y="2797140"/>
              <a:ext cx="3369657" cy="278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990055966_0_6"/>
          <p:cNvSpPr txBox="1"/>
          <p:nvPr>
            <p:ph idx="1" type="body"/>
          </p:nvPr>
        </p:nvSpPr>
        <p:spPr>
          <a:xfrm>
            <a:off x="858748" y="16104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plāns?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testa scenārijs?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Kas ir testpiemērs?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pārvaldes rīki?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testu nosegums?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 automatizēt?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Kas ir atsekojamība?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Prātojumu shēmas izmantošana testu izveidei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Prakse</a:t>
            </a:r>
            <a:endParaRPr/>
          </a:p>
        </p:txBody>
      </p:sp>
      <p:sp>
        <p:nvSpPr>
          <p:cNvPr id="154" name="Google Shape;154;gb990055966_0_6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Testpiemērs ir dokuments, kurš satur datus, priekšnosacījumus, sagaidāmos rezultātus un pēcnosacījumus katram testa scenārijam, lai nodrošinātu funkcionalitātes atbilstību prasībām.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testpiemērs?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2018-09-10T12:31:37Z</dcterms:created>
  <dc:creator>Dina Tsveigoren</dc:creator>
</cp:coreProperties>
</file>