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1C2927-5C0D-4169-8F5B-A5E42DC61489}">
  <a:tblStyle styleId="{FB1C2927-5C0D-4169-8F5B-A5E42DC6148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v.wikipedia.org/wiki/Kanaveralas_zemesraga_Gaisa_sp%C4%93ku_stacija" TargetMode="External"/><Relationship Id="rId3" Type="http://schemas.openxmlformats.org/officeDocument/2006/relationships/hyperlink" Target="https://lv.wikipedia.org/w/index.php?title=Radiob%C4%81ka&amp;action=edit&amp;redlink=1" TargetMode="External"/><Relationship Id="rId4" Type="http://schemas.openxmlformats.org/officeDocument/2006/relationships/hyperlink" Target="https://lv.wikipedia.org/wiki/Defise" TargetMode="External"/><Relationship Id="rId5" Type="http://schemas.openxmlformats.org/officeDocument/2006/relationships/hyperlink" Target="https://lv.wikipedia.org/wiki/Pils%C4%93tas_le%C4%A3enda"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1" name="Google Shape;71;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8" name="Google Shape;188;p1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96" name="Google Shape;196;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12" name="Google Shape;212;p1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19" name="Google Shape;219;p13: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Mūsu kurss saucas QA, tāpēc mēs neapskatam tikai testa izpildītājus, bet pilnīgus testu inženierus, kuri seko visiem kvalitātes procesiem un kopējai produkta kvalitātei. Kvalitātes nodrošināšanas speciālists (vai kvalitātes inženieris) ir ļoti plašs jēdziens un sevī ietver vairākus aspektus. Kā speciālistam vai inženierim jums būs jāiesaistas vairākos kvalitātes procesos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Vai esat kādreiz saskārušies ar programmatūras kļūdām, kuras jums ir traucējušas strādat vai vienkārši kaitinājušas?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Vai zinat, kāds ir kaitinošākais defekts izstrādes komandai?</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Tāds kuru nevar atkārtot</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225" name="Google Shape;225;p14: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Mūsu kurss saucas QA, tāpēc mēs neapskatam tikai testa izpildītājus, bet pilnīgus testu inženierus, kuri seko visiem kvalitātes procesiem un kopējai produkta kvalitātei. Kvalitātes nodrošināšanas speciālists (vai kvalitātes inženieris) ir ļoti plašs jēdziens un sevī ietver vairākus aspektus. Kā speciālistam vai inženierim jums būs jāiesaistas vairākos kvalitātes procesos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Vai esat kādreiz saskārušies ar programmatūras kļūdām, kuras jums ir traucējušas strādat vai vienkārši kaitinājušas?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Vai zinat, kāds ir kaitinošākais defekts izstrādes komandai?</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Tāds kuru nevar atkārtot</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233" name="Google Shape;233;p15: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0" i="1" lang="en-US" sz="950" strike="noStrike">
                <a:solidFill>
                  <a:srgbClr val="000000"/>
                </a:solidFill>
                <a:latin typeface="Arial"/>
                <a:ea typeface="Arial"/>
                <a:cs typeface="Arial"/>
                <a:sym typeface="Arial"/>
              </a:rPr>
              <a:t>Mariner 1</a:t>
            </a:r>
            <a:r>
              <a:rPr b="0" lang="en-US" sz="950" strike="noStrike">
                <a:solidFill>
                  <a:srgbClr val="000000"/>
                </a:solidFill>
                <a:latin typeface="Arial"/>
                <a:ea typeface="Arial"/>
                <a:cs typeface="Arial"/>
                <a:sym typeface="Arial"/>
              </a:rPr>
              <a:t> tika palaista 1962. gada 22. jūlijā no </a:t>
            </a:r>
            <a:r>
              <a:rPr b="0" lang="en-US" sz="950" u="sng" strike="noStrike">
                <a:solidFill>
                  <a:schemeClr val="hlink"/>
                </a:solidFill>
                <a:latin typeface="Arial"/>
                <a:ea typeface="Arial"/>
                <a:cs typeface="Arial"/>
                <a:sym typeface="Arial"/>
                <a:hlinkClick r:id="rId2"/>
              </a:rPr>
              <a:t>Kanaveralas zemesraga Gaisa spēku stacijas</a:t>
            </a:r>
            <a:r>
              <a:rPr b="0" lang="en-US" sz="950" strike="noStrike">
                <a:solidFill>
                  <a:srgbClr val="000000"/>
                </a:solidFill>
                <a:latin typeface="Arial"/>
                <a:ea typeface="Arial"/>
                <a:cs typeface="Arial"/>
                <a:sym typeface="Arial"/>
              </a:rPr>
              <a:t> laukuma </a:t>
            </a:r>
            <a:r>
              <a:rPr b="0" i="1" lang="en-US" sz="950" strike="noStrike">
                <a:solidFill>
                  <a:srgbClr val="000000"/>
                </a:solidFill>
                <a:latin typeface="Arial"/>
                <a:ea typeface="Arial"/>
                <a:cs typeface="Arial"/>
                <a:sym typeface="Arial"/>
              </a:rPr>
              <a:t>LC-12</a:t>
            </a:r>
            <a:r>
              <a:rPr b="0" lang="en-US" sz="950" strike="noStrike">
                <a:solidFill>
                  <a:srgbClr val="000000"/>
                </a:solidFill>
                <a:latin typeface="Arial"/>
                <a:ea typeface="Arial"/>
                <a:cs typeface="Arial"/>
                <a:sym typeface="Arial"/>
              </a:rPr>
              <a:t>. Pēc dažām minūtēm raķete, sakaru antenas kļūmes dēļ, neparedzēti novirzījās no kursa, un 294,5 sekundes pēc starta tā tika uzspridzināta.</a:t>
            </a:r>
            <a:endParaRPr b="0" sz="950" strike="noStrike">
              <a:latin typeface="Arial"/>
              <a:ea typeface="Arial"/>
              <a:cs typeface="Arial"/>
              <a:sym typeface="Arial"/>
            </a:endParaRPr>
          </a:p>
          <a:p>
            <a:pPr indent="0" lvl="0" marL="0" rtl="0" algn="l">
              <a:lnSpc>
                <a:spcPct val="115000"/>
              </a:lnSpc>
              <a:spcBef>
                <a:spcPts val="499"/>
              </a:spcBef>
              <a:spcAft>
                <a:spcPts val="0"/>
              </a:spcAft>
              <a:buSzPts val="1400"/>
              <a:buNone/>
            </a:pPr>
            <a:r>
              <a:rPr b="0" lang="en-US" sz="950" strike="noStrike">
                <a:solidFill>
                  <a:srgbClr val="000000"/>
                </a:solidFill>
                <a:latin typeface="Arial"/>
                <a:ea typeface="Arial"/>
                <a:cs typeface="Arial"/>
                <a:sym typeface="Arial"/>
              </a:rPr>
              <a:t>Raķetes avāriju izraisīja vairāku apstākļu sakritība. Raķete tika vadīta no zemes ar datora palīdzību. Dati par raķetes kursu tika iegūti no raķetes </a:t>
            </a:r>
            <a:r>
              <a:rPr b="0" lang="en-US" sz="950" u="sng" strike="noStrike">
                <a:solidFill>
                  <a:schemeClr val="hlink"/>
                </a:solidFill>
                <a:latin typeface="Arial"/>
                <a:ea typeface="Arial"/>
                <a:cs typeface="Arial"/>
                <a:sym typeface="Arial"/>
                <a:hlinkClick r:id="rId3"/>
              </a:rPr>
              <a:t>radiobākas</a:t>
            </a:r>
            <a:r>
              <a:rPr b="0" lang="en-US" sz="950" strike="noStrike">
                <a:solidFill>
                  <a:srgbClr val="000000"/>
                </a:solidFill>
                <a:latin typeface="Arial"/>
                <a:ea typeface="Arial"/>
                <a:cs typeface="Arial"/>
                <a:sym typeface="Arial"/>
              </a:rPr>
              <a:t>. Raķetes bāka šajā lidojumā darbojās ar pārtraukumiem (vēlāk secināts, ka tā antena izgatavota nekvalitatīvi). Gadījumos, ja nav pieejami dati no raķetes, dators aprēķināja kursu pēc programmas. Izrādījās, ka programmas kodā bijusi izlaista </a:t>
            </a:r>
            <a:r>
              <a:rPr b="0" lang="en-US" sz="950" u="sng" strike="noStrike">
                <a:solidFill>
                  <a:schemeClr val="hlink"/>
                </a:solidFill>
                <a:latin typeface="Arial"/>
                <a:ea typeface="Arial"/>
                <a:cs typeface="Arial"/>
                <a:sym typeface="Arial"/>
                <a:hlinkClick r:id="rId4"/>
              </a:rPr>
              <a:t>defise</a:t>
            </a:r>
            <a:r>
              <a:rPr b="0" lang="en-US" sz="950" strike="noStrike">
                <a:solidFill>
                  <a:srgbClr val="000000"/>
                </a:solidFill>
                <a:latin typeface="Arial"/>
                <a:ea typeface="Arial"/>
                <a:cs typeface="Arial"/>
                <a:sym typeface="Arial"/>
              </a:rPr>
              <a:t> (peitruzīme). Rezultātā dators deva nepareizas komandas manevru veikšanai. Mūsdienās publiski nav zināmi oficiāli dokumenti par šo incidentu, bet ir informācijas telpā klejo vairākas šīs datorkļūmes versijas. Tādējādi radušās vairākas </a:t>
            </a:r>
            <a:r>
              <a:rPr b="0" lang="en-US" sz="950" u="sng" strike="noStrike">
                <a:solidFill>
                  <a:schemeClr val="hlink"/>
                </a:solidFill>
                <a:latin typeface="Arial"/>
                <a:ea typeface="Arial"/>
                <a:cs typeface="Arial"/>
                <a:sym typeface="Arial"/>
                <a:hlinkClick r:id="rId5"/>
              </a:rPr>
              <a:t>pilsētas leģendas</a:t>
            </a:r>
            <a:r>
              <a:rPr b="0" lang="en-US" sz="950" strike="noStrike">
                <a:solidFill>
                  <a:srgbClr val="000000"/>
                </a:solidFill>
                <a:latin typeface="Arial"/>
                <a:ea typeface="Arial"/>
                <a:cs typeface="Arial"/>
                <a:sym typeface="Arial"/>
              </a:rPr>
              <a:t>, piemēram, "visdārgākā defise vēsturē".</a:t>
            </a:r>
            <a:endParaRPr b="0" sz="950" strike="noStrike">
              <a:latin typeface="Arial"/>
              <a:ea typeface="Arial"/>
              <a:cs typeface="Arial"/>
              <a:sym typeface="Arial"/>
            </a:endParaRPr>
          </a:p>
          <a:p>
            <a:pPr indent="0" lvl="0" marL="0" rtl="0" algn="l">
              <a:lnSpc>
                <a:spcPct val="115000"/>
              </a:lnSpc>
              <a:spcBef>
                <a:spcPts val="499"/>
              </a:spcBef>
              <a:spcAft>
                <a:spcPts val="0"/>
              </a:spcAft>
              <a:buSzPts val="1400"/>
              <a:buNone/>
            </a:pPr>
            <a:r>
              <a:t/>
            </a:r>
            <a:endParaRPr b="0" sz="950" strike="noStrike">
              <a:latin typeface="Arial"/>
              <a:ea typeface="Arial"/>
              <a:cs typeface="Arial"/>
              <a:sym typeface="Arial"/>
            </a:endParaRPr>
          </a:p>
          <a:p>
            <a:pPr indent="0" lvl="0" marL="0" rtl="0" algn="l">
              <a:lnSpc>
                <a:spcPct val="115000"/>
              </a:lnSpc>
              <a:spcBef>
                <a:spcPts val="499"/>
              </a:spcBef>
              <a:spcAft>
                <a:spcPts val="0"/>
              </a:spcAft>
              <a:buSzPts val="1400"/>
              <a:buNone/>
            </a:pPr>
            <a:r>
              <a:rPr b="0" lang="en-US" sz="950" strike="noStrike">
                <a:solidFill>
                  <a:srgbClr val="000000"/>
                </a:solidFill>
                <a:latin typeface="Arial"/>
                <a:ea typeface="Arial"/>
                <a:cs typeface="Arial"/>
                <a:sym typeface="Arial"/>
              </a:rPr>
              <a:t>Mūsdienās šāda veida kļūdas ir iespējams atrast - ar pareizu testēšanas proceūru un papildus rīkiem, tiek simulēta vide, kurā tiek izpildītas visas nepieciešamās darbības un ar speciāliem testu veidiem mēgina ar veikt “negatīvos testus”, kuri pārbauda, kā programma darbosies apstākļos, kad notiek kāda kļūda</a:t>
            </a:r>
            <a:endParaRPr b="0" sz="950" strike="noStrike">
              <a:latin typeface="Arial"/>
              <a:ea typeface="Arial"/>
              <a:cs typeface="Arial"/>
              <a:sym typeface="Arial"/>
            </a:endParaRPr>
          </a:p>
          <a:p>
            <a:pPr indent="0" lvl="0" marL="0" rtl="0" algn="l">
              <a:lnSpc>
                <a:spcPct val="100000"/>
              </a:lnSpc>
              <a:spcBef>
                <a:spcPts val="499"/>
              </a:spcBef>
              <a:spcAft>
                <a:spcPts val="0"/>
              </a:spcAft>
              <a:buSzPts val="1400"/>
              <a:buNone/>
            </a:pPr>
            <a:r>
              <a:t/>
            </a:r>
            <a:endParaRPr b="0" sz="95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95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950" strike="noStrike">
              <a:latin typeface="Arial"/>
              <a:ea typeface="Arial"/>
              <a:cs typeface="Arial"/>
              <a:sym typeface="Arial"/>
            </a:endParaRPr>
          </a:p>
        </p:txBody>
      </p:sp>
      <p:sp>
        <p:nvSpPr>
          <p:cNvPr id="241" name="Google Shape;241;p16: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2000 gada problēma ir saistīta ar veidu, kā tika saglabati dati un datumi.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Daudzas programmas gada skaitļus uzturēja tik kā pēdejos 2 skaitļus, respektīvi gadi tika saglabāti nevis kā 1992, bet gan kā 92</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Prese no šī uzpūta visai lielu burbuli un sacēla palielu paniku, sakot, ka potenciāli sabruks pilnīgi visa infrastruktūra.</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Tehniski šāda iespēja pastāvēja, bet lielākā daļa programmētaji u programmas nodrošinātāji šo pamanīja un kļūdu izlaboja. Bij dažas programmas, kuras kļūdu neizlaboja, un radās dažas kļūdas.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Tika fiksēti apmēram 10 karšu lasītāji, kuri nespēja nolasīt kredītkartes, kurām termiņš beidzās 2000 gadā. Tika uzsākts pirmais tiesas proces par Y2K kļūdu.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Bij vēl dažas citas kļūdas, bet nenotika nekāds apokaliptisks gadījums, ka par to tika runāts medijus.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Labojumi bij vairāki. Vistīrākais bij gada skaitļus saglabāt kā pilnus skaitļus. Šis bij labakais risinājums, bet ar pats dārgākais. Bij jāpārveido datu bāzes un datu saglabašanas struktūras.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Mūsdienās dati tiek pieglabāti uzreiz kā pilni gadu skaitļi, bet neskatoties uz to, bieži vien tiek pārbaudīti tāli datumi, lai poārliecinātos, ka šāda kļūda nevar atkārtoties.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Visbiežak šo pārbauda saistībā ar jebkādiem rēķiniem vai maksājumiem. Maksājumi un kredīti bieži vien tiek izsniegti un veikti vairākus gadus uz priekšu. Lai pārliecinātos, ka maksājumi izies ar pēc 100 gadiem, tas tiek pārbaudīts speciālās testa vidēs.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248" name="Google Shape;248;p17: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Marsa klimata zonde tika palaista 1998 gadā ar mērķi pētīt klimatu uz Marsa, bet diemžēl tā nespēja izpildīt savu mērķi.</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Pēc vairāku mēnešu ceļojuma kosomsā, zonde tika iznīcināta navigācijas kļūdas dēļ. Šīs kļūdas dēļ radās 100 km nobīde zondes trajektorijā un zonde sadega Marsa atmosfērā.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Kļūda radās, jo komandas, kuras strādā pie zondes, izmantoja dažādas mērvienības. Vienkāršos vārdos - viena komanda izmantoja imperiālās vienības, cita komanda izmantoja metriskās vienības savās kalkulācijās.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Šī kļūda izmaksāja 327 miljonus USD (521 miljons USD mūsdienu naudā)</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Kļūdu mūsdienās var visai viegli atrast, jo izstrādes laikā jau tiek paredzēts, ka šāda nesakritība var rasties dažādās mēŗvienībās/valūtās vai kalkulācijās. Daudzas programmēšanas valodas pašas veic validāciju lai novērstu sadas kļūdas.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Tātad, kāpēc gan mums ir nepieciešami testa speciālisti?</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255" name="Google Shape;255;p18: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1. http://qablog.practitest.com/why-cant-developers-be-good-testers/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Arial"/>
                <a:ea typeface="Arial"/>
                <a:cs typeface="Arial"/>
                <a:sym typeface="Arial"/>
              </a:rPr>
              <a:t>Ir vairāki psiholoģiski svarīgi principi, kuri neļauj programmētājiem kvalitatīvi pārbaudīt kodu, ik īpaši savu kodu.</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Arial"/>
                <a:ea typeface="Arial"/>
                <a:cs typeface="Arial"/>
                <a:sym typeface="Arial"/>
              </a:rPr>
              <a:t>1. “Parental feelings” towards their code</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Arial"/>
                <a:ea typeface="Arial"/>
                <a:cs typeface="Arial"/>
                <a:sym typeface="Arial"/>
              </a:rPr>
              <a:t>2. Focus on the “Positive Paths”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Arial"/>
                <a:ea typeface="Arial"/>
                <a:cs typeface="Arial"/>
                <a:sym typeface="Arial"/>
              </a:rPr>
              <a:t>3. Work based on the principle of simplifying of complex scenarios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Arial"/>
                <a:ea typeface="Arial"/>
                <a:cs typeface="Arial"/>
                <a:sym typeface="Arial"/>
              </a:rPr>
              <a:t>4. Inability to catch small things in big pictures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Arial"/>
                <a:ea typeface="Arial"/>
                <a:cs typeface="Arial"/>
                <a:sym typeface="Arial"/>
              </a:rPr>
              <a:t>5. Lack of end-to-end &amp; real-user perspective</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Arial"/>
                <a:ea typeface="Arial"/>
                <a:cs typeface="Arial"/>
                <a:sym typeface="Arial"/>
              </a:rPr>
              <a:t>6. Less experience with common bugs &amp; application pitfalls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Arial"/>
                <a:ea typeface="Arial"/>
                <a:cs typeface="Arial"/>
                <a:sym typeface="Arial"/>
              </a:rPr>
              <a:t>Pastāv tāds termins, kā neakarība un neakarīga testēšana. Tai ir vairāki līmeņi</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262" name="Google Shape;262;p19: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Pāris vārdi par sevi</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Pastāsti, cik svarīgas ir komunikācijas spējas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Izstāsti, kas gaida kursā vispārīgi, ko apskatīsim pirmajā jeb QA 1 daļā</a:t>
            </a:r>
            <a:endParaRPr b="0" sz="1200" strike="noStrike">
              <a:latin typeface="Arial"/>
              <a:ea typeface="Arial"/>
              <a:cs typeface="Arial"/>
              <a:sym typeface="Arial"/>
            </a:endParaRPr>
          </a:p>
        </p:txBody>
      </p:sp>
      <p:sp>
        <p:nvSpPr>
          <p:cNvPr id="77" name="Google Shape;77;p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Gan jau esat ievērojuši, ka noteiktas programmas vai spēles piedāvā testēt, dažreiz pat par naudu, pārsvarā tā ir kāda jauna versija. Šis konkrēti ir iemesls tam.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269" name="Google Shape;269;p20: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80" name="Google Shape;280;p2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86" name="Google Shape;286;p2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03" name="Google Shape;303;p2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10" name="Google Shape;310;p2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18" name="Google Shape;318;p2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6: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26" name="Google Shape;326;p2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34" name="Google Shape;334;p27: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40" name="Google Shape;340;p2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Ir piejami vairāki sertifikācijas līmeņi, kuri uzlabo testētāja spējas. </a:t>
            </a:r>
            <a:br>
              <a:rPr lang="en-US"/>
            </a:br>
            <a:r>
              <a:rPr b="0" lang="en-US" sz="1200" strike="noStrike">
                <a:solidFill>
                  <a:srgbClr val="000000"/>
                </a:solidFill>
                <a:latin typeface="Calibri"/>
                <a:ea typeface="Calibri"/>
                <a:cs typeface="Calibri"/>
                <a:sym typeface="Calibri"/>
              </a:rPr>
              <a:t>Pirmais līmenis nozīmē, ka speciālists pārzin teoriju un testēšanas pamatus. Sertifikās ir kā zināšanu apliecinājums, bet bez prakses šīs zināšanas pielietot ir praktiski neiespējami.</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Piemērs no manis. Pirms es sāku pasniegt un padziļināti mācīties teoriju, visa mana testēšanas pieredze bij tik praktiska.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Sākot mācīties teoriju, es sapratu, ka praktisi viss tas bij zināms un pielietots praksē, bet biezi vien teorija nepārklajas ar praksti.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Daudzas procedūras teorijā izklausās labas un  pareizas, bet atkarībā no komandas un klienta vajadzībām, teorija tiek pielāgota. Uz teoriju nevajag skatīties, kā vienīgo patiesību. IT ir ļoti dinamiska vide un procedūras mēdz mainīties ļoti ātri. Piemērs no manas pašreizejās darba vietas. Pēdejā gada laikā mēs pamata darba procedūru esam mainījuši 3 reizes, jo ar katru relīzi mēs iemācamies kautko jaunu.</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Bet atgrioežoties pie līmeņiem.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Nokārtojot pamata līmeņa sertifikāciju, ir iespējams kāpt augstāk pa metaforiskajām kāpnēm un iegūt sertifikāciju citās jomās, kuras ir saistītas ar testēšanu. Nākošās sertifikācijas Advanced līmenī ir testa menidžeris, testa analītiķis un tehniskais testa spooeciālists. Šie sertifikāti ļauj izvēlēties nākošos karjeras ceļus. Piemēram test manager ir vairāk specializets uz vadības pusi. Tehniskais testa analītiķis ir specializets uz tehnisko virzienu.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Expert līmeņa sertifikācijas jau ir konkrētām lietām, piemēram testa automatizācija, komandas vadība vai procesu vadība.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Pastāsti par savu karjeras ceļu</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348" name="Google Shape;348;p29: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3" name="Google Shape;83;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Ir piejami vairāki sertifikācijas līmeņi, kuri uzlabo testētāja spējas. </a:t>
            </a:r>
            <a:br>
              <a:rPr lang="en-US"/>
            </a:br>
            <a:r>
              <a:rPr b="0" lang="en-US" sz="1200" strike="noStrike">
                <a:solidFill>
                  <a:srgbClr val="000000"/>
                </a:solidFill>
                <a:latin typeface="Calibri"/>
                <a:ea typeface="Calibri"/>
                <a:cs typeface="Calibri"/>
                <a:sym typeface="Calibri"/>
              </a:rPr>
              <a:t>Pirmais līmenis nozīmē, ka speciālists pārzin teoriju un testēšanas pamatus. Sertifikās ir kā zināšanu apliecinājums, bet bez prakses šīs zināšanas pielietot ir praktiski neiespējami.</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Piemērs no manis. Pirms es sāku pasniegt un padziļināti mācīties teoriju, visa mana testēšanas pieredze bij tik praktiska.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Sākot mācīties teoriju, es sapratu, ka praktisi viss tas bij zināms un pielietots praksē, bet biezi vien teorija nepārklajas ar praksti.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Daudzas procedūras teorijā izklausās labas un  pareizas, bet atkarībā no komandas un klienta vajadzībām, teorija tiek pielāgota. Uz teoriju nevajag skatīties, kā vienīgo patiesību. IT ir ļoti dinamiska vide un procedūras mēdz mainīties ļoti ātri. Piemērs no manas pašreizejās darba vietas. Pēdejā gada laikā mēs pamata darba procedūru esam mainījuši 3 reizes, jo ar katru relīzi mēs iemācamies kautko jaunu.</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Bet atgrioežoties pie līmeņiem.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Nokārtojot pamata līmeņa sertifikāciju, ir iespējams kāpt augstāk pa metaforiskajām kāpnēm un iegūt sertifikāciju citās jomās, kuras ir saistītas ar testēšanu. Nākošās sertifikācijas Advanced līmenī ir testa menidžeris, testa analītiķis un tehniskais testa spooeciālists. Šie sertifikāti ļauj izvēlēties nākošos karjeras ceļus. Piemēram test manager ir vairāk specializets uz vadības pusi. Tehniskais testa analītiķis ir specializets uz tehnisko virzienu.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Expert līmeņa sertifikācijas jau ir konkrētām lietām, piemēram testa automatizācija, komandas vadība vai procesu vadība.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Pastāsti par savu karjeras ceļu</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355" name="Google Shape;355;p30: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1: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62" name="Google Shape;362;p3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Prevent bugs rather than finding bugs</a:t>
            </a:r>
            <a:br>
              <a:rPr lang="en-US"/>
            </a:br>
            <a:r>
              <a:rPr b="0" lang="en-US" sz="1200" strike="noStrike">
                <a:solidFill>
                  <a:srgbClr val="000000"/>
                </a:solidFill>
                <a:latin typeface="Calibri"/>
                <a:ea typeface="Calibri"/>
                <a:cs typeface="Calibri"/>
                <a:sym typeface="Calibri"/>
              </a:rPr>
              <a:t>Traditionally people think that the goal of testing is to find bugs. In fact some organisations even measure tester productivity based on the number of bugs they find (or don’t find). Once again this mindset is limiting, and helps reinforce the idea that testing is something that happens at the end.</a:t>
            </a:r>
            <a:br>
              <a:rPr lang="en-US"/>
            </a:br>
            <a:br>
              <a:rPr lang="en-US"/>
            </a:br>
            <a:r>
              <a:rPr b="0" lang="en-US" sz="1200" strike="noStrike">
                <a:solidFill>
                  <a:srgbClr val="000000"/>
                </a:solidFill>
                <a:latin typeface="Calibri"/>
                <a:ea typeface="Calibri"/>
                <a:cs typeface="Calibri"/>
                <a:sym typeface="Calibri"/>
              </a:rPr>
              <a:t>Use the star example to illustrate this point. Show the star slide or draw the star on a flipchart and ask people “How many points are there on this star?” People might offer a few numbers: 5, 10, 20. Ask people to write down the number of points they think it has. The ask people to raise their hands if they wrote anything other than 5.</a:t>
            </a:r>
            <a:br>
              <a:rPr lang="en-US"/>
            </a:br>
            <a:br>
              <a:rPr lang="en-US"/>
            </a:br>
            <a:r>
              <a:rPr b="0" lang="en-US" sz="1200" strike="noStrike">
                <a:solidFill>
                  <a:srgbClr val="000000"/>
                </a:solidFill>
                <a:latin typeface="Calibri"/>
                <a:ea typeface="Calibri"/>
                <a:cs typeface="Calibri"/>
                <a:sym typeface="Calibri"/>
              </a:rPr>
              <a:t>Now show the next slide, and explain that the point inside the circle with a tick is a point (and only one point), and that the other circle with a cross is </a:t>
            </a:r>
            <a:r>
              <a:rPr b="0" lang="en-US" sz="1400" strike="noStrike">
                <a:solidFill>
                  <a:srgbClr val="000000"/>
                </a:solidFill>
                <a:latin typeface="Calibri"/>
                <a:ea typeface="Calibri"/>
                <a:cs typeface="Calibri"/>
                <a:sym typeface="Calibri"/>
              </a:rPr>
              <a:t>not considered a point. Hopefully now everyone can agree that there are only 5 points on a circle</a:t>
            </a:r>
            <a:endParaRPr b="0" sz="14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400" strike="noStrike">
              <a:latin typeface="Arial"/>
              <a:ea typeface="Arial"/>
              <a:cs typeface="Arial"/>
              <a:sym typeface="Arial"/>
            </a:endParaRPr>
          </a:p>
        </p:txBody>
      </p:sp>
      <p:sp>
        <p:nvSpPr>
          <p:cNvPr id="368" name="Google Shape;368;p32: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Explain that anyone who wrote down a number other than 5 created a bug. Ask if they could think of any way that they could have prevented that bug. Hopefully someone will realise that they could have asked you what you mean by a point before writing down their answer. If no one mentions this, you can. Explain that this works exactly the same way in software. Often people make assumptions about requirements and implement those assumptions before clarifying them. The assumptions are only clarified once the software is tested, and the bug is then found. Imagine how much more productive it would be to have a short conversation to clarify assumptions before anyone wrote a single line of code.</a:t>
            </a:r>
            <a:br>
              <a:rPr lang="en-US"/>
            </a:br>
            <a:br>
              <a:rPr lang="en-US"/>
            </a:br>
            <a:r>
              <a:rPr b="0" lang="en-US" sz="1200" strike="noStrike">
                <a:solidFill>
                  <a:srgbClr val="000000"/>
                </a:solidFill>
                <a:latin typeface="Calibri"/>
                <a:ea typeface="Calibri"/>
                <a:cs typeface="Calibri"/>
                <a:sym typeface="Calibri"/>
              </a:rPr>
              <a:t>Tip</a:t>
            </a:r>
            <a:br>
              <a:rPr lang="en-US"/>
            </a:br>
            <a:r>
              <a:rPr b="0" lang="en-US" sz="1200" strike="noStrike">
                <a:solidFill>
                  <a:srgbClr val="000000"/>
                </a:solidFill>
                <a:latin typeface="Calibri"/>
                <a:ea typeface="Calibri"/>
                <a:cs typeface="Calibri"/>
                <a:sym typeface="Calibri"/>
              </a:rPr>
              <a:t>Very occasionally someone might ask questions before they write down the answer. That’s okay, answer the questions and see if everyone then writes down a five. Now use that to illustrate how a bug was been prevented. In all the times we have used this example, this has only happened once</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376" name="Google Shape;376;p33: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84" name="Google Shape;384;p3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5: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91" name="Google Shape;391;p3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Rezultāti tiek prezentēti pa vienai kļūdai no komandas. Tādejādi nodrošinot, ka katra komanda ir prezentējusi vismaz vienu kļūdu</a:t>
            </a:r>
            <a:endParaRPr b="0" sz="1200" strike="noStrike">
              <a:latin typeface="Arial"/>
              <a:ea typeface="Arial"/>
              <a:cs typeface="Arial"/>
              <a:sym typeface="Arial"/>
            </a:endParaRPr>
          </a:p>
        </p:txBody>
      </p:sp>
      <p:sp>
        <p:nvSpPr>
          <p:cNvPr id="403" name="Google Shape;403;p36: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7: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10" name="Google Shape;410;p3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8: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38: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18" name="Google Shape;418;p38:notes"/>
          <p:cNvSpPr txBox="1"/>
          <p:nvPr>
            <p:ph idx="12" type="sldNum"/>
          </p:nvPr>
        </p:nvSpPr>
        <p:spPr>
          <a:xfrm>
            <a:off x="4399200" y="9555480"/>
            <a:ext cx="3372900" cy="5025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9" name="Google Shape;89;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6" name="Google Shape;96;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Lai sagatavotos testēšanas lomai, ir vispirms jāsaprot, kā tieši tiek veidota programmatūra un kādas fāzes ir katrā solī. </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Kā Jums šķiet, ko nozīmē katrs no šiem soļiem?</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Izstāsti par katru soli, ko tas nozīmē, kas tiek darīts katrā solī</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Šie soļi var saukties savādāk un var būt ar savādāk izkārtoti, bet galvenā doma pārsvarā būs tāda pati</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Kā Jums šķiet, kurā solī iesaistās testa speciālists?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Lai uz šo jautājumu varetu atbildēt pilnīgi, ir jāsaprot, ko nozīmē kvalitāte un kvalitātes nodrošināšana</a:t>
            </a:r>
            <a:endParaRPr b="0" sz="1200" strike="noStrike">
              <a:latin typeface="Arial"/>
              <a:ea typeface="Arial"/>
              <a:cs typeface="Arial"/>
              <a:sym typeface="Arial"/>
            </a:endParaRPr>
          </a:p>
        </p:txBody>
      </p:sp>
      <p:sp>
        <p:nvSpPr>
          <p:cNvPr id="133" name="Google Shape;133;p7: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n-US" sz="1200" strike="noStrike">
                <a:solidFill>
                  <a:srgbClr val="000000"/>
                </a:solidFill>
                <a:latin typeface="Calibri"/>
                <a:ea typeface="Calibri"/>
                <a:cs typeface="Calibri"/>
                <a:sym typeface="Calibri"/>
              </a:rPr>
              <a:t>Lai saprastu, kāpēc izstrāde ir nepieciešama cikliskā veidā, ir šis komiks. Viņš ilustrē, kā notiek pārrunas ar klientiem un kā realitātē tiek saprasts un uzsākts izstrādes process.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166" name="Google Shape;166;p8: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2" name="Google Shape;182;p9: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kai nosaukums 1">
  <p:cSld name="TITLE_ONLY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1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1" name="Google Shape;41;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12"/>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4" name="Google Shape;44;p12"/>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5" name="Google Shape;45;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3"/>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8" name="Google Shape;48;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4"/>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4"/>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52" name="Google Shape;52;p14"/>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3" name="Google Shape;53;p14"/>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4" name="Google Shape;54;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zraksts 1 1">
  <p:cSld name="CAPTION_ONLY_1_1">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zraksts 1 1 2">
  <p:cSld name="CAPTION_ONLY_1_1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ielāgotais izkārtojums">
  <p:cSld name="CUSTOM">
    <p:spTree>
      <p:nvGrpSpPr>
        <p:cNvPr id="59" name="Shape 59"/>
        <p:cNvGrpSpPr/>
        <p:nvPr/>
      </p:nvGrpSpPr>
      <p:grpSpPr>
        <a:xfrm>
          <a:off x="0" y="0"/>
          <a:ext cx="0" cy="0"/>
          <a:chOff x="0" y="0"/>
          <a:chExt cx="0" cy="0"/>
        </a:xfrm>
      </p:grpSpPr>
      <p:sp>
        <p:nvSpPr>
          <p:cNvPr id="60" name="Google Shape;60;p1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8"/>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63" name="Google Shape;63;p18"/>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64" name="Google Shape;64;p1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5" name="Shape 65"/>
        <p:cNvGrpSpPr/>
        <p:nvPr/>
      </p:nvGrpSpPr>
      <p:grpSpPr>
        <a:xfrm>
          <a:off x="0" y="0"/>
          <a:ext cx="0" cy="0"/>
          <a:chOff x="0" y="0"/>
          <a:chExt cx="0" cy="0"/>
        </a:xfrm>
      </p:grpSpPr>
      <p:sp>
        <p:nvSpPr>
          <p:cNvPr id="66" name="Google Shape;66;p19"/>
          <p:cNvSpPr txBox="1"/>
          <p:nvPr>
            <p:ph type="title"/>
          </p:nvPr>
        </p:nvSpPr>
        <p:spPr>
          <a:xfrm>
            <a:off x="609480" y="273600"/>
            <a:ext cx="10972500" cy="11448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7" name="Google Shape;67;p19"/>
          <p:cNvSpPr txBox="1"/>
          <p:nvPr>
            <p:ph idx="1" type="body"/>
          </p:nvPr>
        </p:nvSpPr>
        <p:spPr>
          <a:xfrm>
            <a:off x="609480" y="1604520"/>
            <a:ext cx="5354400" cy="3977400"/>
          </a:xfrm>
          <a:prstGeom prst="rect">
            <a:avLst/>
          </a:prstGeom>
          <a:noFill/>
          <a:ln>
            <a:noFill/>
          </a:ln>
        </p:spPr>
        <p:txBody>
          <a:bodyPr anchorCtr="0" anchor="t" bIns="0" lIns="0" spcFirstLastPara="1" rIns="0" wrap="square" tIns="0">
            <a:normAutofit/>
          </a:bodyPr>
          <a:lstStyle>
            <a:lvl1pPr indent="-228600" lvl="0" marL="457200" algn="l">
              <a:lnSpc>
                <a:spcPct val="115000"/>
              </a:lnSpc>
              <a:spcBef>
                <a:spcPts val="0"/>
              </a:spcBef>
              <a:spcAft>
                <a:spcPts val="0"/>
              </a:spcAft>
              <a:buSzPts val="2400"/>
              <a:buNone/>
              <a:defRPr/>
            </a:lvl1pPr>
            <a:lvl2pPr indent="-228600" lvl="1" marL="914400" algn="l">
              <a:lnSpc>
                <a:spcPct val="115000"/>
              </a:lnSpc>
              <a:spcBef>
                <a:spcPts val="1600"/>
              </a:spcBef>
              <a:spcAft>
                <a:spcPts val="0"/>
              </a:spcAft>
              <a:buSzPts val="1900"/>
              <a:buNone/>
              <a:defRPr/>
            </a:lvl2pPr>
            <a:lvl3pPr indent="-228600" lvl="2" marL="1371600" algn="l">
              <a:lnSpc>
                <a:spcPct val="115000"/>
              </a:lnSpc>
              <a:spcBef>
                <a:spcPts val="1600"/>
              </a:spcBef>
              <a:spcAft>
                <a:spcPts val="0"/>
              </a:spcAft>
              <a:buSzPts val="1900"/>
              <a:buNone/>
              <a:defRPr/>
            </a:lvl3pPr>
            <a:lvl4pPr indent="-228600" lvl="3" marL="1828800" algn="l">
              <a:lnSpc>
                <a:spcPct val="115000"/>
              </a:lnSpc>
              <a:spcBef>
                <a:spcPts val="1600"/>
              </a:spcBef>
              <a:spcAft>
                <a:spcPts val="0"/>
              </a:spcAft>
              <a:buSzPts val="1900"/>
              <a:buNone/>
              <a:defRPr/>
            </a:lvl4pPr>
            <a:lvl5pPr indent="-228600" lvl="4" marL="2286000" algn="l">
              <a:lnSpc>
                <a:spcPct val="115000"/>
              </a:lnSpc>
              <a:spcBef>
                <a:spcPts val="1600"/>
              </a:spcBef>
              <a:spcAft>
                <a:spcPts val="0"/>
              </a:spcAft>
              <a:buSzPts val="1900"/>
              <a:buNone/>
              <a:defRPr/>
            </a:lvl5pPr>
            <a:lvl6pPr indent="-228600" lvl="5" marL="2743200" algn="l">
              <a:lnSpc>
                <a:spcPct val="115000"/>
              </a:lnSpc>
              <a:spcBef>
                <a:spcPts val="1600"/>
              </a:spcBef>
              <a:spcAft>
                <a:spcPts val="0"/>
              </a:spcAft>
              <a:buSzPts val="1900"/>
              <a:buNone/>
              <a:defRPr/>
            </a:lvl6pPr>
            <a:lvl7pPr indent="-228600" lvl="6" marL="3200400" algn="l">
              <a:lnSpc>
                <a:spcPct val="115000"/>
              </a:lnSpc>
              <a:spcBef>
                <a:spcPts val="1600"/>
              </a:spcBef>
              <a:spcAft>
                <a:spcPts val="0"/>
              </a:spcAft>
              <a:buSzPts val="1900"/>
              <a:buNone/>
              <a:defRPr/>
            </a:lvl7pPr>
            <a:lvl8pPr indent="-228600" lvl="7" marL="3657600" algn="l">
              <a:lnSpc>
                <a:spcPct val="115000"/>
              </a:lnSpc>
              <a:spcBef>
                <a:spcPts val="1600"/>
              </a:spcBef>
              <a:spcAft>
                <a:spcPts val="0"/>
              </a:spcAft>
              <a:buSzPts val="1900"/>
              <a:buNone/>
              <a:defRPr/>
            </a:lvl8pPr>
            <a:lvl9pPr indent="-228600" lvl="8" marL="4114800" algn="l">
              <a:lnSpc>
                <a:spcPct val="115000"/>
              </a:lnSpc>
              <a:spcBef>
                <a:spcPts val="1600"/>
              </a:spcBef>
              <a:spcAft>
                <a:spcPts val="1600"/>
              </a:spcAft>
              <a:buSzPts val="1900"/>
              <a:buNone/>
              <a:defRPr/>
            </a:lvl9pPr>
          </a:lstStyle>
          <a:p/>
        </p:txBody>
      </p:sp>
      <p:sp>
        <p:nvSpPr>
          <p:cNvPr id="68" name="Google Shape;68;p19"/>
          <p:cNvSpPr txBox="1"/>
          <p:nvPr>
            <p:ph idx="2" type="body"/>
          </p:nvPr>
        </p:nvSpPr>
        <p:spPr>
          <a:xfrm>
            <a:off x="6231960" y="1604520"/>
            <a:ext cx="5354400" cy="3977400"/>
          </a:xfrm>
          <a:prstGeom prst="rect">
            <a:avLst/>
          </a:prstGeom>
          <a:noFill/>
          <a:ln>
            <a:noFill/>
          </a:ln>
        </p:spPr>
        <p:txBody>
          <a:bodyPr anchorCtr="0" anchor="t" bIns="0" lIns="0" spcFirstLastPara="1" rIns="0" wrap="square" tIns="0">
            <a:normAutofit/>
          </a:bodyPr>
          <a:lstStyle>
            <a:lvl1pPr indent="-228600" lvl="0" marL="457200" algn="l">
              <a:lnSpc>
                <a:spcPct val="115000"/>
              </a:lnSpc>
              <a:spcBef>
                <a:spcPts val="0"/>
              </a:spcBef>
              <a:spcAft>
                <a:spcPts val="0"/>
              </a:spcAft>
              <a:buSzPts val="2400"/>
              <a:buNone/>
              <a:defRPr/>
            </a:lvl1pPr>
            <a:lvl2pPr indent="-228600" lvl="1" marL="914400" algn="l">
              <a:lnSpc>
                <a:spcPct val="115000"/>
              </a:lnSpc>
              <a:spcBef>
                <a:spcPts val="1600"/>
              </a:spcBef>
              <a:spcAft>
                <a:spcPts val="0"/>
              </a:spcAft>
              <a:buSzPts val="1900"/>
              <a:buNone/>
              <a:defRPr/>
            </a:lvl2pPr>
            <a:lvl3pPr indent="-228600" lvl="2" marL="1371600" algn="l">
              <a:lnSpc>
                <a:spcPct val="115000"/>
              </a:lnSpc>
              <a:spcBef>
                <a:spcPts val="1600"/>
              </a:spcBef>
              <a:spcAft>
                <a:spcPts val="0"/>
              </a:spcAft>
              <a:buSzPts val="1900"/>
              <a:buNone/>
              <a:defRPr/>
            </a:lvl3pPr>
            <a:lvl4pPr indent="-228600" lvl="3" marL="1828800" algn="l">
              <a:lnSpc>
                <a:spcPct val="115000"/>
              </a:lnSpc>
              <a:spcBef>
                <a:spcPts val="1600"/>
              </a:spcBef>
              <a:spcAft>
                <a:spcPts val="0"/>
              </a:spcAft>
              <a:buSzPts val="1900"/>
              <a:buNone/>
              <a:defRPr/>
            </a:lvl4pPr>
            <a:lvl5pPr indent="-228600" lvl="4" marL="2286000" algn="l">
              <a:lnSpc>
                <a:spcPct val="115000"/>
              </a:lnSpc>
              <a:spcBef>
                <a:spcPts val="1600"/>
              </a:spcBef>
              <a:spcAft>
                <a:spcPts val="0"/>
              </a:spcAft>
              <a:buSzPts val="1900"/>
              <a:buNone/>
              <a:defRPr/>
            </a:lvl5pPr>
            <a:lvl6pPr indent="-228600" lvl="5" marL="2743200" algn="l">
              <a:lnSpc>
                <a:spcPct val="115000"/>
              </a:lnSpc>
              <a:spcBef>
                <a:spcPts val="1600"/>
              </a:spcBef>
              <a:spcAft>
                <a:spcPts val="0"/>
              </a:spcAft>
              <a:buSzPts val="1900"/>
              <a:buNone/>
              <a:defRPr/>
            </a:lvl6pPr>
            <a:lvl7pPr indent="-228600" lvl="6" marL="3200400" algn="l">
              <a:lnSpc>
                <a:spcPct val="115000"/>
              </a:lnSpc>
              <a:spcBef>
                <a:spcPts val="1600"/>
              </a:spcBef>
              <a:spcAft>
                <a:spcPts val="0"/>
              </a:spcAft>
              <a:buSzPts val="1900"/>
              <a:buNone/>
              <a:defRPr/>
            </a:lvl7pPr>
            <a:lvl8pPr indent="-228600" lvl="7" marL="3657600" algn="l">
              <a:lnSpc>
                <a:spcPct val="115000"/>
              </a:lnSpc>
              <a:spcBef>
                <a:spcPts val="1600"/>
              </a:spcBef>
              <a:spcAft>
                <a:spcPts val="0"/>
              </a:spcAft>
              <a:buSzPts val="1900"/>
              <a:buNone/>
              <a:defRPr/>
            </a:lvl8pPr>
            <a:lvl9pPr indent="-228600" lvl="8" marL="4114800" algn="l">
              <a:lnSpc>
                <a:spcPct val="115000"/>
              </a:lnSpc>
              <a:spcBef>
                <a:spcPts val="1600"/>
              </a:spcBef>
              <a:spcAft>
                <a:spcPts val="1600"/>
              </a:spcAft>
              <a:buSzPts val="19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zraksts 1">
  <p:cSld name="CAPTION_ONLY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zraksts 1 1 1">
  <p:cSld name="CAPTION_ONLY_1_1_1">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7"/>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5" name="Google Shape;25;p7"/>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6" name="Google Shape;26;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9" name="Google Shape;29;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2" name="Google Shape;32;p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3" name="Google Shape;33;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1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6" name="Google Shape;36;p10"/>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7" name="Google Shape;37;p10"/>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8" name="Google Shape;38;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11.jpg"/><Relationship Id="rId5"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s://buggy-testingcup.pgs-soft.com/task_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guru99.com/live-testing-project.html" TargetMode="External"/><Relationship Id="rId4" Type="http://schemas.openxmlformats.org/officeDocument/2006/relationships/hyperlink" Target="https://www.guru99.com/" TargetMode="External"/><Relationship Id="rId5" Type="http://schemas.openxmlformats.org/officeDocument/2006/relationships/hyperlink" Target="https://www.istqb.org/downloads/syllabi.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6.png"/><Relationship Id="rId7"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0"/>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nvSpPr>
        <p:spPr>
          <a:xfrm>
            <a:off x="423720" y="516960"/>
            <a:ext cx="11451960" cy="794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Programmatūras kvalitātes termini</a:t>
            </a:r>
            <a:endParaRPr b="0" i="0" sz="4400" u="none" cap="none" strike="noStrike">
              <a:solidFill>
                <a:schemeClr val="accent4"/>
              </a:solidFill>
              <a:latin typeface="Arial"/>
              <a:ea typeface="Arial"/>
              <a:cs typeface="Arial"/>
              <a:sym typeface="Arial"/>
            </a:endParaRPr>
          </a:p>
        </p:txBody>
      </p:sp>
      <p:sp>
        <p:nvSpPr>
          <p:cNvPr id="191" name="Google Shape;191;p29"/>
          <p:cNvSpPr txBox="1"/>
          <p:nvPr/>
        </p:nvSpPr>
        <p:spPr>
          <a:xfrm>
            <a:off x="11653200" y="6258240"/>
            <a:ext cx="53892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192" name="Google Shape;192;p29"/>
          <p:cNvSpPr/>
          <p:nvPr/>
        </p:nvSpPr>
        <p:spPr>
          <a:xfrm>
            <a:off x="4035600" y="1216800"/>
            <a:ext cx="8079840" cy="5025240"/>
          </a:xfrm>
          <a:prstGeom prst="rect">
            <a:avLst/>
          </a:prstGeom>
          <a:noFill/>
          <a:ln>
            <a:noFill/>
          </a:ln>
        </p:spPr>
        <p:txBody>
          <a:bodyPr anchorCtr="0" anchor="t" bIns="45700" lIns="91425" spcFirstLastPara="1" rIns="91425" wrap="square" tIns="45700">
            <a:noAutofit/>
          </a:bodyPr>
          <a:lstStyle/>
          <a:p>
            <a:pPr indent="-406080" lvl="0" marL="457200" marR="0" rtl="0" algn="l">
              <a:lnSpc>
                <a:spcPct val="100000"/>
              </a:lnSpc>
              <a:spcBef>
                <a:spcPts val="0"/>
              </a:spcBef>
              <a:spcAft>
                <a:spcPts val="0"/>
              </a:spcAft>
              <a:buClr>
                <a:srgbClr val="EFEFEF"/>
              </a:buClr>
              <a:buSzPts val="2800"/>
              <a:buFont typeface="Arial"/>
              <a:buChar char="●"/>
            </a:pPr>
            <a:r>
              <a:rPr b="1" i="0" lang="en-US" sz="2800" u="none" cap="none" strike="noStrike">
                <a:solidFill>
                  <a:srgbClr val="EFEFEF"/>
                </a:solidFill>
                <a:latin typeface="Arial"/>
                <a:ea typeface="Arial"/>
                <a:cs typeface="Arial"/>
                <a:sym typeface="Arial"/>
              </a:rPr>
              <a:t>Programmatūras kvalitāte </a:t>
            </a:r>
            <a:r>
              <a:rPr b="0" i="0" lang="en-US" sz="2800" u="none" cap="none" strike="noStrike">
                <a:solidFill>
                  <a:srgbClr val="EFEFEF"/>
                </a:solidFill>
                <a:latin typeface="Arial"/>
                <a:ea typeface="Arial"/>
                <a:cs typeface="Arial"/>
                <a:sym typeface="Arial"/>
              </a:rPr>
              <a:t>-  prasību un vajadzību atbilstības līmenis</a:t>
            </a:r>
            <a:endParaRPr b="0" i="0" sz="2800" u="none" cap="none" strike="noStrike">
              <a:solidFill>
                <a:srgbClr val="EFEFEF"/>
              </a:solidFill>
              <a:latin typeface="Arial"/>
              <a:ea typeface="Arial"/>
              <a:cs typeface="Arial"/>
              <a:sym typeface="Arial"/>
            </a:endParaRPr>
          </a:p>
          <a:p>
            <a:pPr indent="-406080" lvl="0" marL="457200" marR="0" rtl="0" algn="l">
              <a:lnSpc>
                <a:spcPct val="100000"/>
              </a:lnSpc>
              <a:spcBef>
                <a:spcPts val="0"/>
              </a:spcBef>
              <a:spcAft>
                <a:spcPts val="0"/>
              </a:spcAft>
              <a:buClr>
                <a:srgbClr val="EFEFEF"/>
              </a:buClr>
              <a:buSzPts val="2800"/>
              <a:buFont typeface="Arial"/>
              <a:buChar char="●"/>
            </a:pPr>
            <a:r>
              <a:rPr b="1" i="0" lang="en-US" sz="2800" u="none" cap="none" strike="noStrike">
                <a:solidFill>
                  <a:srgbClr val="EFEFEF"/>
                </a:solidFill>
                <a:latin typeface="Arial"/>
                <a:ea typeface="Arial"/>
                <a:cs typeface="Arial"/>
                <a:sym typeface="Arial"/>
              </a:rPr>
              <a:t>Kvalitātes nodrošināšana (QA) </a:t>
            </a:r>
            <a:r>
              <a:rPr b="0" i="0" lang="en-US" sz="2800" u="none" cap="none" strike="noStrike">
                <a:solidFill>
                  <a:srgbClr val="EFEFEF"/>
                </a:solidFill>
                <a:latin typeface="Arial"/>
                <a:ea typeface="Arial"/>
                <a:cs typeface="Arial"/>
                <a:sym typeface="Arial"/>
              </a:rPr>
              <a:t>– nebeidzams process, kurš uzlabo un uztur programmatūru, lai nodrošinātu kvalitāti</a:t>
            </a:r>
            <a:endParaRPr b="0" i="0" sz="2800" u="none" cap="none" strike="noStrike">
              <a:solidFill>
                <a:srgbClr val="EFEFEF"/>
              </a:solidFill>
              <a:latin typeface="Arial"/>
              <a:ea typeface="Arial"/>
              <a:cs typeface="Arial"/>
              <a:sym typeface="Arial"/>
            </a:endParaRPr>
          </a:p>
          <a:p>
            <a:pPr indent="-406080" lvl="0" marL="457200" marR="0" rtl="0" algn="l">
              <a:lnSpc>
                <a:spcPct val="100000"/>
              </a:lnSpc>
              <a:spcBef>
                <a:spcPts val="0"/>
              </a:spcBef>
              <a:spcAft>
                <a:spcPts val="0"/>
              </a:spcAft>
              <a:buClr>
                <a:srgbClr val="EFEFEF"/>
              </a:buClr>
              <a:buSzPts val="2800"/>
              <a:buFont typeface="Arial"/>
              <a:buChar char="●"/>
            </a:pPr>
            <a:r>
              <a:rPr b="1" i="0" lang="en-US" sz="2800" u="none" cap="none" strike="noStrike">
                <a:solidFill>
                  <a:srgbClr val="EFEFEF"/>
                </a:solidFill>
                <a:latin typeface="Arial"/>
                <a:ea typeface="Arial"/>
                <a:cs typeface="Arial"/>
                <a:sym typeface="Arial"/>
              </a:rPr>
              <a:t>Kvalitātes kontrole (QC) </a:t>
            </a:r>
            <a:r>
              <a:rPr b="0" i="0" lang="en-US" sz="2800" u="none" cap="none" strike="noStrike">
                <a:solidFill>
                  <a:srgbClr val="EFEFEF"/>
                </a:solidFill>
                <a:latin typeface="Arial"/>
                <a:ea typeface="Arial"/>
                <a:cs typeface="Arial"/>
                <a:sym typeface="Arial"/>
              </a:rPr>
              <a:t>– produkta verifikācijas process lai noskaidrotu, vai produkts atbilst funcionālajām prasībām</a:t>
            </a:r>
            <a:endParaRPr b="0" i="0" sz="2800" u="none" cap="none" strike="noStrike">
              <a:solidFill>
                <a:srgbClr val="EFEFEF"/>
              </a:solidFill>
              <a:latin typeface="Arial"/>
              <a:ea typeface="Arial"/>
              <a:cs typeface="Arial"/>
              <a:sym typeface="Arial"/>
            </a:endParaRPr>
          </a:p>
          <a:p>
            <a:pPr indent="-406080" lvl="0" marL="457200" marR="0" rtl="0" algn="l">
              <a:lnSpc>
                <a:spcPct val="100000"/>
              </a:lnSpc>
              <a:spcBef>
                <a:spcPts val="0"/>
              </a:spcBef>
              <a:spcAft>
                <a:spcPts val="0"/>
              </a:spcAft>
              <a:buClr>
                <a:srgbClr val="EFEFEF"/>
              </a:buClr>
              <a:buSzPts val="2800"/>
              <a:buFont typeface="Arial"/>
              <a:buChar char="●"/>
            </a:pPr>
            <a:r>
              <a:rPr b="1" i="0" lang="en-US" sz="2800" u="none" cap="none" strike="noStrike">
                <a:solidFill>
                  <a:srgbClr val="EFEFEF"/>
                </a:solidFill>
                <a:latin typeface="Arial"/>
                <a:ea typeface="Arial"/>
                <a:cs typeface="Arial"/>
                <a:sym typeface="Arial"/>
              </a:rPr>
              <a:t>Testēšana </a:t>
            </a:r>
            <a:r>
              <a:rPr b="0" i="0" lang="en-US" sz="2800" u="none" cap="none" strike="noStrike">
                <a:solidFill>
                  <a:srgbClr val="EFEFEF"/>
                </a:solidFill>
                <a:latin typeface="Arial"/>
                <a:ea typeface="Arial"/>
                <a:cs typeface="Arial"/>
                <a:sym typeface="Arial"/>
              </a:rPr>
              <a:t>–  pamata aktivitāte, kuras mērķis ir atrast un novērst tehniskās problēmas kodā un novērtētu vispārējo produkta lietojamību</a:t>
            </a:r>
            <a:endParaRPr b="0" i="0" sz="2800" u="none" cap="none" strike="noStrike">
              <a:solidFill>
                <a:srgbClr val="EFEFE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p:txBody>
      </p:sp>
      <p:pic>
        <p:nvPicPr>
          <p:cNvPr id="193" name="Google Shape;193;p29"/>
          <p:cNvPicPr preferRelativeResize="0"/>
          <p:nvPr/>
        </p:nvPicPr>
        <p:blipFill rotWithShape="1">
          <a:blip r:embed="rId3">
            <a:alphaModFix/>
          </a:blip>
          <a:srcRect b="0" l="0" r="0" t="0"/>
          <a:stretch/>
        </p:blipFill>
        <p:spPr>
          <a:xfrm>
            <a:off x="527760" y="1311840"/>
            <a:ext cx="3431880" cy="27547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125650" y="516950"/>
            <a:ext cx="12066300" cy="794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000"/>
              <a:buFont typeface="Arial"/>
              <a:buNone/>
            </a:pPr>
            <a:r>
              <a:rPr b="1" i="0" lang="en-US" sz="4000" u="none" cap="none" strike="noStrike">
                <a:solidFill>
                  <a:schemeClr val="accent4"/>
                </a:solidFill>
                <a:latin typeface="Arial"/>
                <a:ea typeface="Arial"/>
                <a:cs typeface="Arial"/>
                <a:sym typeface="Arial"/>
              </a:rPr>
              <a:t>Programmatūras kvalitāte: QA, QC, Testēšana</a:t>
            </a:r>
            <a:endParaRPr b="0" i="0" sz="4000" u="none" cap="none" strike="noStrike">
              <a:solidFill>
                <a:schemeClr val="accent4"/>
              </a:solidFill>
              <a:latin typeface="Arial"/>
              <a:ea typeface="Arial"/>
              <a:cs typeface="Arial"/>
              <a:sym typeface="Arial"/>
            </a:endParaRPr>
          </a:p>
        </p:txBody>
      </p:sp>
      <p:sp>
        <p:nvSpPr>
          <p:cNvPr id="199" name="Google Shape;199;p30"/>
          <p:cNvSpPr txBox="1"/>
          <p:nvPr/>
        </p:nvSpPr>
        <p:spPr>
          <a:xfrm>
            <a:off x="11653200" y="6258240"/>
            <a:ext cx="53892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grpSp>
        <p:nvGrpSpPr>
          <p:cNvPr id="200" name="Google Shape;200;p30"/>
          <p:cNvGrpSpPr/>
          <p:nvPr/>
        </p:nvGrpSpPr>
        <p:grpSpPr>
          <a:xfrm>
            <a:off x="125640" y="1550880"/>
            <a:ext cx="4294440" cy="4293360"/>
            <a:chOff x="125640" y="1550880"/>
            <a:chExt cx="4294440" cy="4293360"/>
          </a:xfrm>
        </p:grpSpPr>
        <p:sp>
          <p:nvSpPr>
            <p:cNvPr id="201" name="Google Shape;201;p30"/>
            <p:cNvSpPr/>
            <p:nvPr/>
          </p:nvSpPr>
          <p:spPr>
            <a:xfrm>
              <a:off x="125640" y="1550880"/>
              <a:ext cx="4294440" cy="4293360"/>
            </a:xfrm>
            <a:prstGeom prst="ellipse">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0"/>
            <p:cNvSpPr/>
            <p:nvPr/>
          </p:nvSpPr>
          <p:spPr>
            <a:xfrm>
              <a:off x="1220760" y="1870200"/>
              <a:ext cx="2103480" cy="750600"/>
            </a:xfrm>
            <a:prstGeom prst="rect">
              <a:avLst/>
            </a:prstGeom>
            <a:noFill/>
            <a:ln>
              <a:noFill/>
            </a:ln>
          </p:spPr>
          <p:txBody>
            <a:bodyPr anchorCtr="0" anchor="ctr" bIns="122025" lIns="122025" spcFirstLastPara="1" rIns="122025" wrap="square" tIns="1220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Arial"/>
                  <a:ea typeface="Arial"/>
                  <a:cs typeface="Arial"/>
                  <a:sym typeface="Arial"/>
                </a:rPr>
                <a:t>Kvalitātes nodrošināšana</a:t>
              </a:r>
              <a:endParaRPr b="0" i="0" sz="1300" u="none" cap="none" strike="noStrike">
                <a:solidFill>
                  <a:srgbClr val="000000"/>
                </a:solidFill>
                <a:latin typeface="Arial"/>
                <a:ea typeface="Arial"/>
                <a:cs typeface="Arial"/>
                <a:sym typeface="Arial"/>
              </a:endParaRPr>
            </a:p>
          </p:txBody>
        </p:sp>
      </p:grpSp>
      <p:grpSp>
        <p:nvGrpSpPr>
          <p:cNvPr id="203" name="Google Shape;203;p30"/>
          <p:cNvGrpSpPr/>
          <p:nvPr/>
        </p:nvGrpSpPr>
        <p:grpSpPr>
          <a:xfrm>
            <a:off x="712440" y="2622960"/>
            <a:ext cx="3120480" cy="3120480"/>
            <a:chOff x="712440" y="2622960"/>
            <a:chExt cx="3120480" cy="3120480"/>
          </a:xfrm>
        </p:grpSpPr>
        <p:sp>
          <p:nvSpPr>
            <p:cNvPr id="204" name="Google Shape;204;p30"/>
            <p:cNvSpPr/>
            <p:nvPr/>
          </p:nvSpPr>
          <p:spPr>
            <a:xfrm>
              <a:off x="712440" y="2622960"/>
              <a:ext cx="3120480" cy="3120480"/>
            </a:xfrm>
            <a:prstGeom prst="ellipse">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0"/>
            <p:cNvSpPr/>
            <p:nvPr/>
          </p:nvSpPr>
          <p:spPr>
            <a:xfrm>
              <a:off x="1288080" y="3003480"/>
              <a:ext cx="1969200" cy="711720"/>
            </a:xfrm>
            <a:prstGeom prst="rect">
              <a:avLst/>
            </a:prstGeom>
            <a:noFill/>
            <a:ln>
              <a:noFill/>
            </a:ln>
          </p:spPr>
          <p:txBody>
            <a:bodyPr anchorCtr="0" anchor="ctr" bIns="122025" lIns="122025" spcFirstLastPara="1" rIns="122025" wrap="square" tIns="1220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Arial"/>
                  <a:ea typeface="Arial"/>
                  <a:cs typeface="Arial"/>
                  <a:sym typeface="Arial"/>
                </a:rPr>
                <a:t>Kvalitātes kontrole</a:t>
              </a:r>
              <a:endParaRPr b="0" i="0" sz="1300" u="none" cap="none" strike="noStrike">
                <a:solidFill>
                  <a:srgbClr val="000000"/>
                </a:solidFill>
                <a:latin typeface="Arial"/>
                <a:ea typeface="Arial"/>
                <a:cs typeface="Arial"/>
                <a:sym typeface="Arial"/>
              </a:endParaRPr>
            </a:p>
          </p:txBody>
        </p:sp>
      </p:grpSp>
      <p:grpSp>
        <p:nvGrpSpPr>
          <p:cNvPr id="206" name="Google Shape;206;p30"/>
          <p:cNvGrpSpPr/>
          <p:nvPr/>
        </p:nvGrpSpPr>
        <p:grpSpPr>
          <a:xfrm>
            <a:off x="1288440" y="3683880"/>
            <a:ext cx="1968840" cy="1969200"/>
            <a:chOff x="1288440" y="3683880"/>
            <a:chExt cx="1968840" cy="1969200"/>
          </a:xfrm>
        </p:grpSpPr>
        <p:sp>
          <p:nvSpPr>
            <p:cNvPr id="207" name="Google Shape;207;p30"/>
            <p:cNvSpPr/>
            <p:nvPr/>
          </p:nvSpPr>
          <p:spPr>
            <a:xfrm>
              <a:off x="1288440" y="3683880"/>
              <a:ext cx="1968840" cy="1969200"/>
            </a:xfrm>
            <a:prstGeom prst="ellipse">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0"/>
            <p:cNvSpPr/>
            <p:nvPr/>
          </p:nvSpPr>
          <p:spPr>
            <a:xfrm>
              <a:off x="1452960" y="4268160"/>
              <a:ext cx="1639440" cy="865080"/>
            </a:xfrm>
            <a:prstGeom prst="rect">
              <a:avLst/>
            </a:prstGeom>
            <a:noFill/>
            <a:ln>
              <a:noFill/>
            </a:ln>
          </p:spPr>
          <p:txBody>
            <a:bodyPr anchorCtr="0" anchor="ctr" bIns="122025" lIns="122025" spcFirstLastPara="1" rIns="122025" wrap="square" tIns="1220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Arial"/>
                  <a:ea typeface="Arial"/>
                  <a:cs typeface="Arial"/>
                  <a:sym typeface="Arial"/>
                </a:rPr>
                <a:t>Testēšana</a:t>
              </a:r>
              <a:endParaRPr b="0" i="0" sz="1300" u="none" cap="none" strike="noStrike">
                <a:solidFill>
                  <a:srgbClr val="000000"/>
                </a:solidFill>
                <a:latin typeface="Arial"/>
                <a:ea typeface="Arial"/>
                <a:cs typeface="Arial"/>
                <a:sym typeface="Arial"/>
              </a:endParaRPr>
            </a:p>
          </p:txBody>
        </p:sp>
      </p:grpSp>
      <p:graphicFrame>
        <p:nvGraphicFramePr>
          <p:cNvPr id="209" name="Google Shape;209;p30"/>
          <p:cNvGraphicFramePr/>
          <p:nvPr/>
        </p:nvGraphicFramePr>
        <p:xfrm>
          <a:off x="4862160" y="1550880"/>
          <a:ext cx="3000000" cy="3000000"/>
        </p:xfrm>
        <a:graphic>
          <a:graphicData uri="http://schemas.openxmlformats.org/drawingml/2006/table">
            <a:tbl>
              <a:tblPr>
                <a:noFill/>
                <a:tableStyleId>{FB1C2927-5C0D-4169-8F5B-A5E42DC61489}</a:tableStyleId>
              </a:tblPr>
              <a:tblGrid>
                <a:gridCol w="1694875"/>
                <a:gridCol w="1694875"/>
                <a:gridCol w="1694875"/>
                <a:gridCol w="1695600"/>
              </a:tblGrid>
              <a:tr h="3823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EFEFEF"/>
                        </a:solidFill>
                      </a:endParaRPr>
                    </a:p>
                  </a:txBody>
                  <a:tcPr marT="91425" marB="91425" marR="91425" marL="9142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QA</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QC</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Testēšana</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4A86E8"/>
                    </a:solidFill>
                  </a:tcPr>
                </a:tc>
              </a:tr>
              <a:tr h="13813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Mērķis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Uzsākt procedūru un ieviest kvalitātes standartus lai novērstu kļūdas un nepilnības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Nodrošināt produkta atbilstību prasībām pirms relīzes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Atrast un atrisināt programmatūras problēmas un nepilnības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3823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Fokuss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Procesi</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Kopējs produkts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Kods un dizains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3823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Kas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Novēršana</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Verifikācija</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Atrašana</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7819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Kurš</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Komanda un ieinteresētās personas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Komanda</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Testa speciālisti un izstrādātāji</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5821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Kad</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Visa procesa laikā</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Pirms relīzes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Izstrādes un testēšanas laikā</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0" y="516950"/>
            <a:ext cx="12136200" cy="794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700"/>
              <a:buFont typeface="Arial"/>
              <a:buNone/>
            </a:pPr>
            <a:r>
              <a:rPr b="1" i="0" lang="en-US" sz="3700" u="none" cap="none" strike="noStrike">
                <a:solidFill>
                  <a:schemeClr val="accent4"/>
                </a:solidFill>
                <a:latin typeface="Arial"/>
                <a:ea typeface="Arial"/>
                <a:cs typeface="Arial"/>
                <a:sym typeface="Arial"/>
              </a:rPr>
              <a:t>Programmatūras kvalitāte: Verifikācija un validācija</a:t>
            </a:r>
            <a:endParaRPr b="0" i="0" sz="3700" u="none" cap="none" strike="noStrike">
              <a:solidFill>
                <a:schemeClr val="accent4"/>
              </a:solidFill>
              <a:latin typeface="Arial"/>
              <a:ea typeface="Arial"/>
              <a:cs typeface="Arial"/>
              <a:sym typeface="Arial"/>
            </a:endParaRPr>
          </a:p>
        </p:txBody>
      </p:sp>
      <p:sp>
        <p:nvSpPr>
          <p:cNvPr id="215" name="Google Shape;215;p31"/>
          <p:cNvSpPr txBox="1"/>
          <p:nvPr/>
        </p:nvSpPr>
        <p:spPr>
          <a:xfrm>
            <a:off x="11653200" y="6258240"/>
            <a:ext cx="53892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graphicFrame>
        <p:nvGraphicFramePr>
          <p:cNvPr id="216" name="Google Shape;216;p31"/>
          <p:cNvGraphicFramePr/>
          <p:nvPr/>
        </p:nvGraphicFramePr>
        <p:xfrm>
          <a:off x="1411560" y="1716480"/>
          <a:ext cx="3000000" cy="3000000"/>
        </p:xfrm>
        <a:graphic>
          <a:graphicData uri="http://schemas.openxmlformats.org/drawingml/2006/table">
            <a:tbl>
              <a:tblPr>
                <a:noFill/>
                <a:tableStyleId>{FB1C2927-5C0D-4169-8F5B-A5E42DC61489}</a:tableStyleId>
              </a:tblPr>
              <a:tblGrid>
                <a:gridCol w="2174050"/>
                <a:gridCol w="4143250"/>
                <a:gridCol w="3159000"/>
              </a:tblGrid>
              <a:tr h="3823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EFEFEF"/>
                        </a:solidFill>
                      </a:endParaRPr>
                    </a:p>
                  </a:txBody>
                  <a:tcPr marT="91425" marB="91425" marR="91425" marL="9142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Verifikācija</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Validācija</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4A86E8"/>
                    </a:solidFill>
                  </a:tcPr>
                </a:tc>
              </a:tr>
              <a:tr h="9817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Definīcija</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Sistēmas un produkta novērtēšanas process (ne gala produkta) izstrādes laikā, lai noskaidrotu produkta atbilstību prasībām konkrētā izstrādes fāzē</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Programmatūras novērtēšanas process izstrādes laikā un izstrādes beigās, lai noskaidrotu produkta atbilstību prasībām</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9817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Mērķis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Nodrošināt, ka produkts tiek būvēts atbilstoši prasībām un specifikācijai</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Nodrošināt produkta atbilstību lietotāja vajadzībām un nodemonstrēt, ka produkts šīs vajadzības ir spējīgs izpildīt</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3823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Jautājums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Vai mēs būvējam produktu pareizi?</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Vai mēs būvējam pareizo produktu?</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5821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Novērtējamie apgabali</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Plāni, prasības, dizains, specifikācija, kods, testa scenāriji</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Viss produkts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5821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EFEFEF"/>
                          </a:solidFill>
                          <a:latin typeface="Arial"/>
                          <a:ea typeface="Arial"/>
                          <a:cs typeface="Arial"/>
                          <a:sym typeface="Arial"/>
                        </a:rPr>
                        <a:t>Aktivitātes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317160" lvl="0" marL="457200" marR="0" rtl="0" algn="l">
                        <a:lnSpc>
                          <a:spcPct val="100000"/>
                        </a:lnSpc>
                        <a:spcBef>
                          <a:spcPts val="0"/>
                        </a:spcBef>
                        <a:spcAft>
                          <a:spcPts val="0"/>
                        </a:spcAft>
                        <a:buClr>
                          <a:srgbClr val="EFEFEF"/>
                        </a:buClr>
                        <a:buSzPts val="1400"/>
                        <a:buFont typeface="Arial"/>
                        <a:buChar char="●"/>
                      </a:pPr>
                      <a:r>
                        <a:rPr b="0" lang="en-US" sz="1400" u="none" cap="none" strike="noStrike">
                          <a:solidFill>
                            <a:srgbClr val="EFEFEF"/>
                          </a:solidFill>
                          <a:latin typeface="Arial"/>
                          <a:ea typeface="Arial"/>
                          <a:cs typeface="Arial"/>
                          <a:sym typeface="Arial"/>
                        </a:rPr>
                        <a:t>Pārskatīšana</a:t>
                      </a:r>
                      <a:endParaRPr b="0" sz="1400" u="none" cap="none" strike="noStrike">
                        <a:solidFill>
                          <a:srgbClr val="EFEFEF"/>
                        </a:solidFill>
                        <a:latin typeface="Arial"/>
                        <a:ea typeface="Arial"/>
                        <a:cs typeface="Arial"/>
                        <a:sym typeface="Arial"/>
                      </a:endParaRPr>
                    </a:p>
                    <a:p>
                      <a:pPr indent="-317160" lvl="0" marL="457200" marR="0" rtl="0" algn="l">
                        <a:lnSpc>
                          <a:spcPct val="100000"/>
                        </a:lnSpc>
                        <a:spcBef>
                          <a:spcPts val="0"/>
                        </a:spcBef>
                        <a:spcAft>
                          <a:spcPts val="0"/>
                        </a:spcAft>
                        <a:buClr>
                          <a:srgbClr val="EFEFEF"/>
                        </a:buClr>
                        <a:buSzPts val="1400"/>
                        <a:buFont typeface="Arial"/>
                        <a:buChar char="●"/>
                      </a:pPr>
                      <a:r>
                        <a:rPr b="0" lang="en-US" sz="1400" u="none" cap="none" strike="noStrike">
                          <a:solidFill>
                            <a:srgbClr val="EFEFEF"/>
                          </a:solidFill>
                          <a:latin typeface="Arial"/>
                          <a:ea typeface="Arial"/>
                          <a:cs typeface="Arial"/>
                          <a:sym typeface="Arial"/>
                        </a:rPr>
                        <a:t>Inspekcijas</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EFEFEF"/>
                          </a:solidFill>
                          <a:latin typeface="Arial"/>
                          <a:ea typeface="Arial"/>
                          <a:cs typeface="Arial"/>
                          <a:sym typeface="Arial"/>
                        </a:rPr>
                        <a:t>Testēšana</a:t>
                      </a:r>
                      <a:endParaRPr b="0" sz="1400" u="none" cap="none" strike="noStrike">
                        <a:solidFill>
                          <a:srgbClr val="EFEFEF"/>
                        </a:solidFill>
                        <a:latin typeface="Arial"/>
                        <a:ea typeface="Arial"/>
                        <a:cs typeface="Arial"/>
                        <a:sym typeface="Arial"/>
                      </a:endParaRPr>
                    </a:p>
                  </a:txBody>
                  <a:tcPr marT="45725" marB="45725" marR="91075" marL="910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4851160" y="1663265"/>
            <a:ext cx="11618700" cy="4264200"/>
          </a:xfrm>
          <a:prstGeom prst="rect">
            <a:avLst/>
          </a:prstGeom>
          <a:noFill/>
          <a:ln>
            <a:noFill/>
          </a:ln>
        </p:spPr>
        <p:txBody>
          <a:bodyPr anchorCtr="0" anchor="t" bIns="45700" lIns="91425" spcFirstLastPara="1" rIns="91425" wrap="square" tIns="45700">
            <a:noAutofit/>
          </a:bodyPr>
          <a:lstStyle/>
          <a:p>
            <a:pPr indent="-406079" lvl="0" marL="457200" marR="0" rtl="0" algn="l">
              <a:lnSpc>
                <a:spcPct val="90000"/>
              </a:lnSpc>
              <a:spcBef>
                <a:spcPts val="0"/>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IT?</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programmatūras izstrāde?</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Programmatūras kvalitāte</a:t>
            </a:r>
            <a:endParaRPr b="0" i="0" sz="2800" u="none" cap="none" strike="noStrike">
              <a:solidFill>
                <a:srgbClr val="EFEFEF"/>
              </a:solidFill>
              <a:latin typeface="Arial"/>
              <a:ea typeface="Arial"/>
              <a:cs typeface="Arial"/>
              <a:sym typeface="Arial"/>
            </a:endParaRPr>
          </a:p>
          <a:p>
            <a:pPr indent="-406079" lvl="0" marL="457200" marR="0" rtl="0" algn="l">
              <a:lnSpc>
                <a:spcPct val="90000"/>
              </a:lnSpc>
              <a:spcBef>
                <a:spcPts val="1001"/>
              </a:spcBef>
              <a:spcAft>
                <a:spcPts val="0"/>
              </a:spcAft>
              <a:buClr>
                <a:schemeClr val="accent4"/>
              </a:buClr>
              <a:buSzPts val="2800"/>
              <a:buFont typeface="Arial"/>
              <a:buChar char="•"/>
            </a:pPr>
            <a:r>
              <a:rPr b="0" i="0" lang="en-US" sz="2800" u="none" cap="none" strike="noStrike">
                <a:solidFill>
                  <a:schemeClr val="accent4"/>
                </a:solidFill>
                <a:latin typeface="Arial"/>
                <a:ea typeface="Arial"/>
                <a:cs typeface="Arial"/>
                <a:sym typeface="Arial"/>
              </a:rPr>
              <a:t>Kas ir programmatūras testēšana?</a:t>
            </a:r>
            <a:endParaRPr b="0" i="0" sz="2800" u="none" cap="none" strike="noStrike">
              <a:solidFill>
                <a:schemeClr val="accent4"/>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Testa speciālista profesijas pārskats</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Sertifikācija</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Prakse</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Mājas darbs</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p:txBody>
      </p:sp>
      <p:sp>
        <p:nvSpPr>
          <p:cNvPr id="222" name="Google Shape;222;p32"/>
          <p:cNvSpPr txBox="1"/>
          <p:nvPr/>
        </p:nvSpPr>
        <p:spPr>
          <a:xfrm>
            <a:off x="11646000" y="6256800"/>
            <a:ext cx="604800" cy="33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423720" y="516960"/>
            <a:ext cx="11451960" cy="794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Kas ir programmatūras testēšana?</a:t>
            </a:r>
            <a:endParaRPr b="0" i="0" sz="4400" u="none" cap="none" strike="noStrike">
              <a:solidFill>
                <a:schemeClr val="accent4"/>
              </a:solidFill>
              <a:latin typeface="Arial"/>
              <a:ea typeface="Arial"/>
              <a:cs typeface="Arial"/>
              <a:sym typeface="Arial"/>
            </a:endParaRPr>
          </a:p>
        </p:txBody>
      </p:sp>
      <p:sp>
        <p:nvSpPr>
          <p:cNvPr id="228" name="Google Shape;228;p33"/>
          <p:cNvSpPr txBox="1"/>
          <p:nvPr/>
        </p:nvSpPr>
        <p:spPr>
          <a:xfrm>
            <a:off x="11653200" y="6258240"/>
            <a:ext cx="53892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pic>
        <p:nvPicPr>
          <p:cNvPr id="229" name="Google Shape;229;p33"/>
          <p:cNvPicPr preferRelativeResize="0"/>
          <p:nvPr/>
        </p:nvPicPr>
        <p:blipFill rotWithShape="1">
          <a:blip r:embed="rId3">
            <a:alphaModFix/>
          </a:blip>
          <a:srcRect b="0" l="0" r="0" t="0"/>
          <a:stretch/>
        </p:blipFill>
        <p:spPr>
          <a:xfrm>
            <a:off x="0" y="2142360"/>
            <a:ext cx="3743640" cy="2700720"/>
          </a:xfrm>
          <a:prstGeom prst="rect">
            <a:avLst/>
          </a:prstGeom>
          <a:noFill/>
          <a:ln>
            <a:noFill/>
          </a:ln>
        </p:spPr>
      </p:pic>
      <p:sp>
        <p:nvSpPr>
          <p:cNvPr id="230" name="Google Shape;230;p33"/>
          <p:cNvSpPr/>
          <p:nvPr/>
        </p:nvSpPr>
        <p:spPr>
          <a:xfrm>
            <a:off x="3822840" y="2021400"/>
            <a:ext cx="7530480" cy="310824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rgbClr val="EFEFEF"/>
                </a:solidFill>
                <a:latin typeface="Arial"/>
                <a:ea typeface="Arial"/>
                <a:cs typeface="Arial"/>
                <a:sym typeface="Arial"/>
              </a:rPr>
              <a:t>Programmatūras testēšana ir</a:t>
            </a:r>
            <a:r>
              <a:rPr b="0" i="0" lang="en-US" sz="2800" u="none" cap="none" strike="noStrike">
                <a:solidFill>
                  <a:srgbClr val="EFEFEF"/>
                </a:solidFill>
                <a:latin typeface="Arial"/>
                <a:ea typeface="Arial"/>
                <a:cs typeface="Arial"/>
                <a:sym typeface="Arial"/>
              </a:rPr>
              <a:t>: </a:t>
            </a:r>
            <a:endParaRPr b="0" i="0" sz="2800" u="none" cap="none" strike="noStrike">
              <a:solidFill>
                <a:srgbClr val="EFEFEF"/>
              </a:solidFill>
              <a:latin typeface="Arial"/>
              <a:ea typeface="Arial"/>
              <a:cs typeface="Arial"/>
              <a:sym typeface="Arial"/>
            </a:endParaRPr>
          </a:p>
          <a:p>
            <a:pPr indent="-406080" lvl="0" marL="457200" marR="0" rtl="0" algn="l">
              <a:lnSpc>
                <a:spcPct val="10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process, kura laikā tiek izpildīta programma vai aplikācija ar mērķi atrast kļūdas (bugs)</a:t>
            </a:r>
            <a:endParaRPr b="0" i="0" sz="2800" u="none" cap="none" strike="noStrike">
              <a:solidFill>
                <a:srgbClr val="EFEFEF"/>
              </a:solidFill>
              <a:latin typeface="Arial"/>
              <a:ea typeface="Arial"/>
              <a:cs typeface="Arial"/>
              <a:sym typeface="Arial"/>
            </a:endParaRPr>
          </a:p>
          <a:p>
            <a:pPr indent="-406080" lvl="0" marL="457200" marR="0" rtl="0" algn="l">
              <a:lnSpc>
                <a:spcPct val="10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validācijas un verfikācijas process, lai nodrošinātu programmatūras atbilstību biznesa un tehniskajām prasībām</a:t>
            </a:r>
            <a:endParaRPr b="0" i="0" sz="2800" u="none" cap="none" strike="noStrike">
              <a:solidFill>
                <a:srgbClr val="EFEFE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nvSpPr>
        <p:spPr>
          <a:xfrm>
            <a:off x="11654280" y="6257880"/>
            <a:ext cx="53748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Calibri"/>
                <a:ea typeface="Calibri"/>
                <a:cs typeface="Calibri"/>
                <a:sym typeface="Calibri"/>
              </a:rPr>
              <a:t>‹#›</a:t>
            </a:fld>
            <a:endParaRPr b="0" i="0" sz="1800" u="none" cap="none" strike="noStrike">
              <a:solidFill>
                <a:srgbClr val="000000"/>
              </a:solidFill>
              <a:latin typeface="Times New Roman"/>
              <a:ea typeface="Times New Roman"/>
              <a:cs typeface="Times New Roman"/>
              <a:sym typeface="Times New Roman"/>
            </a:endParaRPr>
          </a:p>
        </p:txBody>
      </p:sp>
      <p:pic>
        <p:nvPicPr>
          <p:cNvPr id="236" name="Google Shape;236;p34"/>
          <p:cNvPicPr preferRelativeResize="0"/>
          <p:nvPr/>
        </p:nvPicPr>
        <p:blipFill rotWithShape="1">
          <a:blip r:embed="rId3">
            <a:alphaModFix/>
          </a:blip>
          <a:srcRect b="0" l="0" r="0" t="0"/>
          <a:stretch/>
        </p:blipFill>
        <p:spPr>
          <a:xfrm>
            <a:off x="440280" y="2154960"/>
            <a:ext cx="2547720" cy="2547360"/>
          </a:xfrm>
          <a:prstGeom prst="rect">
            <a:avLst/>
          </a:prstGeom>
          <a:noFill/>
          <a:ln>
            <a:noFill/>
          </a:ln>
        </p:spPr>
      </p:pic>
      <p:pic>
        <p:nvPicPr>
          <p:cNvPr id="237" name="Google Shape;237;p34"/>
          <p:cNvPicPr preferRelativeResize="0"/>
          <p:nvPr/>
        </p:nvPicPr>
        <p:blipFill rotWithShape="1">
          <a:blip r:embed="rId4">
            <a:alphaModFix/>
          </a:blip>
          <a:srcRect b="0" l="0" r="0" t="0"/>
          <a:stretch/>
        </p:blipFill>
        <p:spPr>
          <a:xfrm>
            <a:off x="3602160" y="257040"/>
            <a:ext cx="4987080" cy="2805120"/>
          </a:xfrm>
          <a:prstGeom prst="rect">
            <a:avLst/>
          </a:prstGeom>
          <a:noFill/>
          <a:ln>
            <a:noFill/>
          </a:ln>
        </p:spPr>
      </p:pic>
      <p:pic>
        <p:nvPicPr>
          <p:cNvPr id="238" name="Google Shape;238;p34"/>
          <p:cNvPicPr preferRelativeResize="0"/>
          <p:nvPr/>
        </p:nvPicPr>
        <p:blipFill rotWithShape="1">
          <a:blip r:embed="rId5">
            <a:alphaModFix/>
          </a:blip>
          <a:srcRect b="0" l="0" r="0" t="0"/>
          <a:stretch/>
        </p:blipFill>
        <p:spPr>
          <a:xfrm>
            <a:off x="9322200" y="2421360"/>
            <a:ext cx="2547720" cy="25477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nvSpPr>
        <p:spPr>
          <a:xfrm>
            <a:off x="11654280" y="6257880"/>
            <a:ext cx="53748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Calibri"/>
                <a:ea typeface="Calibri"/>
                <a:cs typeface="Calibri"/>
                <a:sym typeface="Calibri"/>
              </a:rPr>
              <a:t>‹#›</a:t>
            </a:fld>
            <a:endParaRPr b="0" i="0" sz="1800" u="none" cap="none" strike="noStrike">
              <a:solidFill>
                <a:srgbClr val="000000"/>
              </a:solidFill>
              <a:latin typeface="Times New Roman"/>
              <a:ea typeface="Times New Roman"/>
              <a:cs typeface="Times New Roman"/>
              <a:sym typeface="Times New Roman"/>
            </a:endParaRPr>
          </a:p>
        </p:txBody>
      </p:sp>
      <p:sp>
        <p:nvSpPr>
          <p:cNvPr id="244" name="Google Shape;244;p35"/>
          <p:cNvSpPr/>
          <p:nvPr/>
        </p:nvSpPr>
        <p:spPr>
          <a:xfrm>
            <a:off x="401400" y="457200"/>
            <a:ext cx="5657760" cy="6127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Mariner - 1</a:t>
            </a:r>
            <a:endParaRPr b="0" i="0" sz="4400" u="none" cap="none" strike="noStrike">
              <a:solidFill>
                <a:schemeClr val="accent4"/>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4400"/>
              <a:buFont typeface="Arial"/>
              <a:buNone/>
            </a:pPr>
            <a:r>
              <a:t/>
            </a:r>
            <a:endParaRPr b="0" i="0" sz="4400" u="none" cap="none" strike="noStrike">
              <a:solidFill>
                <a:schemeClr val="accent4"/>
              </a:solidFill>
              <a:latin typeface="Arial"/>
              <a:ea typeface="Arial"/>
              <a:cs typeface="Arial"/>
              <a:sym typeface="Arial"/>
            </a:endParaRPr>
          </a:p>
        </p:txBody>
      </p:sp>
      <p:pic>
        <p:nvPicPr>
          <p:cNvPr id="245" name="Google Shape;245;p35"/>
          <p:cNvPicPr preferRelativeResize="0"/>
          <p:nvPr/>
        </p:nvPicPr>
        <p:blipFill rotWithShape="1">
          <a:blip r:embed="rId3">
            <a:alphaModFix/>
          </a:blip>
          <a:srcRect b="0" l="0" r="0" t="0"/>
          <a:stretch/>
        </p:blipFill>
        <p:spPr>
          <a:xfrm>
            <a:off x="3935520" y="1159560"/>
            <a:ext cx="4320360" cy="45381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nvSpPr>
        <p:spPr>
          <a:xfrm>
            <a:off x="11654280" y="6257880"/>
            <a:ext cx="53748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Calibri"/>
                <a:ea typeface="Calibri"/>
                <a:cs typeface="Calibri"/>
                <a:sym typeface="Calibri"/>
              </a:rPr>
              <a:t>‹#›</a:t>
            </a:fld>
            <a:endParaRPr b="0" i="0" sz="1800" u="none" cap="none" strike="noStrike">
              <a:solidFill>
                <a:srgbClr val="000000"/>
              </a:solidFill>
              <a:latin typeface="Times New Roman"/>
              <a:ea typeface="Times New Roman"/>
              <a:cs typeface="Times New Roman"/>
              <a:sym typeface="Times New Roman"/>
            </a:endParaRPr>
          </a:p>
        </p:txBody>
      </p:sp>
      <p:sp>
        <p:nvSpPr>
          <p:cNvPr id="251" name="Google Shape;251;p36"/>
          <p:cNvSpPr/>
          <p:nvPr/>
        </p:nvSpPr>
        <p:spPr>
          <a:xfrm>
            <a:off x="401400" y="457200"/>
            <a:ext cx="11512080" cy="6127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2000 gada problēma (Y2K)</a:t>
            </a:r>
            <a:endParaRPr b="0" i="0" sz="4400" u="none" cap="none" strike="noStrike">
              <a:solidFill>
                <a:schemeClr val="accent4"/>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4400"/>
              <a:buFont typeface="Arial"/>
              <a:buNone/>
            </a:pPr>
            <a:r>
              <a:t/>
            </a:r>
            <a:endParaRPr b="0" i="0" sz="4400" u="none" cap="none" strike="noStrike">
              <a:solidFill>
                <a:schemeClr val="accent4"/>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4400"/>
              <a:buFont typeface="Arial"/>
              <a:buNone/>
            </a:pPr>
            <a:r>
              <a:t/>
            </a:r>
            <a:endParaRPr b="0" i="0" sz="4400" u="none" cap="none" strike="noStrike">
              <a:solidFill>
                <a:schemeClr val="accent4"/>
              </a:solidFill>
              <a:latin typeface="Arial"/>
              <a:ea typeface="Arial"/>
              <a:cs typeface="Arial"/>
              <a:sym typeface="Arial"/>
            </a:endParaRPr>
          </a:p>
        </p:txBody>
      </p:sp>
      <p:pic>
        <p:nvPicPr>
          <p:cNvPr id="252" name="Google Shape;252;p36"/>
          <p:cNvPicPr preferRelativeResize="0"/>
          <p:nvPr/>
        </p:nvPicPr>
        <p:blipFill rotWithShape="1">
          <a:blip r:embed="rId3">
            <a:alphaModFix/>
          </a:blip>
          <a:srcRect b="0" l="0" r="0" t="0"/>
          <a:stretch/>
        </p:blipFill>
        <p:spPr>
          <a:xfrm>
            <a:off x="2870640" y="1461600"/>
            <a:ext cx="6450480" cy="454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nvSpPr>
        <p:spPr>
          <a:xfrm>
            <a:off x="11654280" y="6257880"/>
            <a:ext cx="53748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Calibri"/>
                <a:ea typeface="Calibri"/>
                <a:cs typeface="Calibri"/>
                <a:sym typeface="Calibri"/>
              </a:rPr>
              <a:t>‹#›</a:t>
            </a:fld>
            <a:endParaRPr b="0" i="0" sz="1800" u="none" cap="none" strike="noStrike">
              <a:solidFill>
                <a:srgbClr val="000000"/>
              </a:solidFill>
              <a:latin typeface="Times New Roman"/>
              <a:ea typeface="Times New Roman"/>
              <a:cs typeface="Times New Roman"/>
              <a:sym typeface="Times New Roman"/>
            </a:endParaRPr>
          </a:p>
        </p:txBody>
      </p:sp>
      <p:sp>
        <p:nvSpPr>
          <p:cNvPr id="258" name="Google Shape;258;p37"/>
          <p:cNvSpPr/>
          <p:nvPr/>
        </p:nvSpPr>
        <p:spPr>
          <a:xfrm>
            <a:off x="401400" y="457200"/>
            <a:ext cx="11512080" cy="6127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Marsa klimata zonde</a:t>
            </a:r>
            <a:endParaRPr b="0" i="0" sz="4400" u="none" cap="none" strike="noStrike">
              <a:solidFill>
                <a:schemeClr val="accent4"/>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4400"/>
              <a:buFont typeface="Arial"/>
              <a:buNone/>
            </a:pPr>
            <a:r>
              <a:t/>
            </a:r>
            <a:endParaRPr b="0" i="0" sz="4400" u="none" cap="none" strike="noStrike">
              <a:solidFill>
                <a:schemeClr val="accent4"/>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4400"/>
              <a:buFont typeface="Arial"/>
              <a:buNone/>
            </a:pPr>
            <a:r>
              <a:t/>
            </a:r>
            <a:endParaRPr b="0" i="0" sz="4400" u="none" cap="none" strike="noStrike">
              <a:solidFill>
                <a:schemeClr val="accent4"/>
              </a:solidFill>
              <a:latin typeface="Arial"/>
              <a:ea typeface="Arial"/>
              <a:cs typeface="Arial"/>
              <a:sym typeface="Arial"/>
            </a:endParaRPr>
          </a:p>
        </p:txBody>
      </p:sp>
      <p:pic>
        <p:nvPicPr>
          <p:cNvPr id="259" name="Google Shape;259;p37"/>
          <p:cNvPicPr preferRelativeResize="0"/>
          <p:nvPr/>
        </p:nvPicPr>
        <p:blipFill rotWithShape="1">
          <a:blip r:embed="rId3">
            <a:alphaModFix/>
          </a:blip>
          <a:srcRect b="0" l="0" r="0" t="0"/>
          <a:stretch/>
        </p:blipFill>
        <p:spPr>
          <a:xfrm>
            <a:off x="4278600" y="1334160"/>
            <a:ext cx="3634200" cy="46724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nvSpPr>
        <p:spPr>
          <a:xfrm>
            <a:off x="11654280" y="6257880"/>
            <a:ext cx="53748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Calibri"/>
                <a:ea typeface="Calibri"/>
                <a:cs typeface="Calibri"/>
                <a:sym typeface="Calibri"/>
              </a:rPr>
              <a:t>‹#›</a:t>
            </a:fld>
            <a:endParaRPr b="0" i="0" sz="1800" u="none" cap="none" strike="noStrike">
              <a:solidFill>
                <a:srgbClr val="000000"/>
              </a:solidFill>
              <a:latin typeface="Times New Roman"/>
              <a:ea typeface="Times New Roman"/>
              <a:cs typeface="Times New Roman"/>
              <a:sym typeface="Times New Roman"/>
            </a:endParaRPr>
          </a:p>
        </p:txBody>
      </p:sp>
      <p:sp>
        <p:nvSpPr>
          <p:cNvPr id="265" name="Google Shape;265;p38"/>
          <p:cNvSpPr/>
          <p:nvPr/>
        </p:nvSpPr>
        <p:spPr>
          <a:xfrm>
            <a:off x="401400" y="457200"/>
            <a:ext cx="11512080" cy="6127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Kāpēc programmētaji paši nevar pārbaudīt savu kodu?</a:t>
            </a:r>
            <a:endParaRPr b="0" i="0" sz="4400" u="none" cap="none" strike="noStrike">
              <a:solidFill>
                <a:schemeClr val="accent4"/>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4400"/>
              <a:buFont typeface="Arial"/>
              <a:buNone/>
            </a:pPr>
            <a:r>
              <a:t/>
            </a:r>
            <a:endParaRPr b="0" i="0" sz="4400" u="none" cap="none" strike="noStrike">
              <a:solidFill>
                <a:schemeClr val="accent4"/>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4400"/>
              <a:buFont typeface="Arial"/>
              <a:buNone/>
            </a:pPr>
            <a:r>
              <a:t/>
            </a:r>
            <a:endParaRPr b="0" i="0" sz="4400" u="none" cap="none" strike="noStrike">
              <a:solidFill>
                <a:schemeClr val="accent4"/>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4400"/>
              <a:buFont typeface="Arial"/>
              <a:buNone/>
            </a:pPr>
            <a:r>
              <a:t/>
            </a:r>
            <a:endParaRPr b="0" i="0" sz="4400" u="none" cap="none" strike="noStrike">
              <a:solidFill>
                <a:schemeClr val="accent4"/>
              </a:solidFill>
              <a:latin typeface="Arial"/>
              <a:ea typeface="Arial"/>
              <a:cs typeface="Arial"/>
              <a:sym typeface="Arial"/>
            </a:endParaRPr>
          </a:p>
        </p:txBody>
      </p:sp>
      <p:pic>
        <p:nvPicPr>
          <p:cNvPr id="266" name="Google Shape;266;p38"/>
          <p:cNvPicPr preferRelativeResize="0"/>
          <p:nvPr/>
        </p:nvPicPr>
        <p:blipFill rotWithShape="1">
          <a:blip r:embed="rId3">
            <a:alphaModFix/>
          </a:blip>
          <a:srcRect b="0" l="0" r="0" t="0"/>
          <a:stretch/>
        </p:blipFill>
        <p:spPr>
          <a:xfrm>
            <a:off x="3154320" y="1541160"/>
            <a:ext cx="5926320" cy="44445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1"/>
          <p:cNvSpPr txBox="1"/>
          <p:nvPr/>
        </p:nvSpPr>
        <p:spPr>
          <a:xfrm>
            <a:off x="8107225" y="5340250"/>
            <a:ext cx="2829000" cy="677100"/>
          </a:xfrm>
          <a:prstGeom prst="rect">
            <a:avLst/>
          </a:prstGeom>
          <a:noFill/>
          <a:ln>
            <a:noFill/>
          </a:ln>
        </p:spPr>
        <p:txBody>
          <a:bodyPr anchorCtr="0" anchor="t" bIns="91425" lIns="91425" spcFirstLastPara="1" rIns="91425" wrap="square" tIns="91425">
            <a:spAutoFit/>
          </a:bodyPr>
          <a:lstStyle/>
          <a:p>
            <a:pPr indent="-431800" lvl="0" marL="457200" marR="0" rtl="0" algn="l">
              <a:lnSpc>
                <a:spcPct val="100000"/>
              </a:lnSpc>
              <a:spcBef>
                <a:spcPts val="0"/>
              </a:spcBef>
              <a:spcAft>
                <a:spcPts val="0"/>
              </a:spcAft>
              <a:buClr>
                <a:srgbClr val="000000"/>
              </a:buClr>
              <a:buSzPts val="3200"/>
              <a:buFont typeface="Arial"/>
              <a:buAutoNum type="arabicPeriod"/>
            </a:pPr>
            <a:r>
              <a:rPr b="1" i="0" lang="en-US" sz="3200" u="none" cap="none" strike="noStrike">
                <a:solidFill>
                  <a:srgbClr val="000000"/>
                </a:solidFill>
                <a:latin typeface="Arial"/>
                <a:ea typeface="Arial"/>
                <a:cs typeface="Arial"/>
                <a:sym typeface="Arial"/>
              </a:rPr>
              <a:t>LEKCIJA</a:t>
            </a:r>
            <a:endParaRPr b="1" i="0" sz="3200" u="none" cap="none" strike="noStrike">
              <a:solidFill>
                <a:srgbClr val="000000"/>
              </a:solidFill>
              <a:latin typeface="Arial"/>
              <a:ea typeface="Arial"/>
              <a:cs typeface="Arial"/>
              <a:sym typeface="Arial"/>
            </a:endParaRPr>
          </a:p>
        </p:txBody>
      </p:sp>
      <p:sp>
        <p:nvSpPr>
          <p:cNvPr id="80" name="Google Shape;80;p21"/>
          <p:cNvSpPr txBox="1"/>
          <p:nvPr/>
        </p:nvSpPr>
        <p:spPr>
          <a:xfrm>
            <a:off x="7306425" y="6231200"/>
            <a:ext cx="6454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t>Iepazīšanās ar IT un testēšanu.</a:t>
            </a:r>
            <a:endParaRPr sz="2400"/>
          </a:p>
          <a:p>
            <a:pPr indent="0" lvl="0" marL="0" rtl="0" algn="l">
              <a:spcBef>
                <a:spcPts val="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nvSpPr>
        <p:spPr>
          <a:xfrm>
            <a:off x="423720" y="516960"/>
            <a:ext cx="11451960" cy="794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Neatkarības pakāpes</a:t>
            </a:r>
            <a:endParaRPr b="0" i="0" sz="4400" u="none" cap="none" strike="noStrike">
              <a:solidFill>
                <a:schemeClr val="accent4"/>
              </a:solidFill>
              <a:latin typeface="Arial"/>
              <a:ea typeface="Arial"/>
              <a:cs typeface="Arial"/>
              <a:sym typeface="Arial"/>
            </a:endParaRPr>
          </a:p>
        </p:txBody>
      </p:sp>
      <p:sp>
        <p:nvSpPr>
          <p:cNvPr id="272" name="Google Shape;272;p39"/>
          <p:cNvSpPr txBox="1"/>
          <p:nvPr/>
        </p:nvSpPr>
        <p:spPr>
          <a:xfrm>
            <a:off x="11653200" y="6258240"/>
            <a:ext cx="53892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grpSp>
        <p:nvGrpSpPr>
          <p:cNvPr id="273" name="Google Shape;273;p39"/>
          <p:cNvGrpSpPr/>
          <p:nvPr/>
        </p:nvGrpSpPr>
        <p:grpSpPr>
          <a:xfrm>
            <a:off x="607680" y="1463760"/>
            <a:ext cx="2710800" cy="4602600"/>
            <a:chOff x="607680" y="1463760"/>
            <a:chExt cx="2710800" cy="4602600"/>
          </a:xfrm>
        </p:grpSpPr>
        <p:sp>
          <p:nvSpPr>
            <p:cNvPr id="274" name="Google Shape;274;p39"/>
            <p:cNvSpPr/>
            <p:nvPr/>
          </p:nvSpPr>
          <p:spPr>
            <a:xfrm rot="10800000">
              <a:off x="1954440" y="2346840"/>
              <a:ext cx="360" cy="2806560"/>
            </a:xfrm>
            <a:custGeom>
              <a:rect b="b" l="l" r="r" t="t"/>
              <a:pathLst>
                <a:path extrusionOk="0" h="21600" w="21600">
                  <a:moveTo>
                    <a:pt x="0" y="0"/>
                  </a:moveTo>
                  <a:lnTo>
                    <a:pt x="21600" y="21600"/>
                  </a:lnTo>
                </a:path>
              </a:pathLst>
            </a:custGeom>
            <a:solidFill>
              <a:srgbClr val="FFFF00"/>
            </a:solidFill>
            <a:ln cap="flat" cmpd="sng" w="76300">
              <a:solidFill>
                <a:schemeClr val="accent6"/>
              </a:solidFill>
              <a:prstDash val="solid"/>
              <a:round/>
              <a:headEnd len="med" w="med" type="triangle"/>
              <a:tailEnd len="sm" w="sm" type="none"/>
            </a:ln>
          </p:spPr>
        </p:sp>
        <p:sp>
          <p:nvSpPr>
            <p:cNvPr id="275" name="Google Shape;275;p39"/>
            <p:cNvSpPr/>
            <p:nvPr/>
          </p:nvSpPr>
          <p:spPr>
            <a:xfrm>
              <a:off x="607680" y="1463760"/>
              <a:ext cx="2665080" cy="8305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accent6"/>
                  </a:solidFill>
                  <a:latin typeface="Arial"/>
                  <a:ea typeface="Arial"/>
                  <a:cs typeface="Arial"/>
                  <a:sym typeface="Arial"/>
                </a:rPr>
                <a:t>Zema neatkarība</a:t>
              </a:r>
              <a:endParaRPr b="0" i="0" sz="2400" u="none" cap="none" strike="noStrike">
                <a:solidFill>
                  <a:schemeClr val="accent6"/>
                </a:solidFill>
                <a:latin typeface="Arial"/>
                <a:ea typeface="Arial"/>
                <a:cs typeface="Arial"/>
                <a:sym typeface="Arial"/>
              </a:endParaRPr>
            </a:p>
          </p:txBody>
        </p:sp>
        <p:sp>
          <p:nvSpPr>
            <p:cNvPr id="276" name="Google Shape;276;p39"/>
            <p:cNvSpPr/>
            <p:nvPr/>
          </p:nvSpPr>
          <p:spPr>
            <a:xfrm>
              <a:off x="653400" y="5235840"/>
              <a:ext cx="2665080" cy="8305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accent6"/>
                  </a:solidFill>
                  <a:latin typeface="Arial"/>
                  <a:ea typeface="Arial"/>
                  <a:cs typeface="Arial"/>
                  <a:sym typeface="Arial"/>
                </a:rPr>
                <a:t>Augsta neatkarība</a:t>
              </a:r>
              <a:endParaRPr b="0" i="0" sz="2400" u="none" cap="none" strike="noStrike">
                <a:solidFill>
                  <a:schemeClr val="accent6"/>
                </a:solidFill>
                <a:latin typeface="Arial"/>
                <a:ea typeface="Arial"/>
                <a:cs typeface="Arial"/>
                <a:sym typeface="Arial"/>
              </a:endParaRPr>
            </a:p>
          </p:txBody>
        </p:sp>
      </p:grpSp>
      <p:sp>
        <p:nvSpPr>
          <p:cNvPr id="277" name="Google Shape;277;p39"/>
          <p:cNvSpPr/>
          <p:nvPr/>
        </p:nvSpPr>
        <p:spPr>
          <a:xfrm>
            <a:off x="3318840" y="1474200"/>
            <a:ext cx="7958160" cy="4277160"/>
          </a:xfrm>
          <a:prstGeom prst="rect">
            <a:avLst/>
          </a:prstGeom>
          <a:noFill/>
          <a:ln>
            <a:noFill/>
          </a:ln>
        </p:spPr>
        <p:txBody>
          <a:bodyPr anchorCtr="0" anchor="t" bIns="45700" lIns="91425" spcFirstLastPara="1" rIns="91425" wrap="square" tIns="45700">
            <a:noAutofit/>
          </a:bodyPr>
          <a:lstStyle/>
          <a:p>
            <a:pPr indent="-406080" lvl="0" marL="457200" marR="0" rtl="0" algn="l">
              <a:lnSpc>
                <a:spcPct val="90000"/>
              </a:lnSpc>
              <a:spcBef>
                <a:spcPts val="0"/>
              </a:spcBef>
              <a:spcAft>
                <a:spcPts val="0"/>
              </a:spcAft>
              <a:buClr>
                <a:srgbClr val="EFEFEF"/>
              </a:buClr>
              <a:buSzPts val="2800"/>
              <a:buFont typeface="Arial"/>
              <a:buAutoNum type="arabicPeriod"/>
            </a:pPr>
            <a:r>
              <a:rPr b="0" i="0" lang="en-US" sz="2800" u="none" cap="none" strike="noStrike">
                <a:solidFill>
                  <a:srgbClr val="EFEFEF"/>
                </a:solidFill>
                <a:latin typeface="Arial"/>
                <a:ea typeface="Arial"/>
                <a:cs typeface="Arial"/>
                <a:sym typeface="Arial"/>
              </a:rPr>
              <a:t>Testus veic persona, kura rakstīja kodu</a:t>
            </a:r>
            <a:endParaRPr b="0" i="0" sz="2800" u="none" cap="none" strike="noStrike">
              <a:solidFill>
                <a:srgbClr val="EFEFEF"/>
              </a:solidFill>
              <a:latin typeface="Arial"/>
              <a:ea typeface="Arial"/>
              <a:cs typeface="Arial"/>
              <a:sym typeface="Arial"/>
            </a:endParaRPr>
          </a:p>
          <a:p>
            <a:pPr indent="-406080" lvl="0" marL="457200" marR="0" rtl="0" algn="l">
              <a:lnSpc>
                <a:spcPct val="100000"/>
              </a:lnSpc>
              <a:spcBef>
                <a:spcPts val="0"/>
              </a:spcBef>
              <a:spcAft>
                <a:spcPts val="0"/>
              </a:spcAft>
              <a:buClr>
                <a:srgbClr val="EFEFEF"/>
              </a:buClr>
              <a:buSzPts val="2800"/>
              <a:buFont typeface="Arial"/>
              <a:buAutoNum type="arabicPeriod"/>
            </a:pPr>
            <a:r>
              <a:rPr b="0" i="0" lang="en-US" sz="2800" u="none" cap="none" strike="noStrike">
                <a:solidFill>
                  <a:srgbClr val="EFEFEF"/>
                </a:solidFill>
                <a:latin typeface="Arial"/>
                <a:ea typeface="Arial"/>
                <a:cs typeface="Arial"/>
                <a:sym typeface="Arial"/>
              </a:rPr>
              <a:t>Testus veic persona komandā, piemēram cits programmētājs</a:t>
            </a:r>
            <a:endParaRPr b="0" i="0" sz="2800" u="none" cap="none" strike="noStrike">
              <a:solidFill>
                <a:srgbClr val="EFEFEF"/>
              </a:solidFill>
              <a:latin typeface="Arial"/>
              <a:ea typeface="Arial"/>
              <a:cs typeface="Arial"/>
              <a:sym typeface="Arial"/>
            </a:endParaRPr>
          </a:p>
          <a:p>
            <a:pPr indent="-406080" lvl="0" marL="457200" marR="0" rtl="0" algn="l">
              <a:lnSpc>
                <a:spcPct val="100000"/>
              </a:lnSpc>
              <a:spcBef>
                <a:spcPts val="0"/>
              </a:spcBef>
              <a:spcAft>
                <a:spcPts val="0"/>
              </a:spcAft>
              <a:buClr>
                <a:srgbClr val="EFEFEF"/>
              </a:buClr>
              <a:buSzPts val="2800"/>
              <a:buFont typeface="Arial"/>
              <a:buAutoNum type="arabicPeriod"/>
            </a:pPr>
            <a:r>
              <a:rPr b="0" i="0" lang="en-US" sz="2800" u="none" cap="none" strike="noStrike">
                <a:solidFill>
                  <a:srgbClr val="EFEFEF"/>
                </a:solidFill>
                <a:latin typeface="Arial"/>
                <a:ea typeface="Arial"/>
                <a:cs typeface="Arial"/>
                <a:sym typeface="Arial"/>
              </a:rPr>
              <a:t>Testus veic persona no citas organizācijas grupas, piemēram neatkarīga testēšanas komanda</a:t>
            </a:r>
            <a:endParaRPr b="0" i="0" sz="2800" u="none" cap="none" strike="noStrike">
              <a:solidFill>
                <a:srgbClr val="EFEFEF"/>
              </a:solidFill>
              <a:latin typeface="Arial"/>
              <a:ea typeface="Arial"/>
              <a:cs typeface="Arial"/>
              <a:sym typeface="Arial"/>
            </a:endParaRPr>
          </a:p>
          <a:p>
            <a:pPr indent="-406080" lvl="0" marL="457200" marR="0" rtl="0" algn="l">
              <a:lnSpc>
                <a:spcPct val="100000"/>
              </a:lnSpc>
              <a:spcBef>
                <a:spcPts val="0"/>
              </a:spcBef>
              <a:spcAft>
                <a:spcPts val="0"/>
              </a:spcAft>
              <a:buClr>
                <a:srgbClr val="EFEFEF"/>
              </a:buClr>
              <a:buSzPts val="2800"/>
              <a:buFont typeface="Arial"/>
              <a:buAutoNum type="arabicPeriod"/>
            </a:pPr>
            <a:r>
              <a:rPr b="0" i="0" lang="en-US" sz="2800" u="none" cap="none" strike="noStrike">
                <a:solidFill>
                  <a:srgbClr val="EFEFEF"/>
                </a:solidFill>
                <a:latin typeface="Arial"/>
                <a:ea typeface="Arial"/>
                <a:cs typeface="Arial"/>
                <a:sym typeface="Arial"/>
              </a:rPr>
              <a:t>Testa dizainu un izpildi veic persona no citas organizācijas vai uzņēmuma, piemēram konsultācijas firma, kura ir noalgota specifiski šim mērķim</a:t>
            </a:r>
            <a:endParaRPr b="0" i="0" sz="2800" u="none" cap="none" strike="noStrike">
              <a:solidFill>
                <a:srgbClr val="EFEFE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nvSpPr>
        <p:spPr>
          <a:xfrm>
            <a:off x="4851160" y="1663265"/>
            <a:ext cx="11618700" cy="4264200"/>
          </a:xfrm>
          <a:prstGeom prst="rect">
            <a:avLst/>
          </a:prstGeom>
          <a:noFill/>
          <a:ln>
            <a:noFill/>
          </a:ln>
        </p:spPr>
        <p:txBody>
          <a:bodyPr anchorCtr="0" anchor="t" bIns="45700" lIns="91425" spcFirstLastPara="1" rIns="91425" wrap="square" tIns="45700">
            <a:noAutofit/>
          </a:bodyPr>
          <a:lstStyle/>
          <a:p>
            <a:pPr indent="-406079" lvl="0" marL="457200" marR="0" rtl="0" algn="l">
              <a:lnSpc>
                <a:spcPct val="90000"/>
              </a:lnSpc>
              <a:spcBef>
                <a:spcPts val="0"/>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IT?</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programmatūras izstrāde?</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Programmatūras kvalitāte</a:t>
            </a:r>
            <a:endParaRPr b="0" i="0" sz="2800" u="none" cap="none" strike="noStrike">
              <a:solidFill>
                <a:srgbClr val="EFEFEF"/>
              </a:solidFill>
              <a:latin typeface="Arial"/>
              <a:ea typeface="Arial"/>
              <a:cs typeface="Arial"/>
              <a:sym typeface="Arial"/>
            </a:endParaRPr>
          </a:p>
          <a:p>
            <a:pPr indent="-406079" lvl="0" marL="457200" marR="0" rtl="0" algn="l">
              <a:lnSpc>
                <a:spcPct val="90000"/>
              </a:lnSpc>
              <a:spcBef>
                <a:spcPts val="1001"/>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Kas ir programmatūras testēšana?</a:t>
            </a:r>
            <a:endParaRPr b="0" i="0" sz="2800" u="none" cap="none" strike="noStrike">
              <a:solidFill>
                <a:srgbClr val="EFEFEF"/>
              </a:solidFill>
              <a:latin typeface="Arial"/>
              <a:ea typeface="Arial"/>
              <a:cs typeface="Arial"/>
              <a:sym typeface="Arial"/>
            </a:endParaRPr>
          </a:p>
          <a:p>
            <a:pPr indent="-406079" lvl="0" marL="457200" marR="0" rtl="0" algn="l">
              <a:lnSpc>
                <a:spcPct val="90000"/>
              </a:lnSpc>
              <a:spcBef>
                <a:spcPts val="1001"/>
              </a:spcBef>
              <a:spcAft>
                <a:spcPts val="0"/>
              </a:spcAft>
              <a:buClr>
                <a:schemeClr val="accent4"/>
              </a:buClr>
              <a:buSzPts val="2800"/>
              <a:buFont typeface="Arial"/>
              <a:buChar char="•"/>
            </a:pPr>
            <a:r>
              <a:rPr b="0" i="0" lang="en-US" sz="2800" u="none" cap="none" strike="noStrike">
                <a:solidFill>
                  <a:schemeClr val="accent4"/>
                </a:solidFill>
                <a:latin typeface="Arial"/>
                <a:ea typeface="Arial"/>
                <a:cs typeface="Arial"/>
                <a:sym typeface="Arial"/>
              </a:rPr>
              <a:t>Testa speciālista profesijas pārskats</a:t>
            </a:r>
            <a:endParaRPr b="0" i="0" sz="2800" u="none" cap="none" strike="noStrike">
              <a:solidFill>
                <a:schemeClr val="accent4"/>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Sertifikācija</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Prakse</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Mājas darbs</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p:txBody>
      </p:sp>
      <p:sp>
        <p:nvSpPr>
          <p:cNvPr id="283" name="Google Shape;283;p40"/>
          <p:cNvSpPr txBox="1"/>
          <p:nvPr/>
        </p:nvSpPr>
        <p:spPr>
          <a:xfrm>
            <a:off x="11646000" y="6256800"/>
            <a:ext cx="604800" cy="33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nvSpPr>
        <p:spPr>
          <a:xfrm>
            <a:off x="423720" y="516960"/>
            <a:ext cx="11451960" cy="794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Kā izskatās testa speciālista karjera</a:t>
            </a:r>
            <a:endParaRPr b="0" i="0" sz="4400" u="none" cap="none" strike="noStrike">
              <a:solidFill>
                <a:schemeClr val="accent4"/>
              </a:solidFill>
              <a:latin typeface="Arial"/>
              <a:ea typeface="Arial"/>
              <a:cs typeface="Arial"/>
              <a:sym typeface="Arial"/>
            </a:endParaRPr>
          </a:p>
        </p:txBody>
      </p:sp>
      <p:sp>
        <p:nvSpPr>
          <p:cNvPr id="289" name="Google Shape;289;p41"/>
          <p:cNvSpPr txBox="1"/>
          <p:nvPr/>
        </p:nvSpPr>
        <p:spPr>
          <a:xfrm>
            <a:off x="11653200" y="6258240"/>
            <a:ext cx="53892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90" name="Google Shape;290;p41"/>
          <p:cNvSpPr/>
          <p:nvPr/>
        </p:nvSpPr>
        <p:spPr>
          <a:xfrm>
            <a:off x="7766280" y="1477800"/>
            <a:ext cx="2050560" cy="589680"/>
          </a:xfrm>
          <a:prstGeom prst="roundRect">
            <a:avLst>
              <a:gd fmla="val 50000" name="adj"/>
            </a:avLst>
          </a:prstGeom>
          <a:solidFill>
            <a:srgbClr val="0944A1"/>
          </a:solidFill>
          <a:ln>
            <a:noFill/>
          </a:ln>
        </p:spPr>
        <p:txBody>
          <a:bodyPr anchorCtr="0" anchor="ctr" bIns="122025" lIns="122025" spcFirstLastPara="1" rIns="122025" wrap="square" tIns="1220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Testa komandas vadītājs</a:t>
            </a:r>
            <a:endParaRPr b="0" i="0" sz="1300" u="none" cap="none" strike="noStrike">
              <a:solidFill>
                <a:srgbClr val="000000"/>
              </a:solidFill>
              <a:latin typeface="Arial"/>
              <a:ea typeface="Arial"/>
              <a:cs typeface="Arial"/>
              <a:sym typeface="Arial"/>
            </a:endParaRPr>
          </a:p>
        </p:txBody>
      </p:sp>
      <p:sp>
        <p:nvSpPr>
          <p:cNvPr id="291" name="Google Shape;291;p41"/>
          <p:cNvSpPr/>
          <p:nvPr/>
        </p:nvSpPr>
        <p:spPr>
          <a:xfrm>
            <a:off x="5070240" y="4100400"/>
            <a:ext cx="2050560" cy="589680"/>
          </a:xfrm>
          <a:prstGeom prst="roundRect">
            <a:avLst>
              <a:gd fmla="val 50000" name="adj"/>
            </a:avLst>
          </a:prstGeom>
          <a:solidFill>
            <a:srgbClr val="0D5DDF"/>
          </a:solidFill>
          <a:ln>
            <a:noFill/>
          </a:ln>
        </p:spPr>
        <p:txBody>
          <a:bodyPr anchorCtr="0" anchor="ctr" bIns="122025" lIns="122025" spcFirstLastPara="1" rIns="122025" wrap="square" tIns="1220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Jaunākais testa speciālists</a:t>
            </a:r>
            <a:endParaRPr b="0" i="0" sz="1300" u="none" cap="none" strike="noStrike">
              <a:solidFill>
                <a:srgbClr val="000000"/>
              </a:solidFill>
              <a:latin typeface="Arial"/>
              <a:ea typeface="Arial"/>
              <a:cs typeface="Arial"/>
              <a:sym typeface="Arial"/>
            </a:endParaRPr>
          </a:p>
        </p:txBody>
      </p:sp>
      <p:sp>
        <p:nvSpPr>
          <p:cNvPr id="292" name="Google Shape;292;p41"/>
          <p:cNvSpPr/>
          <p:nvPr/>
        </p:nvSpPr>
        <p:spPr>
          <a:xfrm>
            <a:off x="5070240" y="5116680"/>
            <a:ext cx="2050560" cy="589680"/>
          </a:xfrm>
          <a:prstGeom prst="roundRect">
            <a:avLst>
              <a:gd fmla="val 50000" name="adj"/>
            </a:avLst>
          </a:prstGeom>
          <a:solidFill>
            <a:srgbClr val="307BF3"/>
          </a:solidFill>
          <a:ln>
            <a:noFill/>
          </a:ln>
        </p:spPr>
        <p:txBody>
          <a:bodyPr anchorCtr="0" anchor="ctr" bIns="122025" lIns="122025" spcFirstLastPara="1" rIns="122025" wrap="square" tIns="1220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Apmācāmais testa speciālists</a:t>
            </a:r>
            <a:endParaRPr b="0" i="0" sz="1300" u="none" cap="none" strike="noStrike">
              <a:solidFill>
                <a:srgbClr val="000000"/>
              </a:solidFill>
              <a:latin typeface="Arial"/>
              <a:ea typeface="Arial"/>
              <a:cs typeface="Arial"/>
              <a:sym typeface="Arial"/>
            </a:endParaRPr>
          </a:p>
        </p:txBody>
      </p:sp>
      <p:cxnSp>
        <p:nvCxnSpPr>
          <p:cNvPr id="293" name="Google Shape;293;p41"/>
          <p:cNvCxnSpPr/>
          <p:nvPr/>
        </p:nvCxnSpPr>
        <p:spPr>
          <a:xfrm rot="-5400000">
            <a:off x="5883180" y="4903380"/>
            <a:ext cx="426000" cy="600"/>
          </a:xfrm>
          <a:prstGeom prst="bentConnector3">
            <a:avLst>
              <a:gd fmla="val 49974" name="adj1"/>
            </a:avLst>
          </a:prstGeom>
          <a:noFill/>
          <a:ln cap="flat" cmpd="sng" w="9525">
            <a:solidFill>
              <a:srgbClr val="C2C2C2"/>
            </a:solidFill>
            <a:prstDash val="solid"/>
            <a:round/>
            <a:headEnd len="sm" w="sm" type="none"/>
            <a:tailEnd len="sm" w="sm" type="none"/>
          </a:ln>
        </p:spPr>
      </p:cxnSp>
      <p:sp>
        <p:nvSpPr>
          <p:cNvPr id="294" name="Google Shape;294;p41"/>
          <p:cNvSpPr/>
          <p:nvPr/>
        </p:nvSpPr>
        <p:spPr>
          <a:xfrm>
            <a:off x="5070600" y="3084120"/>
            <a:ext cx="2050560" cy="589680"/>
          </a:xfrm>
          <a:prstGeom prst="roundRect">
            <a:avLst>
              <a:gd fmla="val 50000" name="adj"/>
            </a:avLst>
          </a:prstGeom>
          <a:solidFill>
            <a:srgbClr val="0D5DDF"/>
          </a:solidFill>
          <a:ln>
            <a:noFill/>
          </a:ln>
        </p:spPr>
        <p:txBody>
          <a:bodyPr anchorCtr="0" anchor="ctr" bIns="122025" lIns="122025" spcFirstLastPara="1" rIns="122025" wrap="square" tIns="1220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Testa speciālists</a:t>
            </a:r>
            <a:endParaRPr b="0" i="0" sz="1300" u="none" cap="none" strike="noStrike">
              <a:solidFill>
                <a:srgbClr val="000000"/>
              </a:solidFill>
              <a:latin typeface="Arial"/>
              <a:ea typeface="Arial"/>
              <a:cs typeface="Arial"/>
              <a:sym typeface="Arial"/>
            </a:endParaRPr>
          </a:p>
        </p:txBody>
      </p:sp>
      <p:sp>
        <p:nvSpPr>
          <p:cNvPr id="295" name="Google Shape;295;p41"/>
          <p:cNvSpPr/>
          <p:nvPr/>
        </p:nvSpPr>
        <p:spPr>
          <a:xfrm>
            <a:off x="5070600" y="2067840"/>
            <a:ext cx="2050560" cy="589680"/>
          </a:xfrm>
          <a:prstGeom prst="roundRect">
            <a:avLst>
              <a:gd fmla="val 50000" name="adj"/>
            </a:avLst>
          </a:prstGeom>
          <a:solidFill>
            <a:srgbClr val="0D5DDF"/>
          </a:solidFill>
          <a:ln>
            <a:noFill/>
          </a:ln>
        </p:spPr>
        <p:txBody>
          <a:bodyPr anchorCtr="0" anchor="ctr" bIns="122025" lIns="122025" spcFirstLastPara="1" rIns="122025" wrap="square" tIns="1220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Vadošais testa speciālists</a:t>
            </a:r>
            <a:endParaRPr b="0" i="0" sz="1300" u="none" cap="none" strike="noStrike">
              <a:solidFill>
                <a:srgbClr val="000000"/>
              </a:solidFill>
              <a:latin typeface="Arial"/>
              <a:ea typeface="Arial"/>
              <a:cs typeface="Arial"/>
              <a:sym typeface="Arial"/>
            </a:endParaRPr>
          </a:p>
        </p:txBody>
      </p:sp>
      <p:sp>
        <p:nvSpPr>
          <p:cNvPr id="296" name="Google Shape;296;p41"/>
          <p:cNvSpPr/>
          <p:nvPr/>
        </p:nvSpPr>
        <p:spPr>
          <a:xfrm>
            <a:off x="2374920" y="1477800"/>
            <a:ext cx="2050560" cy="589680"/>
          </a:xfrm>
          <a:prstGeom prst="roundRect">
            <a:avLst>
              <a:gd fmla="val 50000" name="adj"/>
            </a:avLst>
          </a:prstGeom>
          <a:solidFill>
            <a:srgbClr val="0944A1"/>
          </a:solidFill>
          <a:ln>
            <a:noFill/>
          </a:ln>
        </p:spPr>
        <p:txBody>
          <a:bodyPr anchorCtr="0" anchor="ctr" bIns="122025" lIns="122025" spcFirstLastPara="1" rIns="122025" wrap="square" tIns="1220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Vecākais testa speciālists</a:t>
            </a:r>
            <a:endParaRPr b="0" i="0" sz="1300" u="none" cap="none" strike="noStrike">
              <a:solidFill>
                <a:srgbClr val="000000"/>
              </a:solidFill>
              <a:latin typeface="Arial"/>
              <a:ea typeface="Arial"/>
              <a:cs typeface="Arial"/>
              <a:sym typeface="Arial"/>
            </a:endParaRPr>
          </a:p>
        </p:txBody>
      </p:sp>
      <p:cxnSp>
        <p:nvCxnSpPr>
          <p:cNvPr id="297" name="Google Shape;297;p41"/>
          <p:cNvCxnSpPr/>
          <p:nvPr/>
        </p:nvCxnSpPr>
        <p:spPr>
          <a:xfrm rot="-5400000">
            <a:off x="5883180" y="3887100"/>
            <a:ext cx="426000" cy="600"/>
          </a:xfrm>
          <a:prstGeom prst="bentConnector3">
            <a:avLst>
              <a:gd fmla="val 49974" name="adj1"/>
            </a:avLst>
          </a:prstGeom>
          <a:noFill/>
          <a:ln cap="flat" cmpd="sng" w="9525">
            <a:solidFill>
              <a:srgbClr val="C2C2C2"/>
            </a:solidFill>
            <a:prstDash val="solid"/>
            <a:round/>
            <a:headEnd len="sm" w="sm" type="none"/>
            <a:tailEnd len="sm" w="sm" type="none"/>
          </a:ln>
        </p:spPr>
      </p:cxnSp>
      <p:cxnSp>
        <p:nvCxnSpPr>
          <p:cNvPr id="298" name="Google Shape;298;p41"/>
          <p:cNvCxnSpPr/>
          <p:nvPr/>
        </p:nvCxnSpPr>
        <p:spPr>
          <a:xfrm rot="-5400000">
            <a:off x="5883180" y="2870820"/>
            <a:ext cx="426000" cy="600"/>
          </a:xfrm>
          <a:prstGeom prst="bentConnector3">
            <a:avLst>
              <a:gd fmla="val 49974" name="adj1"/>
            </a:avLst>
          </a:prstGeom>
          <a:noFill/>
          <a:ln cap="flat" cmpd="sng" w="9525">
            <a:solidFill>
              <a:srgbClr val="C2C2C2"/>
            </a:solidFill>
            <a:prstDash val="solid"/>
            <a:round/>
            <a:headEnd len="sm" w="sm" type="none"/>
            <a:tailEnd len="sm" w="sm" type="none"/>
          </a:ln>
        </p:spPr>
      </p:cxnSp>
      <p:cxnSp>
        <p:nvCxnSpPr>
          <p:cNvPr id="299" name="Google Shape;299;p41"/>
          <p:cNvCxnSpPr/>
          <p:nvPr/>
        </p:nvCxnSpPr>
        <p:spPr>
          <a:xfrm flipH="1" rot="10800000">
            <a:off x="7121160" y="2067770"/>
            <a:ext cx="1670100" cy="294900"/>
          </a:xfrm>
          <a:prstGeom prst="bentConnector2">
            <a:avLst/>
          </a:prstGeom>
          <a:noFill/>
          <a:ln cap="flat" cmpd="sng" w="9525">
            <a:solidFill>
              <a:srgbClr val="C2C2C2"/>
            </a:solidFill>
            <a:prstDash val="solid"/>
            <a:round/>
            <a:headEnd len="sm" w="sm" type="none"/>
            <a:tailEnd len="sm" w="sm" type="none"/>
          </a:ln>
        </p:spPr>
      </p:cxnSp>
      <p:cxnSp>
        <p:nvCxnSpPr>
          <p:cNvPr id="300" name="Google Shape;300;p41"/>
          <p:cNvCxnSpPr/>
          <p:nvPr/>
        </p:nvCxnSpPr>
        <p:spPr>
          <a:xfrm rot="10800000">
            <a:off x="3400500" y="2067780"/>
            <a:ext cx="1670100" cy="294900"/>
          </a:xfrm>
          <a:prstGeom prst="bentConnector2">
            <a:avLst/>
          </a:prstGeom>
          <a:noFill/>
          <a:ln cap="flat" cmpd="sng" w="9525">
            <a:solidFill>
              <a:srgbClr val="C2C2C2"/>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06" name="Google Shape;306;p42"/>
          <p:cNvSpPr txBox="1"/>
          <p:nvPr/>
        </p:nvSpPr>
        <p:spPr>
          <a:xfrm>
            <a:off x="417960" y="441000"/>
            <a:ext cx="1139904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Jaunāka testa speciālista pienākumi</a:t>
            </a:r>
            <a:endParaRPr b="0" i="0" sz="4400" u="none" cap="none" strike="noStrike">
              <a:solidFill>
                <a:schemeClr val="accent4"/>
              </a:solidFill>
              <a:latin typeface="Arial"/>
              <a:ea typeface="Arial"/>
              <a:cs typeface="Arial"/>
              <a:sym typeface="Arial"/>
            </a:endParaRPr>
          </a:p>
        </p:txBody>
      </p:sp>
      <p:sp>
        <p:nvSpPr>
          <p:cNvPr id="307" name="Google Shape;307;p42"/>
          <p:cNvSpPr txBox="1"/>
          <p:nvPr/>
        </p:nvSpPr>
        <p:spPr>
          <a:xfrm>
            <a:off x="417960" y="1709640"/>
            <a:ext cx="11618640" cy="4264200"/>
          </a:xfrm>
          <a:prstGeom prst="rect">
            <a:avLst/>
          </a:prstGeom>
          <a:noFill/>
          <a:ln>
            <a:noFill/>
          </a:ln>
        </p:spPr>
        <p:txBody>
          <a:bodyPr anchorCtr="0" anchor="t" bIns="45700" lIns="72000" spcFirstLastPara="1" rIns="144000" wrap="square" tIns="45700">
            <a:noAutofit/>
          </a:bodyPr>
          <a:lstStyle/>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Pārbaudīt tehnisko dokumentāciju un funcionālās prasības</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Izveidot, uzturēt un izpildīt testa scenārijus un dokumentēt rezultātus </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Izmantot testēšanas rīkus, kuri saistīti ar testu pārvaldību un kļūdu reģistrēšanu </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Risināt testēšanas procesā radušās kļūdas sadarbojoties ar projektā iesaistītajiem cilvēkiem, citām nodaļām un ieinteresētajām personām</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Sekot tiešā vadītāja norādijumiem</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Atskaitīties par atrastajām kļūdām laicīgi</a:t>
            </a:r>
            <a:endParaRPr b="0" i="0" sz="2800" u="none" cap="none" strike="noStrike">
              <a:solidFill>
                <a:srgbClr val="EFEFEF"/>
              </a:solidFill>
              <a:latin typeface="Arial"/>
              <a:ea typeface="Arial"/>
              <a:cs typeface="Arial"/>
              <a:sym typeface="Arial"/>
            </a:endParaRPr>
          </a:p>
          <a:p>
            <a:pPr indent="0" lvl="0" marL="4572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13" name="Google Shape;313;p43"/>
          <p:cNvSpPr txBox="1"/>
          <p:nvPr/>
        </p:nvSpPr>
        <p:spPr>
          <a:xfrm>
            <a:off x="61325" y="441000"/>
            <a:ext cx="1213080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Jaunākā testa speciālista tehniskās spējas</a:t>
            </a:r>
            <a:endParaRPr b="0" i="0" sz="4400" u="none" cap="none" strike="noStrike">
              <a:solidFill>
                <a:schemeClr val="accent4"/>
              </a:solidFill>
              <a:latin typeface="Arial"/>
              <a:ea typeface="Arial"/>
              <a:cs typeface="Arial"/>
              <a:sym typeface="Arial"/>
            </a:endParaRPr>
          </a:p>
        </p:txBody>
      </p:sp>
      <p:sp>
        <p:nvSpPr>
          <p:cNvPr id="314" name="Google Shape;314;p43"/>
          <p:cNvSpPr txBox="1"/>
          <p:nvPr/>
        </p:nvSpPr>
        <p:spPr>
          <a:xfrm>
            <a:off x="417960" y="1709640"/>
            <a:ext cx="8231760" cy="4264200"/>
          </a:xfrm>
          <a:prstGeom prst="rect">
            <a:avLst/>
          </a:prstGeom>
          <a:noFill/>
          <a:ln>
            <a:noFill/>
          </a:ln>
        </p:spPr>
        <p:txBody>
          <a:bodyPr anchorCtr="0" anchor="t" bIns="45700" lIns="72000" spcFirstLastPara="1" rIns="144000" wrap="square" tIns="45700">
            <a:noAutofit/>
          </a:bodyPr>
          <a:lstStyle/>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Pārzināt testa metodologiju: </a:t>
            </a:r>
            <a:endParaRPr b="0" i="0" sz="2800" u="none" cap="none" strike="noStrike">
              <a:solidFill>
                <a:srgbClr val="EFEFEF"/>
              </a:solidFill>
              <a:latin typeface="Arial"/>
              <a:ea typeface="Arial"/>
              <a:cs typeface="Arial"/>
              <a:sym typeface="Arial"/>
            </a:endParaRPr>
          </a:p>
          <a:p>
            <a:pPr indent="0" lvl="0" marL="457200" marR="0" rtl="0" algn="l">
              <a:lnSpc>
                <a:spcPct val="90000"/>
              </a:lnSpc>
              <a:spcBef>
                <a:spcPts val="499"/>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 teorētiskas zināšanas par funkcionālo testu tipiem, kategorijām un dizaina tehnikām</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499"/>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	- pieredze pieņemšanas un regresijas testos</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499"/>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 Zināt, ko nozīmē SDLC un ar to saistītās metodoloģijas</a:t>
            </a:r>
            <a:endParaRPr b="0" i="0" sz="2800" u="none" cap="none" strike="noStrike">
              <a:solidFill>
                <a:srgbClr val="EFEFEF"/>
              </a:solidFill>
              <a:latin typeface="Arial"/>
              <a:ea typeface="Arial"/>
              <a:cs typeface="Arial"/>
              <a:sym typeface="Arial"/>
            </a:endParaRPr>
          </a:p>
          <a:p>
            <a:pPr indent="0" lvl="0" marL="9144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4572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p:txBody>
      </p:sp>
      <p:pic>
        <p:nvPicPr>
          <p:cNvPr id="315" name="Google Shape;315;p43"/>
          <p:cNvPicPr preferRelativeResize="0"/>
          <p:nvPr/>
        </p:nvPicPr>
        <p:blipFill rotWithShape="1">
          <a:blip r:embed="rId3">
            <a:alphaModFix/>
          </a:blip>
          <a:srcRect b="0" l="0" r="0" t="0"/>
          <a:stretch/>
        </p:blipFill>
        <p:spPr>
          <a:xfrm>
            <a:off x="8831160" y="1709640"/>
            <a:ext cx="2927520" cy="29275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21" name="Google Shape;321;p44"/>
          <p:cNvSpPr txBox="1"/>
          <p:nvPr/>
        </p:nvSpPr>
        <p:spPr>
          <a:xfrm>
            <a:off x="0" y="441000"/>
            <a:ext cx="1211190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900"/>
              <a:buFont typeface="Arial"/>
              <a:buNone/>
            </a:pPr>
            <a:r>
              <a:rPr b="1" i="0" lang="en-US" sz="3900" u="none" cap="none" strike="noStrike">
                <a:solidFill>
                  <a:schemeClr val="accent4"/>
                </a:solidFill>
                <a:latin typeface="Arial"/>
                <a:ea typeface="Arial"/>
                <a:cs typeface="Arial"/>
                <a:sym typeface="Arial"/>
              </a:rPr>
              <a:t>Jaunākā testa speciālista nefunkcionālās spējas</a:t>
            </a:r>
            <a:endParaRPr b="0" i="0" sz="3900" u="none" cap="none" strike="noStrike">
              <a:solidFill>
                <a:schemeClr val="accent4"/>
              </a:solidFill>
              <a:latin typeface="Arial"/>
              <a:ea typeface="Arial"/>
              <a:cs typeface="Arial"/>
              <a:sym typeface="Arial"/>
            </a:endParaRPr>
          </a:p>
        </p:txBody>
      </p:sp>
      <p:sp>
        <p:nvSpPr>
          <p:cNvPr id="322" name="Google Shape;322;p44"/>
          <p:cNvSpPr txBox="1"/>
          <p:nvPr/>
        </p:nvSpPr>
        <p:spPr>
          <a:xfrm>
            <a:off x="417960" y="1709640"/>
            <a:ext cx="8231760" cy="4264200"/>
          </a:xfrm>
          <a:prstGeom prst="rect">
            <a:avLst/>
          </a:prstGeom>
          <a:noFill/>
          <a:ln>
            <a:noFill/>
          </a:ln>
        </p:spPr>
        <p:txBody>
          <a:bodyPr anchorCtr="0" anchor="t" bIns="45700" lIns="72000" spcFirstLastPara="1" rIns="144000" wrap="square" tIns="45700">
            <a:noAutofit/>
          </a:bodyPr>
          <a:lstStyle/>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Labas dokumentācijas spējas</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Labas komunikāciju spējas</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Prezentācijas spējas</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Problēmu risināšanas spējas</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Precizitāte savā darbā</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Angļu valoda</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Spēja darboties komandā</a:t>
            </a:r>
            <a:endParaRPr b="0" i="0" sz="2800" u="none" cap="none" strike="noStrike">
              <a:solidFill>
                <a:srgbClr val="EFEFEF"/>
              </a:solidFill>
              <a:latin typeface="Arial"/>
              <a:ea typeface="Arial"/>
              <a:cs typeface="Arial"/>
              <a:sym typeface="Arial"/>
            </a:endParaRPr>
          </a:p>
          <a:p>
            <a:pPr indent="0" lvl="0" marL="9144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9144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4572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p:txBody>
      </p:sp>
      <p:pic>
        <p:nvPicPr>
          <p:cNvPr id="323" name="Google Shape;323;p44"/>
          <p:cNvPicPr preferRelativeResize="0"/>
          <p:nvPr/>
        </p:nvPicPr>
        <p:blipFill rotWithShape="1">
          <a:blip r:embed="rId3">
            <a:alphaModFix/>
          </a:blip>
          <a:srcRect b="0" l="0" r="0" t="0"/>
          <a:stretch/>
        </p:blipFill>
        <p:spPr>
          <a:xfrm>
            <a:off x="7712195" y="2097325"/>
            <a:ext cx="3237479" cy="21552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29" name="Google Shape;329;p45"/>
          <p:cNvSpPr txBox="1"/>
          <p:nvPr/>
        </p:nvSpPr>
        <p:spPr>
          <a:xfrm>
            <a:off x="417960" y="441000"/>
            <a:ext cx="1139904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Citi ceļi</a:t>
            </a:r>
            <a:endParaRPr b="0" i="0" sz="4400" u="none" cap="none" strike="noStrike">
              <a:solidFill>
                <a:schemeClr val="accent4"/>
              </a:solidFill>
              <a:latin typeface="Arial"/>
              <a:ea typeface="Arial"/>
              <a:cs typeface="Arial"/>
              <a:sym typeface="Arial"/>
            </a:endParaRPr>
          </a:p>
        </p:txBody>
      </p:sp>
      <p:sp>
        <p:nvSpPr>
          <p:cNvPr id="330" name="Google Shape;330;p45"/>
          <p:cNvSpPr txBox="1"/>
          <p:nvPr/>
        </p:nvSpPr>
        <p:spPr>
          <a:xfrm>
            <a:off x="417960" y="1709640"/>
            <a:ext cx="8231760" cy="4264200"/>
          </a:xfrm>
          <a:prstGeom prst="rect">
            <a:avLst/>
          </a:prstGeom>
          <a:noFill/>
          <a:ln>
            <a:noFill/>
          </a:ln>
        </p:spPr>
        <p:txBody>
          <a:bodyPr anchorCtr="0" anchor="t" bIns="45700" lIns="72000" spcFirstLastPara="1" rIns="144000" wrap="square" tIns="45700">
            <a:noAutofit/>
          </a:bodyPr>
          <a:lstStyle/>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Izstrādātājs</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Scrum master</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Automatizācijas speciālists</a:t>
            </a:r>
            <a:endParaRPr b="0" i="0" sz="2800" u="none" cap="none" strike="noStrike">
              <a:solidFill>
                <a:srgbClr val="EFEFEF"/>
              </a:solidFill>
              <a:latin typeface="Arial"/>
              <a:ea typeface="Arial"/>
              <a:cs typeface="Arial"/>
              <a:sym typeface="Arial"/>
            </a:endParaRPr>
          </a:p>
          <a:p>
            <a:pPr indent="0" lvl="0" marL="9144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9144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9144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4572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p:txBody>
      </p:sp>
      <p:pic>
        <p:nvPicPr>
          <p:cNvPr id="331" name="Google Shape;331;p45"/>
          <p:cNvPicPr preferRelativeResize="0"/>
          <p:nvPr/>
        </p:nvPicPr>
        <p:blipFill rotWithShape="1">
          <a:blip r:embed="rId3">
            <a:alphaModFix/>
          </a:blip>
          <a:srcRect b="0" l="0" r="0" t="0"/>
          <a:stretch/>
        </p:blipFill>
        <p:spPr>
          <a:xfrm>
            <a:off x="7195320" y="1541160"/>
            <a:ext cx="4350960" cy="43509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txBox="1"/>
          <p:nvPr/>
        </p:nvSpPr>
        <p:spPr>
          <a:xfrm>
            <a:off x="4851160" y="1663265"/>
            <a:ext cx="11618700" cy="4264200"/>
          </a:xfrm>
          <a:prstGeom prst="rect">
            <a:avLst/>
          </a:prstGeom>
          <a:noFill/>
          <a:ln>
            <a:noFill/>
          </a:ln>
        </p:spPr>
        <p:txBody>
          <a:bodyPr anchorCtr="0" anchor="t" bIns="45700" lIns="91425" spcFirstLastPara="1" rIns="91425" wrap="square" tIns="45700">
            <a:noAutofit/>
          </a:bodyPr>
          <a:lstStyle/>
          <a:p>
            <a:pPr indent="-406079" lvl="0" marL="457200" marR="0" rtl="0" algn="l">
              <a:lnSpc>
                <a:spcPct val="90000"/>
              </a:lnSpc>
              <a:spcBef>
                <a:spcPts val="0"/>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IT?</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programmatūras izstrāde?</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Programmatūras kvalitāte</a:t>
            </a:r>
            <a:endParaRPr b="0" i="0" sz="2800" u="none" cap="none" strike="noStrike">
              <a:solidFill>
                <a:srgbClr val="EFEFEF"/>
              </a:solidFill>
              <a:latin typeface="Arial"/>
              <a:ea typeface="Arial"/>
              <a:cs typeface="Arial"/>
              <a:sym typeface="Arial"/>
            </a:endParaRPr>
          </a:p>
          <a:p>
            <a:pPr indent="-406079" lvl="0" marL="457200" marR="0" rtl="0" algn="l">
              <a:lnSpc>
                <a:spcPct val="90000"/>
              </a:lnSpc>
              <a:spcBef>
                <a:spcPts val="1001"/>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Kas ir programmatūras testēšana?</a:t>
            </a:r>
            <a:endParaRPr b="0" i="0" sz="2800" u="none" cap="none" strike="noStrike">
              <a:solidFill>
                <a:srgbClr val="EFEFEF"/>
              </a:solidFill>
              <a:latin typeface="Arial"/>
              <a:ea typeface="Arial"/>
              <a:cs typeface="Arial"/>
              <a:sym typeface="Arial"/>
            </a:endParaRPr>
          </a:p>
          <a:p>
            <a:pPr indent="-406079" lvl="0" marL="457200" marR="0" rtl="0" algn="l">
              <a:lnSpc>
                <a:spcPct val="90000"/>
              </a:lnSpc>
              <a:spcBef>
                <a:spcPts val="1001"/>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Testa speciālista profesijas pārskats</a:t>
            </a:r>
            <a:endParaRPr b="0" i="0" sz="2800" u="none" cap="none" strike="noStrike">
              <a:solidFill>
                <a:srgbClr val="EFEFEF"/>
              </a:solidFill>
              <a:latin typeface="Arial"/>
              <a:ea typeface="Arial"/>
              <a:cs typeface="Arial"/>
              <a:sym typeface="Arial"/>
            </a:endParaRPr>
          </a:p>
          <a:p>
            <a:pPr indent="-406079" lvl="0" marL="457200" marR="0" rtl="0" algn="l">
              <a:lnSpc>
                <a:spcPct val="90000"/>
              </a:lnSpc>
              <a:spcBef>
                <a:spcPts val="1001"/>
              </a:spcBef>
              <a:spcAft>
                <a:spcPts val="0"/>
              </a:spcAft>
              <a:buClr>
                <a:schemeClr val="accent4"/>
              </a:buClr>
              <a:buSzPts val="2800"/>
              <a:buFont typeface="Arial"/>
              <a:buChar char="•"/>
            </a:pPr>
            <a:r>
              <a:rPr b="0" i="0" lang="en-US" sz="2800" u="none" cap="none" strike="noStrike">
                <a:solidFill>
                  <a:schemeClr val="accent4"/>
                </a:solidFill>
                <a:latin typeface="Arial"/>
                <a:ea typeface="Arial"/>
                <a:cs typeface="Arial"/>
                <a:sym typeface="Arial"/>
              </a:rPr>
              <a:t>Sertifikācija</a:t>
            </a:r>
            <a:endParaRPr b="0" i="0" sz="2800" u="none" cap="none" strike="noStrike">
              <a:solidFill>
                <a:schemeClr val="accent4"/>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Prakse</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Mājas darbs</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p:txBody>
      </p:sp>
      <p:sp>
        <p:nvSpPr>
          <p:cNvPr id="337" name="Google Shape;337;p46"/>
          <p:cNvSpPr txBox="1"/>
          <p:nvPr/>
        </p:nvSpPr>
        <p:spPr>
          <a:xfrm>
            <a:off x="11646000" y="6256800"/>
            <a:ext cx="604800" cy="33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43" name="Google Shape;343;p47"/>
          <p:cNvSpPr txBox="1"/>
          <p:nvPr/>
        </p:nvSpPr>
        <p:spPr>
          <a:xfrm>
            <a:off x="417960" y="441000"/>
            <a:ext cx="1139904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International Software Testing Qualifications Board (ISTQB) sertifikācija</a:t>
            </a:r>
            <a:endParaRPr b="0" i="0" sz="4400" u="none" cap="none" strike="noStrike">
              <a:solidFill>
                <a:schemeClr val="accent4"/>
              </a:solidFill>
              <a:latin typeface="Arial"/>
              <a:ea typeface="Arial"/>
              <a:cs typeface="Arial"/>
              <a:sym typeface="Arial"/>
            </a:endParaRPr>
          </a:p>
        </p:txBody>
      </p:sp>
      <p:sp>
        <p:nvSpPr>
          <p:cNvPr id="344" name="Google Shape;344;p47"/>
          <p:cNvSpPr txBox="1"/>
          <p:nvPr/>
        </p:nvSpPr>
        <p:spPr>
          <a:xfrm>
            <a:off x="417960" y="2157480"/>
            <a:ext cx="7549200" cy="3816360"/>
          </a:xfrm>
          <a:prstGeom prst="rect">
            <a:avLst/>
          </a:prstGeom>
          <a:noFill/>
          <a:ln>
            <a:noFill/>
          </a:ln>
        </p:spPr>
        <p:txBody>
          <a:bodyPr anchorCtr="0" anchor="t" bIns="45700" lIns="72000" spcFirstLastPara="1" rIns="144000"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ISTQB ir vienīgais vispārēji zināmais un atzītais sertifikāts pasaulē</a:t>
            </a:r>
            <a:endParaRPr b="0" i="0" sz="2800" u="none" cap="none" strike="noStrike">
              <a:solidFill>
                <a:srgbClr val="EFEFEF"/>
              </a:solidFill>
              <a:latin typeface="Arial"/>
              <a:ea typeface="Arial"/>
              <a:cs typeface="Arial"/>
              <a:sym typeface="Arial"/>
            </a:endParaRPr>
          </a:p>
        </p:txBody>
      </p:sp>
      <p:pic>
        <p:nvPicPr>
          <p:cNvPr id="345" name="Google Shape;345;p47"/>
          <p:cNvPicPr preferRelativeResize="0"/>
          <p:nvPr/>
        </p:nvPicPr>
        <p:blipFill rotWithShape="1">
          <a:blip r:embed="rId3">
            <a:alphaModFix/>
          </a:blip>
          <a:srcRect b="0" l="0" r="0" t="0"/>
          <a:stretch/>
        </p:blipFill>
        <p:spPr>
          <a:xfrm>
            <a:off x="7967520" y="2157480"/>
            <a:ext cx="3476160" cy="25426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51" name="Google Shape;351;p48"/>
          <p:cNvSpPr txBox="1"/>
          <p:nvPr/>
        </p:nvSpPr>
        <p:spPr>
          <a:xfrm>
            <a:off x="417960" y="441000"/>
            <a:ext cx="1139904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Kādi ir pieejamie līmeņi un sertifikācijas?</a:t>
            </a:r>
            <a:endParaRPr b="0" i="0" sz="4400" u="none" cap="none" strike="noStrike">
              <a:solidFill>
                <a:schemeClr val="accent4"/>
              </a:solidFill>
              <a:latin typeface="Arial"/>
              <a:ea typeface="Arial"/>
              <a:cs typeface="Arial"/>
              <a:sym typeface="Arial"/>
            </a:endParaRPr>
          </a:p>
        </p:txBody>
      </p:sp>
      <p:pic>
        <p:nvPicPr>
          <p:cNvPr id="352" name="Google Shape;352;p48"/>
          <p:cNvPicPr preferRelativeResize="0"/>
          <p:nvPr/>
        </p:nvPicPr>
        <p:blipFill rotWithShape="1">
          <a:blip r:embed="rId3">
            <a:alphaModFix/>
          </a:blip>
          <a:srcRect b="0" l="0" r="0" t="0"/>
          <a:stretch/>
        </p:blipFill>
        <p:spPr>
          <a:xfrm>
            <a:off x="1708560" y="1393560"/>
            <a:ext cx="8774280" cy="4399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2"/>
          <p:cNvSpPr txBox="1"/>
          <p:nvPr/>
        </p:nvSpPr>
        <p:spPr>
          <a:xfrm>
            <a:off x="4851160" y="1663265"/>
            <a:ext cx="11618700" cy="4264200"/>
          </a:xfrm>
          <a:prstGeom prst="rect">
            <a:avLst/>
          </a:prstGeom>
          <a:noFill/>
          <a:ln>
            <a:noFill/>
          </a:ln>
        </p:spPr>
        <p:txBody>
          <a:bodyPr anchorCtr="0" anchor="t" bIns="45700" lIns="91425" spcFirstLastPara="1" rIns="91425" wrap="square" tIns="45700">
            <a:noAutofit/>
          </a:bodyPr>
          <a:lstStyle/>
          <a:p>
            <a:pPr indent="-406080" lvl="0" marL="457200" marR="0" rtl="0" algn="l">
              <a:lnSpc>
                <a:spcPct val="90000"/>
              </a:lnSpc>
              <a:spcBef>
                <a:spcPts val="0"/>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IT?</a:t>
            </a:r>
            <a:endParaRPr b="0" i="0" sz="2800" u="none" cap="none" strike="noStrike">
              <a:solidFill>
                <a:srgbClr val="F3F3F3"/>
              </a:solidFill>
              <a:latin typeface="Arial"/>
              <a:ea typeface="Arial"/>
              <a:cs typeface="Arial"/>
              <a:sym typeface="Arial"/>
            </a:endParaRPr>
          </a:p>
          <a:p>
            <a:pPr indent="-406080"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programmatūras izstrāde?</a:t>
            </a:r>
            <a:endParaRPr b="0" i="0" sz="2800" u="none" cap="none" strike="noStrike">
              <a:solidFill>
                <a:srgbClr val="F3F3F3"/>
              </a:solidFill>
              <a:latin typeface="Arial"/>
              <a:ea typeface="Arial"/>
              <a:cs typeface="Arial"/>
              <a:sym typeface="Arial"/>
            </a:endParaRPr>
          </a:p>
          <a:p>
            <a:pPr indent="-406080"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Programmatūras kvalitāte</a:t>
            </a:r>
            <a:endParaRPr b="0" i="0" sz="2800" u="none" cap="none" strike="noStrike">
              <a:solidFill>
                <a:srgbClr val="F3F3F3"/>
              </a:solidFill>
              <a:latin typeface="Arial"/>
              <a:ea typeface="Arial"/>
              <a:cs typeface="Arial"/>
              <a:sym typeface="Arial"/>
            </a:endParaRPr>
          </a:p>
          <a:p>
            <a:pPr indent="-406080"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programmatūras testēšana?</a:t>
            </a:r>
            <a:endParaRPr b="0" i="0" sz="2800" u="none" cap="none" strike="noStrike">
              <a:solidFill>
                <a:srgbClr val="F3F3F3"/>
              </a:solidFill>
              <a:latin typeface="Arial"/>
              <a:ea typeface="Arial"/>
              <a:cs typeface="Arial"/>
              <a:sym typeface="Arial"/>
            </a:endParaRPr>
          </a:p>
          <a:p>
            <a:pPr indent="-406080"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Testa speciālista profesijas pārskats</a:t>
            </a:r>
            <a:endParaRPr b="0" i="0" sz="2800" u="none" cap="none" strike="noStrike">
              <a:solidFill>
                <a:srgbClr val="F3F3F3"/>
              </a:solidFill>
              <a:latin typeface="Arial"/>
              <a:ea typeface="Arial"/>
              <a:cs typeface="Arial"/>
              <a:sym typeface="Arial"/>
            </a:endParaRPr>
          </a:p>
          <a:p>
            <a:pPr indent="-406080"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Sertifikācija</a:t>
            </a:r>
            <a:endParaRPr b="0" i="0" sz="2800" u="none" cap="none" strike="noStrike">
              <a:solidFill>
                <a:srgbClr val="F3F3F3"/>
              </a:solidFill>
              <a:latin typeface="Arial"/>
              <a:ea typeface="Arial"/>
              <a:cs typeface="Arial"/>
              <a:sym typeface="Arial"/>
            </a:endParaRPr>
          </a:p>
          <a:p>
            <a:pPr indent="-406080"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Prakse</a:t>
            </a:r>
            <a:endParaRPr b="0" i="0" sz="2800" u="none" cap="none" strike="noStrike">
              <a:solidFill>
                <a:srgbClr val="F3F3F3"/>
              </a:solidFill>
              <a:latin typeface="Arial"/>
              <a:ea typeface="Arial"/>
              <a:cs typeface="Arial"/>
              <a:sym typeface="Arial"/>
            </a:endParaRPr>
          </a:p>
          <a:p>
            <a:pPr indent="-406080"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Mājas darbs</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p:txBody>
      </p:sp>
      <p:sp>
        <p:nvSpPr>
          <p:cNvPr id="86" name="Google Shape;86;p22"/>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58" name="Google Shape;358;p49"/>
          <p:cNvSpPr txBox="1"/>
          <p:nvPr/>
        </p:nvSpPr>
        <p:spPr>
          <a:xfrm>
            <a:off x="417960" y="441000"/>
            <a:ext cx="1139904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Jautājumi?</a:t>
            </a:r>
            <a:endParaRPr b="0" i="0" sz="4400" u="none" cap="none" strike="noStrike">
              <a:solidFill>
                <a:schemeClr val="accent4"/>
              </a:solidFill>
              <a:latin typeface="Arial"/>
              <a:ea typeface="Arial"/>
              <a:cs typeface="Arial"/>
              <a:sym typeface="Arial"/>
            </a:endParaRPr>
          </a:p>
        </p:txBody>
      </p:sp>
      <p:pic>
        <p:nvPicPr>
          <p:cNvPr id="359" name="Google Shape;359;p49"/>
          <p:cNvPicPr preferRelativeResize="0"/>
          <p:nvPr/>
        </p:nvPicPr>
        <p:blipFill rotWithShape="1">
          <a:blip r:embed="rId3">
            <a:alphaModFix/>
          </a:blip>
          <a:srcRect b="0" l="0" r="0" t="0"/>
          <a:stretch/>
        </p:blipFill>
        <p:spPr>
          <a:xfrm>
            <a:off x="3154320" y="1541160"/>
            <a:ext cx="5926320" cy="44445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nvSpPr>
        <p:spPr>
          <a:xfrm>
            <a:off x="4851160" y="1663265"/>
            <a:ext cx="11618700" cy="4264200"/>
          </a:xfrm>
          <a:prstGeom prst="rect">
            <a:avLst/>
          </a:prstGeom>
          <a:noFill/>
          <a:ln>
            <a:noFill/>
          </a:ln>
        </p:spPr>
        <p:txBody>
          <a:bodyPr anchorCtr="0" anchor="t" bIns="45700" lIns="91425" spcFirstLastPara="1" rIns="91425" wrap="square" tIns="45700">
            <a:noAutofit/>
          </a:bodyPr>
          <a:lstStyle/>
          <a:p>
            <a:pPr indent="-406079" lvl="0" marL="457200" marR="0" rtl="0" algn="l">
              <a:lnSpc>
                <a:spcPct val="90000"/>
              </a:lnSpc>
              <a:spcBef>
                <a:spcPts val="0"/>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IT?</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programmatūras izstrāde?</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Programmatūras kvalitāte</a:t>
            </a:r>
            <a:endParaRPr b="0" i="0" sz="2800" u="none" cap="none" strike="noStrike">
              <a:solidFill>
                <a:srgbClr val="EFEFEF"/>
              </a:solidFill>
              <a:latin typeface="Arial"/>
              <a:ea typeface="Arial"/>
              <a:cs typeface="Arial"/>
              <a:sym typeface="Arial"/>
            </a:endParaRPr>
          </a:p>
          <a:p>
            <a:pPr indent="-406079" lvl="0" marL="457200" marR="0" rtl="0" algn="l">
              <a:lnSpc>
                <a:spcPct val="90000"/>
              </a:lnSpc>
              <a:spcBef>
                <a:spcPts val="1001"/>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Kas ir programmatūras testēšana?</a:t>
            </a:r>
            <a:endParaRPr b="0" i="0" sz="2800" u="none" cap="none" strike="noStrike">
              <a:solidFill>
                <a:srgbClr val="EFEFEF"/>
              </a:solidFill>
              <a:latin typeface="Arial"/>
              <a:ea typeface="Arial"/>
              <a:cs typeface="Arial"/>
              <a:sym typeface="Arial"/>
            </a:endParaRPr>
          </a:p>
          <a:p>
            <a:pPr indent="-406079" lvl="0" marL="457200" marR="0" rtl="0" algn="l">
              <a:lnSpc>
                <a:spcPct val="90000"/>
              </a:lnSpc>
              <a:spcBef>
                <a:spcPts val="1001"/>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Testa speciālista profesijas pārskats</a:t>
            </a:r>
            <a:endParaRPr b="0" i="0" sz="2800" u="none" cap="none" strike="noStrike">
              <a:solidFill>
                <a:srgbClr val="EFEFEF"/>
              </a:solidFill>
              <a:latin typeface="Arial"/>
              <a:ea typeface="Arial"/>
              <a:cs typeface="Arial"/>
              <a:sym typeface="Arial"/>
            </a:endParaRPr>
          </a:p>
          <a:p>
            <a:pPr indent="-406079" lvl="0" marL="457200" marR="0" rtl="0" algn="l">
              <a:lnSpc>
                <a:spcPct val="90000"/>
              </a:lnSpc>
              <a:spcBef>
                <a:spcPts val="1001"/>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Sertifikācija</a:t>
            </a:r>
            <a:endParaRPr b="0" i="0" sz="2800" u="none" cap="none" strike="noStrike">
              <a:solidFill>
                <a:srgbClr val="EFEFEF"/>
              </a:solidFill>
              <a:latin typeface="Arial"/>
              <a:ea typeface="Arial"/>
              <a:cs typeface="Arial"/>
              <a:sym typeface="Arial"/>
            </a:endParaRPr>
          </a:p>
          <a:p>
            <a:pPr indent="-406079" lvl="0" marL="457200" marR="0" rtl="0" algn="l">
              <a:lnSpc>
                <a:spcPct val="90000"/>
              </a:lnSpc>
              <a:spcBef>
                <a:spcPts val="1001"/>
              </a:spcBef>
              <a:spcAft>
                <a:spcPts val="0"/>
              </a:spcAft>
              <a:buClr>
                <a:schemeClr val="accent4"/>
              </a:buClr>
              <a:buSzPts val="2800"/>
              <a:buFont typeface="Arial"/>
              <a:buChar char="•"/>
            </a:pPr>
            <a:r>
              <a:rPr b="0" i="0" lang="en-US" sz="2800" u="none" cap="none" strike="noStrike">
                <a:solidFill>
                  <a:schemeClr val="accent4"/>
                </a:solidFill>
                <a:latin typeface="Arial"/>
                <a:ea typeface="Arial"/>
                <a:cs typeface="Arial"/>
                <a:sym typeface="Arial"/>
              </a:rPr>
              <a:t>Prakse</a:t>
            </a:r>
            <a:endParaRPr b="0" i="0" sz="2800" u="none" cap="none" strike="noStrike">
              <a:solidFill>
                <a:schemeClr val="accent4"/>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Mājas darbs</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p:txBody>
      </p:sp>
      <p:sp>
        <p:nvSpPr>
          <p:cNvPr id="365" name="Google Shape;365;p50"/>
          <p:cNvSpPr txBox="1"/>
          <p:nvPr/>
        </p:nvSpPr>
        <p:spPr>
          <a:xfrm>
            <a:off x="11646000" y="6256800"/>
            <a:ext cx="604800" cy="33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1"/>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71" name="Google Shape;371;p51"/>
          <p:cNvSpPr txBox="1"/>
          <p:nvPr/>
        </p:nvSpPr>
        <p:spPr>
          <a:xfrm>
            <a:off x="417960" y="441000"/>
            <a:ext cx="1139904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Pirmais uzdevums (2 min)</a:t>
            </a:r>
            <a:endParaRPr b="0" i="0" sz="4400" u="none" cap="none" strike="noStrike">
              <a:solidFill>
                <a:schemeClr val="accent4"/>
              </a:solidFill>
              <a:latin typeface="Arial"/>
              <a:ea typeface="Arial"/>
              <a:cs typeface="Arial"/>
              <a:sym typeface="Arial"/>
            </a:endParaRPr>
          </a:p>
        </p:txBody>
      </p:sp>
      <p:pic>
        <p:nvPicPr>
          <p:cNvPr id="372" name="Google Shape;372;p51"/>
          <p:cNvPicPr preferRelativeResize="0"/>
          <p:nvPr/>
        </p:nvPicPr>
        <p:blipFill rotWithShape="1">
          <a:blip r:embed="rId3">
            <a:alphaModFix/>
          </a:blip>
          <a:srcRect b="0" l="0" r="0" t="0"/>
          <a:stretch/>
        </p:blipFill>
        <p:spPr>
          <a:xfrm>
            <a:off x="6843600" y="1541160"/>
            <a:ext cx="4295520" cy="4152600"/>
          </a:xfrm>
          <a:prstGeom prst="rect">
            <a:avLst/>
          </a:prstGeom>
          <a:noFill/>
          <a:ln>
            <a:noFill/>
          </a:ln>
        </p:spPr>
      </p:pic>
      <p:sp>
        <p:nvSpPr>
          <p:cNvPr id="373" name="Google Shape;373;p51"/>
          <p:cNvSpPr txBox="1"/>
          <p:nvPr/>
        </p:nvSpPr>
        <p:spPr>
          <a:xfrm>
            <a:off x="417960" y="1679400"/>
            <a:ext cx="6579000" cy="4264200"/>
          </a:xfrm>
          <a:prstGeom prst="rect">
            <a:avLst/>
          </a:prstGeom>
          <a:noFill/>
          <a:ln>
            <a:noFill/>
          </a:ln>
        </p:spPr>
        <p:txBody>
          <a:bodyPr anchorCtr="0" anchor="t" bIns="45700" lIns="72000" spcFirstLastPara="1" rIns="144000" wrap="square" tIns="4570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EFEFEF"/>
              </a:solidFill>
              <a:latin typeface="Arial"/>
              <a:ea typeface="Arial"/>
              <a:cs typeface="Arial"/>
              <a:sym typeface="Arial"/>
            </a:endParaRPr>
          </a:p>
          <a:p>
            <a:pPr indent="0" lvl="0" marL="0" marR="0" rtl="0" algn="l">
              <a:lnSpc>
                <a:spcPct val="90000"/>
              </a:lnSpc>
              <a:spcBef>
                <a:spcPts val="499"/>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Izvērtē cik stūru ir attēlotajai zvaigznei</a:t>
            </a:r>
            <a:endParaRPr b="0" i="0" sz="2800" u="none" cap="none" strike="noStrike">
              <a:solidFill>
                <a:srgbClr val="EFEFEF"/>
              </a:solidFill>
              <a:latin typeface="Arial"/>
              <a:ea typeface="Arial"/>
              <a:cs typeface="Arial"/>
              <a:sym typeface="Arial"/>
            </a:endParaRPr>
          </a:p>
          <a:p>
            <a:pPr indent="-406080" lvl="0" marL="914400" marR="0" rtl="0" algn="l">
              <a:lnSpc>
                <a:spcPct val="90000"/>
              </a:lnSpc>
              <a:spcBef>
                <a:spcPts val="499"/>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Ieraksti atbildi čatā</a:t>
            </a:r>
            <a:endParaRPr b="0" i="0" sz="2800" u="none" cap="none" strike="noStrike">
              <a:solidFill>
                <a:srgbClr val="EFEFEF"/>
              </a:solidFill>
              <a:latin typeface="Arial"/>
              <a:ea typeface="Arial"/>
              <a:cs typeface="Arial"/>
              <a:sym typeface="Arial"/>
            </a:endParaRPr>
          </a:p>
          <a:p>
            <a:pPr indent="0" lvl="0" marL="4572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79" name="Google Shape;379;p52"/>
          <p:cNvSpPr txBox="1"/>
          <p:nvPr/>
        </p:nvSpPr>
        <p:spPr>
          <a:xfrm>
            <a:off x="417960" y="441000"/>
            <a:ext cx="1139904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Pirmais uzdevums - sagaidītais rezultāts</a:t>
            </a:r>
            <a:endParaRPr b="0" i="0" sz="4400" u="none" cap="none" strike="noStrike">
              <a:solidFill>
                <a:schemeClr val="accent4"/>
              </a:solidFill>
              <a:latin typeface="Arial"/>
              <a:ea typeface="Arial"/>
              <a:cs typeface="Arial"/>
              <a:sym typeface="Arial"/>
            </a:endParaRPr>
          </a:p>
        </p:txBody>
      </p:sp>
      <p:sp>
        <p:nvSpPr>
          <p:cNvPr id="380" name="Google Shape;380;p52"/>
          <p:cNvSpPr txBox="1"/>
          <p:nvPr/>
        </p:nvSpPr>
        <p:spPr>
          <a:xfrm>
            <a:off x="417960" y="1679400"/>
            <a:ext cx="6579000" cy="4264200"/>
          </a:xfrm>
          <a:prstGeom prst="rect">
            <a:avLst/>
          </a:prstGeom>
          <a:noFill/>
          <a:ln>
            <a:noFill/>
          </a:ln>
        </p:spPr>
        <p:txBody>
          <a:bodyPr anchorCtr="0" anchor="t" bIns="45700" lIns="72000" spcFirstLastPara="1" rIns="144000" wrap="square" tIns="4570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EFEFEF"/>
              </a:solidFill>
              <a:latin typeface="Arial"/>
              <a:ea typeface="Arial"/>
              <a:cs typeface="Arial"/>
              <a:sym typeface="Arial"/>
            </a:endParaRPr>
          </a:p>
          <a:p>
            <a:pPr indent="0" lvl="0" marL="0" marR="0" rtl="0" algn="l">
              <a:lnSpc>
                <a:spcPct val="90000"/>
              </a:lnSpc>
              <a:spcBef>
                <a:spcPts val="499"/>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Atbilde:</a:t>
            </a:r>
            <a:endParaRPr b="0" i="0" sz="2800" u="none" cap="none" strike="noStrike">
              <a:solidFill>
                <a:srgbClr val="EFEFEF"/>
              </a:solidFill>
              <a:latin typeface="Arial"/>
              <a:ea typeface="Arial"/>
              <a:cs typeface="Arial"/>
              <a:sym typeface="Arial"/>
            </a:endParaRPr>
          </a:p>
          <a:p>
            <a:pPr indent="-406080" lvl="0" marL="914400" marR="0" rtl="0" algn="l">
              <a:lnSpc>
                <a:spcPct val="90000"/>
              </a:lnSpc>
              <a:spcBef>
                <a:spcPts val="499"/>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5 stūri</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499"/>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Mērķis:</a:t>
            </a:r>
            <a:endParaRPr b="0" i="0" sz="2800" u="none" cap="none" strike="noStrike">
              <a:solidFill>
                <a:srgbClr val="EFEFEF"/>
              </a:solidFill>
              <a:latin typeface="Arial"/>
              <a:ea typeface="Arial"/>
              <a:cs typeface="Arial"/>
              <a:sym typeface="Arial"/>
            </a:endParaRPr>
          </a:p>
          <a:p>
            <a:pPr indent="-406080" lvl="0" marL="914400" marR="0" rtl="0" algn="l">
              <a:lnSpc>
                <a:spcPct val="90000"/>
              </a:lnSpc>
              <a:spcBef>
                <a:spcPts val="499"/>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Vizualizēt cik viegli pieņēmumi ieviešas uzdevuma izpildē</a:t>
            </a:r>
            <a:endParaRPr b="0" i="0" sz="2800" u="none" cap="none" strike="noStrike">
              <a:solidFill>
                <a:srgbClr val="EFEFEF"/>
              </a:solidFill>
              <a:latin typeface="Arial"/>
              <a:ea typeface="Arial"/>
              <a:cs typeface="Arial"/>
              <a:sym typeface="Arial"/>
            </a:endParaRPr>
          </a:p>
          <a:p>
            <a:pPr indent="0" lvl="0" marL="457200" marR="0" rtl="0" algn="l">
              <a:lnSpc>
                <a:spcPct val="90000"/>
              </a:lnSpc>
              <a:spcBef>
                <a:spcPts val="499"/>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p:txBody>
      </p:sp>
      <p:pic>
        <p:nvPicPr>
          <p:cNvPr id="381" name="Google Shape;381;p52"/>
          <p:cNvPicPr preferRelativeResize="0"/>
          <p:nvPr/>
        </p:nvPicPr>
        <p:blipFill rotWithShape="1">
          <a:blip r:embed="rId3">
            <a:alphaModFix/>
          </a:blip>
          <a:srcRect b="0" l="0" r="0" t="0"/>
          <a:stretch/>
        </p:blipFill>
        <p:spPr>
          <a:xfrm>
            <a:off x="7271280" y="1541160"/>
            <a:ext cx="4245840" cy="39841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3"/>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87" name="Google Shape;387;p53"/>
          <p:cNvSpPr txBox="1"/>
          <p:nvPr/>
        </p:nvSpPr>
        <p:spPr>
          <a:xfrm>
            <a:off x="417960" y="441000"/>
            <a:ext cx="1139904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Otrais uzdevums (2 min)</a:t>
            </a:r>
            <a:endParaRPr b="0" i="0" sz="4400" u="none" cap="none" strike="noStrike">
              <a:solidFill>
                <a:schemeClr val="accent4"/>
              </a:solidFill>
              <a:latin typeface="Arial"/>
              <a:ea typeface="Arial"/>
              <a:cs typeface="Arial"/>
              <a:sym typeface="Arial"/>
            </a:endParaRPr>
          </a:p>
        </p:txBody>
      </p:sp>
      <p:sp>
        <p:nvSpPr>
          <p:cNvPr id="388" name="Google Shape;388;p53"/>
          <p:cNvSpPr txBox="1"/>
          <p:nvPr/>
        </p:nvSpPr>
        <p:spPr>
          <a:xfrm>
            <a:off x="417960" y="1374840"/>
            <a:ext cx="11227320" cy="4264200"/>
          </a:xfrm>
          <a:prstGeom prst="rect">
            <a:avLst/>
          </a:prstGeom>
          <a:noFill/>
          <a:ln>
            <a:noFill/>
          </a:ln>
        </p:spPr>
        <p:txBody>
          <a:bodyPr anchorCtr="0" anchor="t" bIns="45700" lIns="72000" spcFirstLastPara="1" rIns="144000" wrap="square" tIns="45700">
            <a:noAutofit/>
          </a:bodyPr>
          <a:lstStyle/>
          <a:p>
            <a:pPr indent="-406080" lvl="0" marL="457200" marR="0" rtl="0" algn="just">
              <a:lnSpc>
                <a:spcPct val="107000"/>
              </a:lnSpc>
              <a:spcBef>
                <a:spcPts val="0"/>
              </a:spcBef>
              <a:spcAft>
                <a:spcPts val="0"/>
              </a:spcAft>
              <a:buClr>
                <a:srgbClr val="FFFFFF"/>
              </a:buClr>
              <a:buSzPts val="2800"/>
              <a:buFont typeface="Arial"/>
              <a:buAutoNum type="arabicPeriod"/>
            </a:pPr>
            <a:r>
              <a:rPr b="0" i="0" lang="en-US" sz="2800" u="none" cap="none" strike="noStrike">
                <a:solidFill>
                  <a:srgbClr val="FFFFFF"/>
                </a:solidFill>
                <a:latin typeface="Arial"/>
                <a:ea typeface="Arial"/>
                <a:cs typeface="Arial"/>
                <a:sym typeface="Arial"/>
              </a:rPr>
              <a:t>Uz lapas uzzīmējiet attēlu, kas sastāv no 4 figūrām:                   apļa, kvadrāta, trijstūra un taisnstūra</a:t>
            </a:r>
            <a:endParaRPr b="0" i="0" sz="2800" u="none" cap="none" strike="noStrike">
              <a:solidFill>
                <a:srgbClr val="FFFFFF"/>
              </a:solidFill>
              <a:latin typeface="Arial"/>
              <a:ea typeface="Arial"/>
              <a:cs typeface="Arial"/>
              <a:sym typeface="Arial"/>
            </a:endParaRPr>
          </a:p>
          <a:p>
            <a:pPr indent="-406080" lvl="0" marL="457200" marR="0" rtl="0" algn="just">
              <a:lnSpc>
                <a:spcPct val="107000"/>
              </a:lnSpc>
              <a:spcBef>
                <a:spcPts val="0"/>
              </a:spcBef>
              <a:spcAft>
                <a:spcPts val="0"/>
              </a:spcAft>
              <a:buClr>
                <a:srgbClr val="FFFFFF"/>
              </a:buClr>
              <a:buSzPts val="2800"/>
              <a:buFont typeface="Arial"/>
              <a:buAutoNum type="arabicPeriod"/>
            </a:pPr>
            <a:r>
              <a:rPr b="0" i="0" lang="en-US" sz="2800" u="none" cap="none" strike="noStrike">
                <a:solidFill>
                  <a:srgbClr val="FFFFFF"/>
                </a:solidFill>
                <a:latin typeface="Arial"/>
                <a:ea typeface="Arial"/>
                <a:cs typeface="Arial"/>
                <a:sym typeface="Arial"/>
              </a:rPr>
              <a:t>Attēlam jāizpilda šādas prasības:</a:t>
            </a:r>
            <a:endParaRPr b="0" i="0" sz="2800" u="none" cap="none" strike="noStrike">
              <a:solidFill>
                <a:srgbClr val="FFFFFF"/>
              </a:solidFill>
              <a:latin typeface="Arial"/>
              <a:ea typeface="Arial"/>
              <a:cs typeface="Arial"/>
              <a:sym typeface="Arial"/>
            </a:endParaRPr>
          </a:p>
          <a:p>
            <a:pPr indent="-380520" lvl="1" marL="914400" marR="0" rtl="0" algn="l">
              <a:lnSpc>
                <a:spcPct val="90000"/>
              </a:lnSpc>
              <a:spcBef>
                <a:spcPts val="499"/>
              </a:spcBef>
              <a:spcAft>
                <a:spcPts val="0"/>
              </a:spcAft>
              <a:buClr>
                <a:srgbClr val="FFFFFF"/>
              </a:buClr>
              <a:buSzPts val="2800"/>
              <a:buFont typeface="Arial"/>
              <a:buAutoNum type="alphaLcPeriod"/>
            </a:pPr>
            <a:r>
              <a:rPr b="1" i="0" lang="en-US" sz="2800" u="none" cap="none" strike="noStrike">
                <a:solidFill>
                  <a:srgbClr val="FFFFFF"/>
                </a:solidFill>
                <a:latin typeface="Arial"/>
                <a:ea typeface="Arial"/>
                <a:cs typeface="Arial"/>
                <a:sym typeface="Arial"/>
              </a:rPr>
              <a:t>Taisnstūris </a:t>
            </a:r>
            <a:r>
              <a:rPr b="0" i="0" lang="en-US" sz="2800" u="none" cap="none" strike="noStrike">
                <a:solidFill>
                  <a:srgbClr val="FFFFFF"/>
                </a:solidFill>
                <a:latin typeface="Arial"/>
                <a:ea typeface="Arial"/>
                <a:cs typeface="Arial"/>
                <a:sym typeface="Arial"/>
              </a:rPr>
              <a:t>ir centrā un pats lielākais</a:t>
            </a:r>
            <a:endParaRPr b="0" i="0" sz="2800" u="none" cap="none" strike="noStrike">
              <a:solidFill>
                <a:srgbClr val="FFFFFF"/>
              </a:solidFill>
              <a:latin typeface="Arial"/>
              <a:ea typeface="Arial"/>
              <a:cs typeface="Arial"/>
              <a:sym typeface="Arial"/>
            </a:endParaRPr>
          </a:p>
          <a:p>
            <a:pPr indent="-406080" lvl="1" marL="914400" marR="0" rtl="0" algn="l">
              <a:lnSpc>
                <a:spcPct val="90000"/>
              </a:lnSpc>
              <a:spcBef>
                <a:spcPts val="0"/>
              </a:spcBef>
              <a:spcAft>
                <a:spcPts val="0"/>
              </a:spcAft>
              <a:buClr>
                <a:srgbClr val="FFFFFF"/>
              </a:buClr>
              <a:buSzPts val="2800"/>
              <a:buFont typeface="Arial"/>
              <a:buAutoNum type="alphaLcPeriod"/>
            </a:pPr>
            <a:r>
              <a:rPr b="0" i="0" lang="en-US" sz="2800" u="none" cap="none" strike="noStrike">
                <a:solidFill>
                  <a:srgbClr val="FFFFFF"/>
                </a:solidFill>
                <a:latin typeface="Arial"/>
                <a:ea typeface="Arial"/>
                <a:cs typeface="Arial"/>
                <a:sym typeface="Arial"/>
              </a:rPr>
              <a:t>Vienādsānu </a:t>
            </a:r>
            <a:r>
              <a:rPr b="1" i="0" lang="en-US" sz="2800" u="none" cap="none" strike="noStrike">
                <a:solidFill>
                  <a:srgbClr val="FFFFFF"/>
                </a:solidFill>
                <a:latin typeface="Arial"/>
                <a:ea typeface="Arial"/>
                <a:cs typeface="Arial"/>
                <a:sym typeface="Arial"/>
              </a:rPr>
              <a:t>trijstūris </a:t>
            </a:r>
            <a:r>
              <a:rPr b="0" i="0" lang="en-US" sz="2800" u="none" cap="none" strike="noStrike">
                <a:solidFill>
                  <a:srgbClr val="FFFFFF"/>
                </a:solidFill>
                <a:latin typeface="Arial"/>
                <a:ea typeface="Arial"/>
                <a:cs typeface="Arial"/>
                <a:sym typeface="Arial"/>
              </a:rPr>
              <a:t>ir centrā un un nepieskaras nekam ar saviem stūriem</a:t>
            </a:r>
            <a:endParaRPr b="0" i="0" sz="2800" u="none" cap="none" strike="noStrike">
              <a:solidFill>
                <a:srgbClr val="FFFFFF"/>
              </a:solidFill>
              <a:latin typeface="Arial"/>
              <a:ea typeface="Arial"/>
              <a:cs typeface="Arial"/>
              <a:sym typeface="Arial"/>
            </a:endParaRPr>
          </a:p>
          <a:p>
            <a:pPr indent="-406080" lvl="1" marL="914400" marR="0" rtl="0" algn="l">
              <a:lnSpc>
                <a:spcPct val="90000"/>
              </a:lnSpc>
              <a:spcBef>
                <a:spcPts val="0"/>
              </a:spcBef>
              <a:spcAft>
                <a:spcPts val="0"/>
              </a:spcAft>
              <a:buClr>
                <a:srgbClr val="FFFFFF"/>
              </a:buClr>
              <a:buSzPts val="2800"/>
              <a:buFont typeface="Arial"/>
              <a:buAutoNum type="alphaLcPeriod"/>
            </a:pPr>
            <a:r>
              <a:rPr b="1" i="0" lang="en-US" sz="2800" u="none" cap="none" strike="noStrike">
                <a:solidFill>
                  <a:srgbClr val="FFFFFF"/>
                </a:solidFill>
                <a:latin typeface="Arial"/>
                <a:ea typeface="Arial"/>
                <a:cs typeface="Arial"/>
                <a:sym typeface="Arial"/>
              </a:rPr>
              <a:t>Aplis</a:t>
            </a:r>
            <a:r>
              <a:rPr b="0" i="0" lang="en-US" sz="2800" u="none" cap="none" strike="noStrike">
                <a:solidFill>
                  <a:srgbClr val="FFFFFF"/>
                </a:solidFill>
                <a:latin typeface="Arial"/>
                <a:ea typeface="Arial"/>
                <a:cs typeface="Arial"/>
                <a:sym typeface="Arial"/>
              </a:rPr>
              <a:t>, apmēram tāda paša izmēra, kā trijstūris, pa labi no taisnstūra, ar kreiso pusi pieskaras taisnstūrim</a:t>
            </a:r>
            <a:endParaRPr b="0" i="0" sz="2800" u="none" cap="none" strike="noStrike">
              <a:solidFill>
                <a:srgbClr val="FFFFFF"/>
              </a:solidFill>
              <a:latin typeface="Arial"/>
              <a:ea typeface="Arial"/>
              <a:cs typeface="Arial"/>
              <a:sym typeface="Arial"/>
            </a:endParaRPr>
          </a:p>
          <a:p>
            <a:pPr indent="-406080" lvl="1" marL="914400" marR="0" rtl="0" algn="l">
              <a:lnSpc>
                <a:spcPct val="90000"/>
              </a:lnSpc>
              <a:spcBef>
                <a:spcPts val="0"/>
              </a:spcBef>
              <a:spcAft>
                <a:spcPts val="0"/>
              </a:spcAft>
              <a:buClr>
                <a:srgbClr val="FFFFFF"/>
              </a:buClr>
              <a:buSzPts val="2800"/>
              <a:buFont typeface="Arial"/>
              <a:buAutoNum type="alphaLcPeriod"/>
            </a:pPr>
            <a:r>
              <a:rPr b="1" i="0" lang="en-US" sz="2800" u="none" cap="none" strike="noStrike">
                <a:solidFill>
                  <a:srgbClr val="FFFFFF"/>
                </a:solidFill>
                <a:latin typeface="Arial"/>
                <a:ea typeface="Arial"/>
                <a:cs typeface="Arial"/>
                <a:sym typeface="Arial"/>
              </a:rPr>
              <a:t>Kvadrāts </a:t>
            </a:r>
            <a:r>
              <a:rPr b="0" i="0" lang="en-US" sz="2800" u="none" cap="none" strike="noStrike">
                <a:solidFill>
                  <a:srgbClr val="FFFFFF"/>
                </a:solidFill>
                <a:latin typeface="Arial"/>
                <a:ea typeface="Arial"/>
                <a:cs typeface="Arial"/>
                <a:sym typeface="Arial"/>
              </a:rPr>
              <a:t>pats mazākais, atrodas virs taisnstūra un pa vidu tam</a:t>
            </a:r>
            <a:endParaRPr b="0" i="0" sz="2800" u="none" cap="none" strike="noStrike">
              <a:solidFill>
                <a:srgbClr val="FFFFFF"/>
              </a:solidFill>
              <a:latin typeface="Arial"/>
              <a:ea typeface="Arial"/>
              <a:cs typeface="Arial"/>
              <a:sym typeface="Arial"/>
            </a:endParaRPr>
          </a:p>
          <a:p>
            <a:pPr indent="-406080" lvl="0" marL="457200" marR="0" rtl="0" algn="just">
              <a:lnSpc>
                <a:spcPct val="107000"/>
              </a:lnSpc>
              <a:spcBef>
                <a:spcPts val="0"/>
              </a:spcBef>
              <a:spcAft>
                <a:spcPts val="0"/>
              </a:spcAft>
              <a:buClr>
                <a:srgbClr val="FFFFFF"/>
              </a:buClr>
              <a:buSzPts val="2800"/>
              <a:buFont typeface="Arial"/>
              <a:buAutoNum type="arabicPeriod"/>
            </a:pPr>
            <a:r>
              <a:rPr b="0" i="0" lang="en-US" sz="2800" u="none" cap="none" strike="noStrike">
                <a:solidFill>
                  <a:srgbClr val="FFFFFF"/>
                </a:solidFill>
                <a:latin typeface="Arial"/>
                <a:ea typeface="Arial"/>
                <a:cs typeface="Arial"/>
                <a:sym typeface="Arial"/>
              </a:rPr>
              <a:t>Nofotogrāfējiet savu zīmējumu un pievienojiet to čatā</a:t>
            </a:r>
            <a:endParaRPr b="0" i="0" sz="2800" u="none" cap="none" strike="noStrike">
              <a:solidFill>
                <a:srgbClr val="FFFFFF"/>
              </a:solidFill>
              <a:latin typeface="Arial"/>
              <a:ea typeface="Arial"/>
              <a:cs typeface="Arial"/>
              <a:sym typeface="Arial"/>
            </a:endParaRPr>
          </a:p>
          <a:p>
            <a:pPr indent="0" lvl="0" marL="0" marR="0" rtl="0" algn="ctr">
              <a:lnSpc>
                <a:spcPct val="107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a:p>
            <a:pPr indent="0" lvl="0" marL="457200" marR="0" rtl="0" algn="l">
              <a:lnSpc>
                <a:spcPct val="9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94" name="Google Shape;394;p54"/>
          <p:cNvSpPr txBox="1"/>
          <p:nvPr/>
        </p:nvSpPr>
        <p:spPr>
          <a:xfrm>
            <a:off x="417960" y="441000"/>
            <a:ext cx="1139904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Otrais uzdevums - sagaidītais rezultāts</a:t>
            </a:r>
            <a:endParaRPr b="0" i="0" sz="4400" u="none" cap="none" strike="noStrike">
              <a:solidFill>
                <a:schemeClr val="accent4"/>
              </a:solidFill>
              <a:latin typeface="Arial"/>
              <a:ea typeface="Arial"/>
              <a:cs typeface="Arial"/>
              <a:sym typeface="Arial"/>
            </a:endParaRPr>
          </a:p>
        </p:txBody>
      </p:sp>
      <p:grpSp>
        <p:nvGrpSpPr>
          <p:cNvPr id="395" name="Google Shape;395;p54"/>
          <p:cNvGrpSpPr/>
          <p:nvPr/>
        </p:nvGrpSpPr>
        <p:grpSpPr>
          <a:xfrm>
            <a:off x="7242840" y="1460520"/>
            <a:ext cx="4522680" cy="4435200"/>
            <a:chOff x="7242840" y="1460520"/>
            <a:chExt cx="4522680" cy="4435200"/>
          </a:xfrm>
        </p:grpSpPr>
        <p:sp>
          <p:nvSpPr>
            <p:cNvPr id="396" name="Google Shape;396;p54"/>
            <p:cNvSpPr/>
            <p:nvPr/>
          </p:nvSpPr>
          <p:spPr>
            <a:xfrm>
              <a:off x="7242840" y="2315880"/>
              <a:ext cx="2825280" cy="3579840"/>
            </a:xfrm>
            <a:prstGeom prst="rect">
              <a:avLst/>
            </a:prstGeom>
            <a:noFill/>
            <a:ln cap="flat" cmpd="sng" w="5075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4"/>
            <p:cNvSpPr/>
            <p:nvPr/>
          </p:nvSpPr>
          <p:spPr>
            <a:xfrm>
              <a:off x="8189640" y="1460520"/>
              <a:ext cx="848160" cy="728280"/>
            </a:xfrm>
            <a:prstGeom prst="rect">
              <a:avLst/>
            </a:prstGeom>
            <a:solidFill>
              <a:srgbClr val="00B050"/>
            </a:solidFill>
            <a:ln cap="flat" cmpd="sng" w="50750">
              <a:solidFill>
                <a:srgbClr val="0070C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4"/>
            <p:cNvSpPr/>
            <p:nvPr/>
          </p:nvSpPr>
          <p:spPr>
            <a:xfrm>
              <a:off x="7611120" y="3226680"/>
              <a:ext cx="2040840" cy="1433520"/>
            </a:xfrm>
            <a:prstGeom prst="triangle">
              <a:avLst>
                <a:gd fmla="val 50000" name="adj"/>
              </a:avLst>
            </a:prstGeom>
            <a:noFill/>
            <a:ln cap="flat" cmpd="sng" w="50750">
              <a:solidFill>
                <a:schemeClr val="accent6"/>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4"/>
            <p:cNvSpPr/>
            <p:nvPr/>
          </p:nvSpPr>
          <p:spPr>
            <a:xfrm>
              <a:off x="10068480" y="3125160"/>
              <a:ext cx="1697040" cy="1642320"/>
            </a:xfrm>
            <a:prstGeom prst="ellipse">
              <a:avLst/>
            </a:prstGeom>
            <a:noFill/>
            <a:ln cap="flat" cmpd="sng" w="50750">
              <a:solidFill>
                <a:srgbClr val="00B05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0" name="Google Shape;400;p54"/>
          <p:cNvSpPr/>
          <p:nvPr/>
        </p:nvSpPr>
        <p:spPr>
          <a:xfrm>
            <a:off x="417960" y="1602000"/>
            <a:ext cx="6638760" cy="2742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Mērķis:</a:t>
            </a:r>
            <a:endParaRPr b="0" i="0" sz="2800" u="none" cap="none" strike="noStrike">
              <a:solidFill>
                <a:srgbClr val="EFEFEF"/>
              </a:solidFill>
              <a:latin typeface="Arial"/>
              <a:ea typeface="Arial"/>
              <a:cs typeface="Arial"/>
              <a:sym typeface="Arial"/>
            </a:endParaRPr>
          </a:p>
          <a:p>
            <a:pPr indent="-406080" lvl="0" marL="457200" marR="0" rtl="0" algn="l">
              <a:lnSpc>
                <a:spcPct val="10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Uzsvērt nepieciešamību uzdot klientam jautājumus, lai pārliecinātos, ka ir iegūta visa informācija tai skaitā “pašparsevi saprotamā”</a:t>
            </a:r>
            <a:endParaRPr b="0" i="0" sz="2800" u="none" cap="none" strike="noStrike">
              <a:solidFill>
                <a:srgbClr val="EFEFE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EFEFEF"/>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5"/>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406" name="Google Shape;406;p55"/>
          <p:cNvSpPr txBox="1"/>
          <p:nvPr/>
        </p:nvSpPr>
        <p:spPr>
          <a:xfrm>
            <a:off x="396485" y="295550"/>
            <a:ext cx="1139910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Trešais uzdevums - darbs grupās (30 min)</a:t>
            </a:r>
            <a:endParaRPr b="0" i="0" sz="4400" u="none" cap="none" strike="noStrike">
              <a:solidFill>
                <a:schemeClr val="accent4"/>
              </a:solidFill>
              <a:latin typeface="Arial"/>
              <a:ea typeface="Arial"/>
              <a:cs typeface="Arial"/>
              <a:sym typeface="Arial"/>
            </a:endParaRPr>
          </a:p>
        </p:txBody>
      </p:sp>
      <p:sp>
        <p:nvSpPr>
          <p:cNvPr id="407" name="Google Shape;407;p55"/>
          <p:cNvSpPr/>
          <p:nvPr/>
        </p:nvSpPr>
        <p:spPr>
          <a:xfrm>
            <a:off x="499495" y="1285135"/>
            <a:ext cx="11296200" cy="475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EFEFEF"/>
                </a:solidFill>
                <a:latin typeface="Arial"/>
                <a:ea typeface="Arial"/>
                <a:cs typeface="Arial"/>
                <a:sym typeface="Arial"/>
              </a:rPr>
              <a:t>Uzdevums: </a:t>
            </a:r>
            <a:r>
              <a:rPr b="0" i="0" lang="en-US" sz="2600" u="none" cap="none" strike="noStrike">
                <a:solidFill>
                  <a:srgbClr val="EFEFEF"/>
                </a:solidFill>
                <a:latin typeface="Arial"/>
                <a:ea typeface="Arial"/>
                <a:cs typeface="Arial"/>
                <a:sym typeface="Arial"/>
              </a:rPr>
              <a:t>Izmantojot esošās zināšanas par e-komerciju, atrodiet kļūdas mājas lapas darbībā.</a:t>
            </a:r>
            <a:endParaRPr b="0" i="0" sz="26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EFEFEF"/>
              </a:solidFill>
              <a:latin typeface="Arial"/>
              <a:ea typeface="Arial"/>
              <a:cs typeface="Arial"/>
              <a:sym typeface="Arial"/>
            </a:endParaRPr>
          </a:p>
          <a:p>
            <a:pPr indent="-393380" lvl="0" marL="457200" marR="0" rtl="0" algn="l">
              <a:lnSpc>
                <a:spcPct val="100000"/>
              </a:lnSpc>
              <a:spcBef>
                <a:spcPts val="0"/>
              </a:spcBef>
              <a:spcAft>
                <a:spcPts val="0"/>
              </a:spcAft>
              <a:buClr>
                <a:srgbClr val="EFEFEF"/>
              </a:buClr>
              <a:buSzPts val="2600"/>
              <a:buFont typeface="Arial"/>
              <a:buAutoNum type="arabicPeriod"/>
            </a:pPr>
            <a:r>
              <a:rPr b="0" i="0" lang="en-US" sz="2600" u="none" cap="none" strike="noStrike">
                <a:solidFill>
                  <a:srgbClr val="EFEFEF"/>
                </a:solidFill>
                <a:latin typeface="Arial"/>
                <a:ea typeface="Arial"/>
                <a:cs typeface="Arial"/>
                <a:sym typeface="Arial"/>
              </a:rPr>
              <a:t>Vienojieties kurš prezentēs darba rezultātu</a:t>
            </a:r>
            <a:endParaRPr b="0" i="0" sz="2600" u="none" cap="none" strike="noStrike">
              <a:solidFill>
                <a:srgbClr val="EFEFEF"/>
              </a:solidFill>
              <a:latin typeface="Arial"/>
              <a:ea typeface="Arial"/>
              <a:cs typeface="Arial"/>
              <a:sym typeface="Arial"/>
            </a:endParaRPr>
          </a:p>
          <a:p>
            <a:pPr indent="-393380" lvl="0" marL="457200" marR="0" rtl="0" algn="l">
              <a:lnSpc>
                <a:spcPct val="100000"/>
              </a:lnSpc>
              <a:spcBef>
                <a:spcPts val="0"/>
              </a:spcBef>
              <a:spcAft>
                <a:spcPts val="0"/>
              </a:spcAft>
              <a:buClr>
                <a:srgbClr val="EFEFEF"/>
              </a:buClr>
              <a:buSzPts val="2600"/>
              <a:buFont typeface="Arial"/>
              <a:buAutoNum type="arabicPeriod"/>
            </a:pPr>
            <a:r>
              <a:rPr b="0" i="0" lang="en-US" sz="2600" u="none" cap="none" strike="noStrike">
                <a:solidFill>
                  <a:srgbClr val="EFEFEF"/>
                </a:solidFill>
                <a:latin typeface="Arial"/>
                <a:ea typeface="Arial"/>
                <a:cs typeface="Arial"/>
                <a:sym typeface="Arial"/>
              </a:rPr>
              <a:t>Atvērt testa lapu </a:t>
            </a:r>
            <a:r>
              <a:rPr b="0" i="0" lang="en-US" sz="2600" u="sng" cap="none" strike="noStrike">
                <a:solidFill>
                  <a:schemeClr val="hlink"/>
                </a:solidFill>
                <a:latin typeface="Arial"/>
                <a:ea typeface="Arial"/>
                <a:cs typeface="Arial"/>
                <a:sym typeface="Arial"/>
                <a:hlinkClick r:id="rId3"/>
              </a:rPr>
              <a:t>https://buggy-testingcup.pgs-soft.com/task_1</a:t>
            </a:r>
            <a:endParaRPr b="0" i="0" sz="2600" u="none" cap="none" strike="noStrike">
              <a:solidFill>
                <a:srgbClr val="EFEFEF"/>
              </a:solidFill>
              <a:latin typeface="Arial"/>
              <a:ea typeface="Arial"/>
              <a:cs typeface="Arial"/>
              <a:sym typeface="Arial"/>
            </a:endParaRPr>
          </a:p>
          <a:p>
            <a:pPr indent="-393380" lvl="0" marL="457200" marR="0" rtl="0" algn="l">
              <a:lnSpc>
                <a:spcPct val="100000"/>
              </a:lnSpc>
              <a:spcBef>
                <a:spcPts val="0"/>
              </a:spcBef>
              <a:spcAft>
                <a:spcPts val="0"/>
              </a:spcAft>
              <a:buClr>
                <a:srgbClr val="EFEFEF"/>
              </a:buClr>
              <a:buSzPts val="2600"/>
              <a:buFont typeface="Arial"/>
              <a:buAutoNum type="arabicPeriod"/>
            </a:pPr>
            <a:r>
              <a:rPr b="0" i="0" lang="en-US" sz="2600" u="none" cap="none" strike="noStrike">
                <a:solidFill>
                  <a:srgbClr val="EFEFEF"/>
                </a:solidFill>
                <a:latin typeface="Arial"/>
                <a:ea typeface="Arial"/>
                <a:cs typeface="Arial"/>
                <a:sym typeface="Arial"/>
              </a:rPr>
              <a:t>Apskatot lapu izvērtējiet to no poļu lietotāja perspektīvas </a:t>
            </a:r>
            <a:endParaRPr b="0" i="0" sz="2600" u="none" cap="none" strike="noStrike">
              <a:solidFill>
                <a:srgbClr val="EFEFEF"/>
              </a:solidFill>
              <a:latin typeface="Arial"/>
              <a:ea typeface="Arial"/>
              <a:cs typeface="Arial"/>
              <a:sym typeface="Arial"/>
            </a:endParaRPr>
          </a:p>
          <a:p>
            <a:pPr indent="-393380" lvl="0" marL="457200" marR="0" rtl="0" algn="l">
              <a:lnSpc>
                <a:spcPct val="100000"/>
              </a:lnSpc>
              <a:spcBef>
                <a:spcPts val="0"/>
              </a:spcBef>
              <a:spcAft>
                <a:spcPts val="0"/>
              </a:spcAft>
              <a:buClr>
                <a:srgbClr val="EFEFEF"/>
              </a:buClr>
              <a:buSzPts val="2600"/>
              <a:buFont typeface="Arial"/>
              <a:buAutoNum type="arabicPeriod"/>
            </a:pPr>
            <a:r>
              <a:rPr b="0" i="0" lang="en-US" sz="2600" u="none" cap="none" strike="noStrike">
                <a:solidFill>
                  <a:srgbClr val="EFEFEF"/>
                </a:solidFill>
                <a:latin typeface="Arial"/>
                <a:ea typeface="Arial"/>
                <a:cs typeface="Arial"/>
                <a:sym typeface="Arial"/>
              </a:rPr>
              <a:t>Pierakstiet visas problēmas, ko esiet identificējuši šajā lapā</a:t>
            </a:r>
            <a:endParaRPr b="0" i="0" sz="26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EFEFEF"/>
                </a:solidFill>
                <a:latin typeface="Arial"/>
                <a:ea typeface="Arial"/>
                <a:cs typeface="Arial"/>
                <a:sym typeface="Arial"/>
              </a:rPr>
              <a:t>Piezīme: Darbu veikt būs daudz vienkāršāk un ātrāk, ja sarunāsieteis savā starpā visa uzdevuma izpildes laikā</a:t>
            </a:r>
            <a:endParaRPr b="0" i="0" sz="26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EFEFE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6"/>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413" name="Google Shape;413;p56"/>
          <p:cNvSpPr txBox="1"/>
          <p:nvPr/>
        </p:nvSpPr>
        <p:spPr>
          <a:xfrm>
            <a:off x="319985" y="110325"/>
            <a:ext cx="1139910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rgbClr val="E69138"/>
                </a:solidFill>
                <a:latin typeface="Arial"/>
                <a:ea typeface="Arial"/>
                <a:cs typeface="Arial"/>
                <a:sym typeface="Arial"/>
              </a:rPr>
              <a:t>Mājas darbs</a:t>
            </a:r>
            <a:endParaRPr b="0" i="0" sz="4400" u="none" cap="none" strike="noStrike">
              <a:solidFill>
                <a:srgbClr val="E69138"/>
              </a:solidFill>
              <a:latin typeface="Arial"/>
              <a:ea typeface="Arial"/>
              <a:cs typeface="Arial"/>
              <a:sym typeface="Arial"/>
            </a:endParaRPr>
          </a:p>
        </p:txBody>
      </p:sp>
      <p:sp>
        <p:nvSpPr>
          <p:cNvPr id="414" name="Google Shape;414;p56"/>
          <p:cNvSpPr txBox="1"/>
          <p:nvPr/>
        </p:nvSpPr>
        <p:spPr>
          <a:xfrm>
            <a:off x="5181850" y="1713677"/>
            <a:ext cx="11227200" cy="5304300"/>
          </a:xfrm>
          <a:prstGeom prst="rect">
            <a:avLst/>
          </a:prstGeom>
          <a:noFill/>
          <a:ln>
            <a:noFill/>
          </a:ln>
        </p:spPr>
        <p:txBody>
          <a:bodyPr anchorCtr="0" anchor="t" bIns="45700" lIns="72000" spcFirstLastPara="1" rIns="144000" wrap="square" tIns="45700">
            <a:noAutofit/>
          </a:bodyPr>
          <a:lstStyle/>
          <a:p>
            <a:pPr indent="-361630" lvl="0" marL="4572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Iepazīties ar prakses projektu:</a:t>
            </a:r>
            <a:endParaRPr b="0" i="0" sz="2100" u="none" cap="none" strike="noStrike">
              <a:solidFill>
                <a:srgbClr val="000000"/>
              </a:solidFill>
              <a:latin typeface="Arial"/>
              <a:ea typeface="Arial"/>
              <a:cs typeface="Arial"/>
              <a:sym typeface="Arial"/>
            </a:endParaRPr>
          </a:p>
          <a:p>
            <a:pPr indent="-336070" lvl="1" marL="914400" marR="0" rtl="0" algn="l">
              <a:lnSpc>
                <a:spcPct val="100000"/>
              </a:lnSpc>
              <a:spcBef>
                <a:spcPts val="0"/>
              </a:spcBef>
              <a:spcAft>
                <a:spcPts val="0"/>
              </a:spcAft>
              <a:buClr>
                <a:srgbClr val="000000"/>
              </a:buClr>
              <a:buSzPts val="1700"/>
              <a:buFont typeface="Arial"/>
              <a:buChar char="•"/>
            </a:pPr>
            <a:r>
              <a:rPr b="0" i="0" lang="en-US" sz="1700" u="sng" cap="none" strike="noStrike">
                <a:solidFill>
                  <a:schemeClr val="hlink"/>
                </a:solidFill>
                <a:latin typeface="Arial"/>
                <a:ea typeface="Arial"/>
                <a:cs typeface="Arial"/>
                <a:sym typeface="Arial"/>
                <a:hlinkClick r:id="rId3"/>
              </a:rPr>
              <a:t>https://www.guru99.com/live-testing-project.html</a:t>
            </a:r>
            <a:endParaRPr b="0" i="0" sz="1700" u="none" cap="none" strike="noStrike">
              <a:solidFill>
                <a:srgbClr val="000000"/>
              </a:solidFill>
              <a:latin typeface="Arial"/>
              <a:ea typeface="Arial"/>
              <a:cs typeface="Arial"/>
              <a:sym typeface="Arial"/>
            </a:endParaRPr>
          </a:p>
          <a:p>
            <a:pPr indent="-361630" lvl="0" marL="4572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Iepazīties ar informāciju, kas ir pieejama guru99:</a:t>
            </a:r>
            <a:endParaRPr b="0" i="0" sz="2100" u="none" cap="none" strike="noStrike">
              <a:solidFill>
                <a:srgbClr val="000000"/>
              </a:solidFill>
              <a:latin typeface="Arial"/>
              <a:ea typeface="Arial"/>
              <a:cs typeface="Arial"/>
              <a:sym typeface="Arial"/>
            </a:endParaRPr>
          </a:p>
          <a:p>
            <a:pPr indent="-336070" lvl="1" marL="914400" marR="0" rtl="0" algn="l">
              <a:lnSpc>
                <a:spcPct val="100000"/>
              </a:lnSpc>
              <a:spcBef>
                <a:spcPts val="0"/>
              </a:spcBef>
              <a:spcAft>
                <a:spcPts val="0"/>
              </a:spcAft>
              <a:buClr>
                <a:srgbClr val="000000"/>
              </a:buClr>
              <a:buSzPts val="1700"/>
              <a:buFont typeface="Arial"/>
              <a:buChar char="•"/>
            </a:pPr>
            <a:r>
              <a:rPr b="0" i="0" lang="en-US" sz="1700" u="sng" cap="none" strike="noStrike">
                <a:solidFill>
                  <a:schemeClr val="hlink"/>
                </a:solidFill>
                <a:latin typeface="Arial"/>
                <a:ea typeface="Arial"/>
                <a:cs typeface="Arial"/>
                <a:sym typeface="Arial"/>
                <a:hlinkClick r:id="rId4"/>
              </a:rPr>
              <a:t>https://www.guru99.com/</a:t>
            </a:r>
            <a:endParaRPr b="0" i="0" sz="1700" u="none" cap="none" strike="noStrike">
              <a:solidFill>
                <a:srgbClr val="000000"/>
              </a:solidFill>
              <a:latin typeface="Arial"/>
              <a:ea typeface="Arial"/>
              <a:cs typeface="Arial"/>
              <a:sym typeface="Arial"/>
            </a:endParaRPr>
          </a:p>
          <a:p>
            <a:pPr indent="-361630" lvl="0" marL="4572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Iepazīties ar ISTQB </a:t>
            </a:r>
            <a:r>
              <a:rPr b="1" i="0" lang="en-US" sz="2100" u="none" cap="none" strike="noStrike">
                <a:solidFill>
                  <a:srgbClr val="000000"/>
                </a:solidFill>
                <a:latin typeface="Arial"/>
                <a:ea typeface="Arial"/>
                <a:cs typeface="Arial"/>
                <a:sym typeface="Arial"/>
              </a:rPr>
              <a:t>Foundation level</a:t>
            </a:r>
            <a:r>
              <a:rPr b="0" i="0" lang="en-US" sz="2100" u="none" cap="none" strike="noStrike">
                <a:solidFill>
                  <a:srgbClr val="000000"/>
                </a:solidFill>
                <a:latin typeface="Arial"/>
                <a:ea typeface="Arial"/>
                <a:cs typeface="Arial"/>
                <a:sym typeface="Arial"/>
              </a:rPr>
              <a:t> dokumentāciju:</a:t>
            </a:r>
            <a:endParaRPr b="0" i="0" sz="2100" u="none" cap="none" strike="noStrike">
              <a:solidFill>
                <a:srgbClr val="000000"/>
              </a:solidFill>
              <a:latin typeface="Arial"/>
              <a:ea typeface="Arial"/>
              <a:cs typeface="Arial"/>
              <a:sym typeface="Arial"/>
            </a:endParaRPr>
          </a:p>
          <a:p>
            <a:pPr indent="-336070" lvl="1" marL="914400" marR="0" rtl="0" algn="l">
              <a:lnSpc>
                <a:spcPct val="100000"/>
              </a:lnSpc>
              <a:spcBef>
                <a:spcPts val="0"/>
              </a:spcBef>
              <a:spcAft>
                <a:spcPts val="0"/>
              </a:spcAft>
              <a:buClr>
                <a:srgbClr val="000000"/>
              </a:buClr>
              <a:buSzPts val="1700"/>
              <a:buFont typeface="Arial"/>
              <a:buChar char="•"/>
            </a:pPr>
            <a:r>
              <a:rPr b="0" i="0" lang="en-US" sz="1700" u="sng" cap="none" strike="noStrike">
                <a:solidFill>
                  <a:schemeClr val="hlink"/>
                </a:solidFill>
                <a:latin typeface="Arial"/>
                <a:ea typeface="Arial"/>
                <a:cs typeface="Arial"/>
                <a:sym typeface="Arial"/>
                <a:hlinkClick r:id="rId5"/>
              </a:rPr>
              <a:t>https://www.istqb.org/downloads/syllabi.html</a:t>
            </a:r>
            <a:endParaRPr b="0" i="0" sz="1700" u="none" cap="none" strike="noStrike">
              <a:solidFill>
                <a:srgbClr val="000000"/>
              </a:solidFill>
              <a:latin typeface="Arial"/>
              <a:ea typeface="Arial"/>
              <a:cs typeface="Arial"/>
              <a:sym typeface="Arial"/>
            </a:endParaRPr>
          </a:p>
          <a:p>
            <a:pPr indent="-361630" lvl="0" marL="4572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Apskatīt literatūras sarakstu</a:t>
            </a:r>
            <a:endParaRPr b="0" i="0" sz="2100" u="none" cap="none" strike="noStrike">
              <a:solidFill>
                <a:srgbClr val="000000"/>
              </a:solidFill>
              <a:latin typeface="Arial"/>
              <a:ea typeface="Arial"/>
              <a:cs typeface="Arial"/>
              <a:sym typeface="Arial"/>
            </a:endParaRPr>
          </a:p>
          <a:p>
            <a:pPr indent="-336070" lvl="1" marL="91440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Arial"/>
                <a:ea typeface="Arial"/>
                <a:cs typeface="Arial"/>
                <a:sym typeface="Arial"/>
              </a:rPr>
              <a:t>Agile Testing: A Practical Guide for Testers and Agile Teams</a:t>
            </a:r>
            <a:endParaRPr b="0" i="0" sz="1700" u="none" cap="none" strike="noStrike">
              <a:solidFill>
                <a:srgbClr val="000000"/>
              </a:solidFill>
              <a:latin typeface="Arial"/>
              <a:ea typeface="Arial"/>
              <a:cs typeface="Arial"/>
              <a:sym typeface="Arial"/>
            </a:endParaRPr>
          </a:p>
          <a:p>
            <a:pPr indent="-336070" lvl="1" marL="91440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Arial"/>
                <a:ea typeface="Arial"/>
                <a:cs typeface="Arial"/>
                <a:sym typeface="Arial"/>
              </a:rPr>
              <a:t>The Art of Software Testing, 3rd Edition</a:t>
            </a:r>
            <a:endParaRPr b="0" i="0" sz="1700" u="none" cap="none" strike="noStrike">
              <a:solidFill>
                <a:srgbClr val="000000"/>
              </a:solidFill>
              <a:latin typeface="Arial"/>
              <a:ea typeface="Arial"/>
              <a:cs typeface="Arial"/>
              <a:sym typeface="Arial"/>
            </a:endParaRPr>
          </a:p>
          <a:p>
            <a:pPr indent="-336070" lvl="1" marL="91440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Arial"/>
                <a:ea typeface="Arial"/>
                <a:cs typeface="Arial"/>
                <a:sym typeface="Arial"/>
              </a:rPr>
              <a:t>Software Testing: A Craftsman's Approach, Fourth Edition</a:t>
            </a:r>
            <a:endParaRPr b="0" i="0" sz="1700" u="none" cap="none" strike="noStrike">
              <a:solidFill>
                <a:srgbClr val="000000"/>
              </a:solidFill>
              <a:latin typeface="Arial"/>
              <a:ea typeface="Arial"/>
              <a:cs typeface="Arial"/>
              <a:sym typeface="Arial"/>
            </a:endParaRPr>
          </a:p>
          <a:p>
            <a:pPr indent="-336070" lvl="1" marL="91440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Arial"/>
                <a:ea typeface="Arial"/>
                <a:cs typeface="Arial"/>
                <a:sym typeface="Arial"/>
              </a:rPr>
              <a:t>How to Break Software: A Practical Guide to Testing</a:t>
            </a:r>
            <a:endParaRPr b="0" i="0" sz="1700" u="none" cap="none" strike="noStrike">
              <a:solidFill>
                <a:srgbClr val="000000"/>
              </a:solidFill>
              <a:latin typeface="Arial"/>
              <a:ea typeface="Arial"/>
              <a:cs typeface="Arial"/>
              <a:sym typeface="Arial"/>
            </a:endParaRPr>
          </a:p>
          <a:p>
            <a:pPr indent="-336070" lvl="1" marL="91440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Arial"/>
                <a:ea typeface="Arial"/>
                <a:cs typeface="Arial"/>
                <a:sym typeface="Arial"/>
              </a:rPr>
              <a:t>Software Testing Techniques, 2nd edition</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3"/>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92" name="Google Shape;92;p23"/>
          <p:cNvSpPr txBox="1"/>
          <p:nvPr/>
        </p:nvSpPr>
        <p:spPr>
          <a:xfrm>
            <a:off x="417960" y="441000"/>
            <a:ext cx="11399040" cy="1099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Kas tad ir IT?</a:t>
            </a:r>
            <a:endParaRPr b="0" i="0" sz="4400" u="none" cap="none" strike="noStrike">
              <a:solidFill>
                <a:schemeClr val="accent4"/>
              </a:solidFill>
              <a:latin typeface="Arial"/>
              <a:ea typeface="Arial"/>
              <a:cs typeface="Arial"/>
              <a:sym typeface="Arial"/>
            </a:endParaRPr>
          </a:p>
        </p:txBody>
      </p:sp>
      <p:sp>
        <p:nvSpPr>
          <p:cNvPr id="93" name="Google Shape;93;p23"/>
          <p:cNvSpPr txBox="1"/>
          <p:nvPr/>
        </p:nvSpPr>
        <p:spPr>
          <a:xfrm>
            <a:off x="417960" y="1709640"/>
            <a:ext cx="11618640" cy="4264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Informācijas tehnoloģijas (IT) ir termins, kurš sevī iekļauj visas tehnoloģiju formas, kuras izmanto, izveido, uzrkāj vai apmaina informāciju dažādos veidos. </a:t>
            </a:r>
            <a:endParaRPr b="0" i="0" sz="2800" u="none" cap="none" strike="noStrike">
              <a:solidFill>
                <a:srgbClr val="EFEFEF"/>
              </a:solidFill>
              <a:latin typeface="Arial"/>
              <a:ea typeface="Arial"/>
              <a:cs typeface="Arial"/>
              <a:sym typeface="Arial"/>
            </a:endParaRPr>
          </a:p>
          <a:p>
            <a:pPr indent="0" lvl="0" marL="0" marR="0" rtl="0" algn="l">
              <a:lnSpc>
                <a:spcPct val="90000"/>
              </a:lnSpc>
              <a:spcBef>
                <a:spcPts val="1599"/>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Daži no šiem veidiem ir:</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1599"/>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biznesa dati</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balss sarunas</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attēli </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video</a:t>
            </a:r>
            <a:endParaRPr b="0" i="0" sz="2800" u="none" cap="none" strike="noStrike">
              <a:solidFill>
                <a:srgbClr val="EFEFEF"/>
              </a:solidFill>
              <a:latin typeface="Arial"/>
              <a:ea typeface="Arial"/>
              <a:cs typeface="Arial"/>
              <a:sym typeface="Arial"/>
            </a:endParaRPr>
          </a:p>
          <a:p>
            <a:pPr indent="-406080" lvl="0" marL="457200" marR="0" rtl="0" algn="l">
              <a:lnSpc>
                <a:spcPct val="90000"/>
              </a:lnSpc>
              <a:spcBef>
                <a:spcPts val="0"/>
              </a:spcBef>
              <a:spcAft>
                <a:spcPts val="0"/>
              </a:spcAft>
              <a:buClr>
                <a:srgbClr val="EFEFEF"/>
              </a:buClr>
              <a:buSzPts val="2800"/>
              <a:buFont typeface="Arial"/>
              <a:buChar char="●"/>
            </a:pPr>
            <a:r>
              <a:rPr b="0" i="0" lang="en-US" sz="2800" u="none" cap="none" strike="noStrike">
                <a:solidFill>
                  <a:srgbClr val="EFEFEF"/>
                </a:solidFill>
                <a:latin typeface="Arial"/>
                <a:ea typeface="Arial"/>
                <a:cs typeface="Arial"/>
                <a:sym typeface="Arial"/>
              </a:rPr>
              <a:t>multimēdiju prezentācijas u.c.</a:t>
            </a:r>
            <a:endParaRPr b="0" i="0" sz="2800" u="none" cap="none" strike="noStrike">
              <a:solidFill>
                <a:srgbClr val="EFEFE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4"/>
          <p:cNvSpPr txBox="1"/>
          <p:nvPr/>
        </p:nvSpPr>
        <p:spPr>
          <a:xfrm>
            <a:off x="11646000" y="6256800"/>
            <a:ext cx="604800" cy="3322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grpSp>
        <p:nvGrpSpPr>
          <p:cNvPr id="99" name="Google Shape;99;p24"/>
          <p:cNvGrpSpPr/>
          <p:nvPr/>
        </p:nvGrpSpPr>
        <p:grpSpPr>
          <a:xfrm>
            <a:off x="946440" y="357120"/>
            <a:ext cx="10298880" cy="1240200"/>
            <a:chOff x="946440" y="357120"/>
            <a:chExt cx="10298880" cy="1240200"/>
          </a:xfrm>
        </p:grpSpPr>
        <p:grpSp>
          <p:nvGrpSpPr>
            <p:cNvPr id="100" name="Google Shape;100;p24"/>
            <p:cNvGrpSpPr/>
            <p:nvPr/>
          </p:nvGrpSpPr>
          <p:grpSpPr>
            <a:xfrm>
              <a:off x="946440" y="357120"/>
              <a:ext cx="3117960" cy="1240200"/>
              <a:chOff x="946440" y="357120"/>
              <a:chExt cx="3117960" cy="1240200"/>
            </a:xfrm>
          </p:grpSpPr>
          <p:pic>
            <p:nvPicPr>
              <p:cNvPr id="101" name="Google Shape;101;p24"/>
              <p:cNvPicPr preferRelativeResize="0"/>
              <p:nvPr/>
            </p:nvPicPr>
            <p:blipFill rotWithShape="1">
              <a:blip r:embed="rId3">
                <a:alphaModFix/>
              </a:blip>
              <a:srcRect b="0" l="0" r="0" t="0"/>
              <a:stretch/>
            </p:blipFill>
            <p:spPr>
              <a:xfrm>
                <a:off x="946440" y="357120"/>
                <a:ext cx="1468800" cy="1240200"/>
              </a:xfrm>
              <a:prstGeom prst="rect">
                <a:avLst/>
              </a:prstGeom>
              <a:noFill/>
              <a:ln>
                <a:noFill/>
              </a:ln>
            </p:spPr>
          </p:pic>
          <p:sp>
            <p:nvSpPr>
              <p:cNvPr id="102" name="Google Shape;102;p24"/>
              <p:cNvSpPr/>
              <p:nvPr/>
            </p:nvSpPr>
            <p:spPr>
              <a:xfrm>
                <a:off x="2453760" y="377280"/>
                <a:ext cx="1610640" cy="11998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FEFEF"/>
                    </a:solidFill>
                    <a:latin typeface="Arial"/>
                    <a:ea typeface="Arial"/>
                    <a:cs typeface="Arial"/>
                    <a:sym typeface="Arial"/>
                  </a:rPr>
                  <a:t>Izklaide:</a:t>
                </a:r>
                <a:endParaRPr b="0" i="0" sz="1800" u="none" cap="none" strike="noStrike">
                  <a:solidFill>
                    <a:srgbClr val="EFEFEF"/>
                  </a:solidFill>
                  <a:latin typeface="Arial"/>
                  <a:ea typeface="Arial"/>
                  <a:cs typeface="Arial"/>
                  <a:sym typeface="Arial"/>
                </a:endParaRPr>
              </a:p>
              <a:p>
                <a:pPr indent="-342720" lvl="0" marL="457200" marR="0" rtl="0" algn="l">
                  <a:lnSpc>
                    <a:spcPct val="100000"/>
                  </a:lnSpc>
                  <a:spcBef>
                    <a:spcPts val="0"/>
                  </a:spcBef>
                  <a:spcAft>
                    <a:spcPts val="0"/>
                  </a:spcAft>
                  <a:buClr>
                    <a:srgbClr val="EFEFEF"/>
                  </a:buClr>
                  <a:buSzPts val="1800"/>
                  <a:buFont typeface="Arial"/>
                  <a:buChar char="●"/>
                </a:pPr>
                <a:r>
                  <a:rPr b="0" i="0" lang="en-US" sz="1800" u="none" cap="none" strike="noStrike">
                    <a:solidFill>
                      <a:srgbClr val="EFEFEF"/>
                    </a:solidFill>
                    <a:latin typeface="Arial"/>
                    <a:ea typeface="Arial"/>
                    <a:cs typeface="Arial"/>
                    <a:sym typeface="Arial"/>
                  </a:rPr>
                  <a:t>filmas</a:t>
                </a:r>
                <a:endParaRPr b="0" i="0" sz="1800" u="none" cap="none" strike="noStrike">
                  <a:solidFill>
                    <a:srgbClr val="EFEFEF"/>
                  </a:solidFill>
                  <a:latin typeface="Arial"/>
                  <a:ea typeface="Arial"/>
                  <a:cs typeface="Arial"/>
                  <a:sym typeface="Arial"/>
                </a:endParaRPr>
              </a:p>
              <a:p>
                <a:pPr indent="-342720" lvl="0" marL="457200" marR="0" rtl="0" algn="l">
                  <a:lnSpc>
                    <a:spcPct val="100000"/>
                  </a:lnSpc>
                  <a:spcBef>
                    <a:spcPts val="0"/>
                  </a:spcBef>
                  <a:spcAft>
                    <a:spcPts val="0"/>
                  </a:spcAft>
                  <a:buClr>
                    <a:srgbClr val="EFEFEF"/>
                  </a:buClr>
                  <a:buSzPts val="1800"/>
                  <a:buFont typeface="Arial"/>
                  <a:buChar char="●"/>
                </a:pPr>
                <a:r>
                  <a:rPr b="0" i="0" lang="en-US" sz="1800" u="none" cap="none" strike="noStrike">
                    <a:solidFill>
                      <a:srgbClr val="EFEFEF"/>
                    </a:solidFill>
                    <a:latin typeface="Arial"/>
                    <a:ea typeface="Arial"/>
                    <a:cs typeface="Arial"/>
                    <a:sym typeface="Arial"/>
                  </a:rPr>
                  <a:t>grāmatas</a:t>
                </a:r>
                <a:endParaRPr b="0" i="0" sz="1800" u="none" cap="none" strike="noStrike">
                  <a:solidFill>
                    <a:srgbClr val="EFEFEF"/>
                  </a:solidFill>
                  <a:latin typeface="Arial"/>
                  <a:ea typeface="Arial"/>
                  <a:cs typeface="Arial"/>
                  <a:sym typeface="Arial"/>
                </a:endParaRPr>
              </a:p>
              <a:p>
                <a:pPr indent="-342720" lvl="0" marL="457200" marR="0" rtl="0" algn="l">
                  <a:lnSpc>
                    <a:spcPct val="100000"/>
                  </a:lnSpc>
                  <a:spcBef>
                    <a:spcPts val="0"/>
                  </a:spcBef>
                  <a:spcAft>
                    <a:spcPts val="0"/>
                  </a:spcAft>
                  <a:buClr>
                    <a:srgbClr val="EFEFEF"/>
                  </a:buClr>
                  <a:buSzPts val="1800"/>
                  <a:buFont typeface="Arial"/>
                  <a:buChar char="●"/>
                </a:pPr>
                <a:r>
                  <a:rPr b="0" i="0" lang="en-US" sz="1800" u="none" cap="none" strike="noStrike">
                    <a:solidFill>
                      <a:srgbClr val="EFEFEF"/>
                    </a:solidFill>
                    <a:latin typeface="Arial"/>
                    <a:ea typeface="Arial"/>
                    <a:cs typeface="Arial"/>
                    <a:sym typeface="Arial"/>
                  </a:rPr>
                  <a:t>mūzika</a:t>
                </a:r>
                <a:endParaRPr b="0" i="0" sz="1800" u="none" cap="none" strike="noStrike">
                  <a:solidFill>
                    <a:srgbClr val="EFEFEF"/>
                  </a:solidFill>
                  <a:latin typeface="Arial"/>
                  <a:ea typeface="Arial"/>
                  <a:cs typeface="Arial"/>
                  <a:sym typeface="Arial"/>
                </a:endParaRPr>
              </a:p>
            </p:txBody>
          </p:sp>
        </p:grpSp>
        <p:grpSp>
          <p:nvGrpSpPr>
            <p:cNvPr id="103" name="Google Shape;103;p24"/>
            <p:cNvGrpSpPr/>
            <p:nvPr/>
          </p:nvGrpSpPr>
          <p:grpSpPr>
            <a:xfrm>
              <a:off x="6777360" y="377280"/>
              <a:ext cx="4467960" cy="1199880"/>
              <a:chOff x="6777360" y="377280"/>
              <a:chExt cx="4467960" cy="1199880"/>
            </a:xfrm>
          </p:grpSpPr>
          <p:pic>
            <p:nvPicPr>
              <p:cNvPr id="104" name="Google Shape;104;p24"/>
              <p:cNvPicPr preferRelativeResize="0"/>
              <p:nvPr/>
            </p:nvPicPr>
            <p:blipFill rotWithShape="1">
              <a:blip r:embed="rId4">
                <a:alphaModFix/>
              </a:blip>
              <a:srcRect b="0" l="0" r="0" t="0"/>
              <a:stretch/>
            </p:blipFill>
            <p:spPr>
              <a:xfrm>
                <a:off x="6777360" y="468360"/>
                <a:ext cx="1835280" cy="1018080"/>
              </a:xfrm>
              <a:prstGeom prst="rect">
                <a:avLst/>
              </a:prstGeom>
              <a:noFill/>
              <a:ln>
                <a:noFill/>
              </a:ln>
            </p:spPr>
          </p:pic>
          <p:sp>
            <p:nvSpPr>
              <p:cNvPr id="105" name="Google Shape;105;p24"/>
              <p:cNvSpPr/>
              <p:nvPr/>
            </p:nvSpPr>
            <p:spPr>
              <a:xfrm>
                <a:off x="8489160" y="377280"/>
                <a:ext cx="2756160" cy="11998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Apmācības:</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rokasgrāmatas</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interkatīvas apmācības</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vebināri</a:t>
                </a:r>
                <a:endParaRPr b="0" i="0" sz="1800" u="none" cap="none" strike="noStrike">
                  <a:solidFill>
                    <a:srgbClr val="000000"/>
                  </a:solidFill>
                  <a:latin typeface="Arial"/>
                  <a:ea typeface="Arial"/>
                  <a:cs typeface="Arial"/>
                  <a:sym typeface="Arial"/>
                </a:endParaRPr>
              </a:p>
            </p:txBody>
          </p:sp>
        </p:grpSp>
      </p:grpSp>
      <p:grpSp>
        <p:nvGrpSpPr>
          <p:cNvPr id="106" name="Google Shape;106;p24"/>
          <p:cNvGrpSpPr/>
          <p:nvPr/>
        </p:nvGrpSpPr>
        <p:grpSpPr>
          <a:xfrm>
            <a:off x="4198680" y="4928760"/>
            <a:ext cx="3651120" cy="1296360"/>
            <a:chOff x="4198680" y="4928760"/>
            <a:chExt cx="3651120" cy="1296360"/>
          </a:xfrm>
        </p:grpSpPr>
        <p:pic>
          <p:nvPicPr>
            <p:cNvPr id="107" name="Google Shape;107;p24"/>
            <p:cNvPicPr preferRelativeResize="0"/>
            <p:nvPr/>
          </p:nvPicPr>
          <p:blipFill rotWithShape="1">
            <a:blip r:embed="rId5">
              <a:alphaModFix/>
            </a:blip>
            <a:srcRect b="0" l="0" r="0" t="0"/>
            <a:stretch/>
          </p:blipFill>
          <p:spPr>
            <a:xfrm>
              <a:off x="4198680" y="4928760"/>
              <a:ext cx="1364400" cy="1296360"/>
            </a:xfrm>
            <a:prstGeom prst="rect">
              <a:avLst/>
            </a:prstGeom>
            <a:noFill/>
            <a:ln>
              <a:noFill/>
            </a:ln>
          </p:spPr>
        </p:pic>
        <p:sp>
          <p:nvSpPr>
            <p:cNvPr id="108" name="Google Shape;108;p24"/>
            <p:cNvSpPr/>
            <p:nvPr/>
          </p:nvSpPr>
          <p:spPr>
            <a:xfrm>
              <a:off x="5554080" y="5081400"/>
              <a:ext cx="2295720" cy="9910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FEFEF"/>
                  </a:solidFill>
                  <a:latin typeface="Arial"/>
                  <a:ea typeface="Arial"/>
                  <a:cs typeface="Arial"/>
                  <a:sym typeface="Arial"/>
                </a:rPr>
                <a:t>Pieeja informācijai:</a:t>
              </a:r>
              <a:endParaRPr b="0" i="0" sz="1800" u="none" cap="none" strike="noStrike">
                <a:solidFill>
                  <a:srgbClr val="EFEFEF"/>
                </a:solidFill>
                <a:latin typeface="Arial"/>
                <a:ea typeface="Arial"/>
                <a:cs typeface="Arial"/>
                <a:sym typeface="Arial"/>
              </a:endParaRPr>
            </a:p>
            <a:p>
              <a:pPr indent="-342720" lvl="0" marL="457200" marR="0" rtl="0" algn="l">
                <a:lnSpc>
                  <a:spcPct val="100000"/>
                </a:lnSpc>
                <a:spcBef>
                  <a:spcPts val="0"/>
                </a:spcBef>
                <a:spcAft>
                  <a:spcPts val="0"/>
                </a:spcAft>
                <a:buClr>
                  <a:srgbClr val="EFEFEF"/>
                </a:buClr>
                <a:buSzPts val="1800"/>
                <a:buFont typeface="Arial"/>
                <a:buChar char="●"/>
              </a:pPr>
              <a:r>
                <a:rPr b="0" i="0" lang="en-US" sz="1800" u="none" cap="none" strike="noStrike">
                  <a:solidFill>
                    <a:srgbClr val="EFEFEF"/>
                  </a:solidFill>
                  <a:latin typeface="Arial"/>
                  <a:ea typeface="Arial"/>
                  <a:cs typeface="Arial"/>
                  <a:sym typeface="Arial"/>
                </a:rPr>
                <a:t>ziņas</a:t>
              </a:r>
              <a:endParaRPr b="0" i="0" sz="1800" u="none" cap="none" strike="noStrike">
                <a:solidFill>
                  <a:srgbClr val="EFEFEF"/>
                </a:solidFill>
                <a:latin typeface="Arial"/>
                <a:ea typeface="Arial"/>
                <a:cs typeface="Arial"/>
                <a:sym typeface="Arial"/>
              </a:endParaRPr>
            </a:p>
            <a:p>
              <a:pPr indent="-342720" lvl="0" marL="457200" marR="0" rtl="0" algn="l">
                <a:lnSpc>
                  <a:spcPct val="100000"/>
                </a:lnSpc>
                <a:spcBef>
                  <a:spcPts val="0"/>
                </a:spcBef>
                <a:spcAft>
                  <a:spcPts val="0"/>
                </a:spcAft>
                <a:buClr>
                  <a:srgbClr val="EFEFEF"/>
                </a:buClr>
                <a:buSzPts val="1800"/>
                <a:buFont typeface="Arial"/>
                <a:buChar char="●"/>
              </a:pPr>
              <a:r>
                <a:rPr b="0" i="0" lang="en-US" sz="1800" u="none" cap="none" strike="noStrike">
                  <a:solidFill>
                    <a:srgbClr val="EFEFEF"/>
                  </a:solidFill>
                  <a:latin typeface="Arial"/>
                  <a:ea typeface="Arial"/>
                  <a:cs typeface="Arial"/>
                  <a:sym typeface="Arial"/>
                </a:rPr>
                <a:t>laika prognoze</a:t>
              </a:r>
              <a:endParaRPr b="0" i="0" sz="1800" u="none" cap="none" strike="noStrike">
                <a:solidFill>
                  <a:srgbClr val="EFEFEF"/>
                </a:solidFill>
                <a:latin typeface="Arial"/>
                <a:ea typeface="Arial"/>
                <a:cs typeface="Arial"/>
                <a:sym typeface="Arial"/>
              </a:endParaRPr>
            </a:p>
          </p:txBody>
        </p:sp>
      </p:grpSp>
      <p:grpSp>
        <p:nvGrpSpPr>
          <p:cNvPr id="109" name="Google Shape;109;p24"/>
          <p:cNvGrpSpPr/>
          <p:nvPr/>
        </p:nvGrpSpPr>
        <p:grpSpPr>
          <a:xfrm>
            <a:off x="8943465" y="2734490"/>
            <a:ext cx="2966400" cy="2893680"/>
            <a:chOff x="8943840" y="2195640"/>
            <a:chExt cx="2966400" cy="2893680"/>
          </a:xfrm>
        </p:grpSpPr>
        <p:sp>
          <p:nvSpPr>
            <p:cNvPr id="110" name="Google Shape;110;p24"/>
            <p:cNvSpPr/>
            <p:nvPr/>
          </p:nvSpPr>
          <p:spPr>
            <a:xfrm>
              <a:off x="8943840" y="3350160"/>
              <a:ext cx="2966400" cy="17391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Informācijas apstrāde:</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programmatūra matemātiskajām kalkulācijām</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grafiku izveidošana</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audio un video apstrāde</a:t>
              </a:r>
              <a:endParaRPr b="0" i="0" sz="1800" u="none" cap="none" strike="noStrike">
                <a:solidFill>
                  <a:srgbClr val="000000"/>
                </a:solidFill>
                <a:latin typeface="Arial"/>
                <a:ea typeface="Arial"/>
                <a:cs typeface="Arial"/>
                <a:sym typeface="Arial"/>
              </a:endParaRPr>
            </a:p>
          </p:txBody>
        </p:sp>
        <p:pic>
          <p:nvPicPr>
            <p:cNvPr id="111" name="Google Shape;111;p24"/>
            <p:cNvPicPr preferRelativeResize="0"/>
            <p:nvPr/>
          </p:nvPicPr>
          <p:blipFill rotWithShape="1">
            <a:blip r:embed="rId6">
              <a:alphaModFix/>
            </a:blip>
            <a:srcRect b="0" l="0" r="0" t="0"/>
            <a:stretch/>
          </p:blipFill>
          <p:spPr>
            <a:xfrm>
              <a:off x="8943840" y="2195640"/>
              <a:ext cx="1153800" cy="1154160"/>
            </a:xfrm>
            <a:prstGeom prst="rect">
              <a:avLst/>
            </a:prstGeom>
            <a:noFill/>
            <a:ln>
              <a:noFill/>
            </a:ln>
          </p:spPr>
        </p:pic>
      </p:grpSp>
      <p:grpSp>
        <p:nvGrpSpPr>
          <p:cNvPr id="112" name="Google Shape;112;p24"/>
          <p:cNvGrpSpPr/>
          <p:nvPr/>
        </p:nvGrpSpPr>
        <p:grpSpPr>
          <a:xfrm>
            <a:off x="586440" y="2466720"/>
            <a:ext cx="2347560" cy="2351880"/>
            <a:chOff x="586440" y="2466720"/>
            <a:chExt cx="2347560" cy="2351880"/>
          </a:xfrm>
        </p:grpSpPr>
        <p:pic>
          <p:nvPicPr>
            <p:cNvPr id="113" name="Google Shape;113;p24"/>
            <p:cNvPicPr preferRelativeResize="0"/>
            <p:nvPr/>
          </p:nvPicPr>
          <p:blipFill rotWithShape="1">
            <a:blip r:embed="rId7">
              <a:alphaModFix/>
            </a:blip>
            <a:srcRect b="0" l="0" r="0" t="0"/>
            <a:stretch/>
          </p:blipFill>
          <p:spPr>
            <a:xfrm>
              <a:off x="586440" y="2466720"/>
              <a:ext cx="2347560" cy="1154160"/>
            </a:xfrm>
            <a:prstGeom prst="rect">
              <a:avLst/>
            </a:prstGeom>
            <a:noFill/>
            <a:ln>
              <a:noFill/>
            </a:ln>
          </p:spPr>
        </p:pic>
        <p:sp>
          <p:nvSpPr>
            <p:cNvPr id="114" name="Google Shape;114;p24"/>
            <p:cNvSpPr/>
            <p:nvPr/>
          </p:nvSpPr>
          <p:spPr>
            <a:xfrm>
              <a:off x="586440" y="3578040"/>
              <a:ext cx="1847520" cy="12405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FEFEF"/>
                  </a:solidFill>
                  <a:latin typeface="Arial"/>
                  <a:ea typeface="Arial"/>
                  <a:cs typeface="Arial"/>
                  <a:sym typeface="Arial"/>
                </a:rPr>
                <a:t>Komunikācija:</a:t>
              </a:r>
              <a:endParaRPr b="0" i="0" sz="1800" u="none" cap="none" strike="noStrike">
                <a:solidFill>
                  <a:srgbClr val="EFEFEF"/>
                </a:solidFill>
                <a:latin typeface="Arial"/>
                <a:ea typeface="Arial"/>
                <a:cs typeface="Arial"/>
                <a:sym typeface="Arial"/>
              </a:endParaRPr>
            </a:p>
            <a:p>
              <a:pPr indent="-342720" lvl="0" marL="457200" marR="0" rtl="0" algn="l">
                <a:lnSpc>
                  <a:spcPct val="100000"/>
                </a:lnSpc>
                <a:spcBef>
                  <a:spcPts val="0"/>
                </a:spcBef>
                <a:spcAft>
                  <a:spcPts val="0"/>
                </a:spcAft>
                <a:buClr>
                  <a:srgbClr val="EFEFEF"/>
                </a:buClr>
                <a:buSzPts val="1800"/>
                <a:buFont typeface="Arial"/>
                <a:buChar char="●"/>
              </a:pPr>
              <a:r>
                <a:rPr b="0" i="0" lang="en-US" sz="1800" u="none" cap="none" strike="noStrike">
                  <a:solidFill>
                    <a:srgbClr val="EFEFEF"/>
                  </a:solidFill>
                  <a:latin typeface="Arial"/>
                  <a:ea typeface="Arial"/>
                  <a:cs typeface="Arial"/>
                  <a:sym typeface="Arial"/>
                </a:rPr>
                <a:t>sociālie tīkli</a:t>
              </a:r>
              <a:endParaRPr b="0" i="0" sz="1800" u="none" cap="none" strike="noStrike">
                <a:solidFill>
                  <a:srgbClr val="EFEFEF"/>
                </a:solidFill>
                <a:latin typeface="Arial"/>
                <a:ea typeface="Arial"/>
                <a:cs typeface="Arial"/>
                <a:sym typeface="Arial"/>
              </a:endParaRPr>
            </a:p>
            <a:p>
              <a:pPr indent="-342720" lvl="0" marL="457200" marR="0" rtl="0" algn="l">
                <a:lnSpc>
                  <a:spcPct val="100000"/>
                </a:lnSpc>
                <a:spcBef>
                  <a:spcPts val="0"/>
                </a:spcBef>
                <a:spcAft>
                  <a:spcPts val="0"/>
                </a:spcAft>
                <a:buClr>
                  <a:srgbClr val="EFEFEF"/>
                </a:buClr>
                <a:buSzPts val="1800"/>
                <a:buFont typeface="Arial"/>
                <a:buChar char="●"/>
              </a:pPr>
              <a:r>
                <a:rPr b="0" i="0" lang="en-US" sz="1800" u="none" cap="none" strike="noStrike">
                  <a:solidFill>
                    <a:srgbClr val="EFEFEF"/>
                  </a:solidFill>
                  <a:latin typeface="Arial"/>
                  <a:ea typeface="Arial"/>
                  <a:cs typeface="Arial"/>
                  <a:sym typeface="Arial"/>
                </a:rPr>
                <a:t>e-pasts</a:t>
              </a:r>
              <a:endParaRPr b="0" i="0" sz="1800" u="none" cap="none" strike="noStrike">
                <a:solidFill>
                  <a:srgbClr val="EFEFEF"/>
                </a:solidFill>
                <a:latin typeface="Arial"/>
                <a:ea typeface="Arial"/>
                <a:cs typeface="Arial"/>
                <a:sym typeface="Arial"/>
              </a:endParaRPr>
            </a:p>
            <a:p>
              <a:pPr indent="-342720" lvl="0" marL="457200" marR="0" rtl="0" algn="l">
                <a:lnSpc>
                  <a:spcPct val="100000"/>
                </a:lnSpc>
                <a:spcBef>
                  <a:spcPts val="0"/>
                </a:spcBef>
                <a:spcAft>
                  <a:spcPts val="0"/>
                </a:spcAft>
                <a:buClr>
                  <a:srgbClr val="EFEFEF"/>
                </a:buClr>
                <a:buSzPts val="1800"/>
                <a:buFont typeface="Arial"/>
                <a:buChar char="●"/>
              </a:pPr>
              <a:r>
                <a:rPr b="0" i="0" lang="en-US" sz="1800" u="none" cap="none" strike="noStrike">
                  <a:solidFill>
                    <a:srgbClr val="EFEFEF"/>
                  </a:solidFill>
                  <a:latin typeface="Arial"/>
                  <a:ea typeface="Arial"/>
                  <a:cs typeface="Arial"/>
                  <a:sym typeface="Arial"/>
                </a:rPr>
                <a:t>čats</a:t>
              </a:r>
              <a:endParaRPr b="0" i="0" sz="1800" u="none" cap="none" strike="noStrike">
                <a:solidFill>
                  <a:srgbClr val="EFEFEF"/>
                </a:solidFill>
                <a:latin typeface="Arial"/>
                <a:ea typeface="Arial"/>
                <a:cs typeface="Arial"/>
                <a:sym typeface="Arial"/>
              </a:endParaRPr>
            </a:p>
          </p:txBody>
        </p:sp>
      </p:grpSp>
      <p:grpSp>
        <p:nvGrpSpPr>
          <p:cNvPr id="115" name="Google Shape;115;p24"/>
          <p:cNvGrpSpPr/>
          <p:nvPr/>
        </p:nvGrpSpPr>
        <p:grpSpPr>
          <a:xfrm>
            <a:off x="4512960" y="2876400"/>
            <a:ext cx="2851560" cy="1104480"/>
            <a:chOff x="4512960" y="2876400"/>
            <a:chExt cx="2851560" cy="1104480"/>
          </a:xfrm>
        </p:grpSpPr>
        <p:sp>
          <p:nvSpPr>
            <p:cNvPr id="116" name="Google Shape;116;p24"/>
            <p:cNvSpPr/>
            <p:nvPr/>
          </p:nvSpPr>
          <p:spPr>
            <a:xfrm>
              <a:off x="4512960" y="2876400"/>
              <a:ext cx="2851560" cy="1104480"/>
            </a:xfrm>
            <a:prstGeom prst="ellipse">
              <a:avLst/>
            </a:prstGeom>
            <a:noFill/>
            <a:ln cap="flat" cmpd="sng" w="12600">
              <a:solidFill>
                <a:srgbClr val="42719B"/>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4"/>
            <p:cNvSpPr/>
            <p:nvPr/>
          </p:nvSpPr>
          <p:spPr>
            <a:xfrm>
              <a:off x="4620240" y="3183840"/>
              <a:ext cx="2637000" cy="4899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C55A11"/>
                  </a:solidFill>
                  <a:latin typeface="Arial"/>
                  <a:ea typeface="Arial"/>
                  <a:cs typeface="Arial"/>
                  <a:sym typeface="Arial"/>
                </a:rPr>
                <a:t>Kur izmanto IT?</a:t>
              </a:r>
              <a:endParaRPr b="0" i="0" sz="2200" u="none" cap="none" strike="noStrike">
                <a:solidFill>
                  <a:srgbClr val="000000"/>
                </a:solidFill>
                <a:latin typeface="Arial"/>
                <a:ea typeface="Arial"/>
                <a:cs typeface="Arial"/>
                <a:sym typeface="Arial"/>
              </a:endParaRPr>
            </a:p>
          </p:txBody>
        </p:sp>
      </p:grpSp>
      <p:sp>
        <p:nvSpPr>
          <p:cNvPr id="118" name="Google Shape;118;p24"/>
          <p:cNvSpPr/>
          <p:nvPr/>
        </p:nvSpPr>
        <p:spPr>
          <a:xfrm>
            <a:off x="7364880" y="3429000"/>
            <a:ext cx="1294920" cy="360"/>
          </a:xfrm>
          <a:custGeom>
            <a:rect b="b" l="l" r="r" t="t"/>
            <a:pathLst>
              <a:path extrusionOk="0" h="21600" w="21600">
                <a:moveTo>
                  <a:pt x="0" y="0"/>
                </a:moveTo>
                <a:lnTo>
                  <a:pt x="21600" y="21600"/>
                </a:lnTo>
              </a:path>
            </a:pathLst>
          </a:custGeom>
          <a:noFill/>
          <a:ln cap="flat" cmpd="sng" w="19075">
            <a:solidFill>
              <a:srgbClr val="C55A11"/>
            </a:solidFill>
            <a:prstDash val="solid"/>
            <a:round/>
            <a:headEnd len="sm" w="sm" type="none"/>
            <a:tailEnd len="med" w="med" type="triangle"/>
          </a:ln>
        </p:spPr>
      </p:sp>
      <p:sp>
        <p:nvSpPr>
          <p:cNvPr id="119" name="Google Shape;119;p24"/>
          <p:cNvSpPr/>
          <p:nvPr/>
        </p:nvSpPr>
        <p:spPr>
          <a:xfrm rot="10800000">
            <a:off x="3218040" y="3428640"/>
            <a:ext cx="1294920" cy="360"/>
          </a:xfrm>
          <a:custGeom>
            <a:rect b="b" l="l" r="r" t="t"/>
            <a:pathLst>
              <a:path extrusionOk="0" h="21600" w="21600">
                <a:moveTo>
                  <a:pt x="0" y="0"/>
                </a:moveTo>
                <a:lnTo>
                  <a:pt x="21600" y="21600"/>
                </a:lnTo>
              </a:path>
            </a:pathLst>
          </a:custGeom>
          <a:noFill/>
          <a:ln cap="flat" cmpd="sng" w="19075">
            <a:solidFill>
              <a:srgbClr val="C55A11"/>
            </a:solidFill>
            <a:prstDash val="solid"/>
            <a:round/>
            <a:headEnd len="sm" w="sm" type="none"/>
            <a:tailEnd len="med" w="med" type="triangle"/>
          </a:ln>
        </p:spPr>
      </p:sp>
      <p:sp>
        <p:nvSpPr>
          <p:cNvPr id="120" name="Google Shape;120;p24"/>
          <p:cNvSpPr/>
          <p:nvPr/>
        </p:nvSpPr>
        <p:spPr>
          <a:xfrm>
            <a:off x="5938920" y="3981600"/>
            <a:ext cx="360" cy="870480"/>
          </a:xfrm>
          <a:custGeom>
            <a:rect b="b" l="l" r="r" t="t"/>
            <a:pathLst>
              <a:path extrusionOk="0" h="21600" w="21600">
                <a:moveTo>
                  <a:pt x="0" y="0"/>
                </a:moveTo>
                <a:lnTo>
                  <a:pt x="21600" y="21600"/>
                </a:lnTo>
              </a:path>
            </a:pathLst>
          </a:custGeom>
          <a:noFill/>
          <a:ln cap="flat" cmpd="sng" w="19075">
            <a:solidFill>
              <a:srgbClr val="C55A11"/>
            </a:solidFill>
            <a:prstDash val="solid"/>
            <a:round/>
            <a:headEnd len="sm" w="sm" type="none"/>
            <a:tailEnd len="med" w="med" type="triangle"/>
          </a:ln>
        </p:spPr>
      </p:sp>
      <p:sp>
        <p:nvSpPr>
          <p:cNvPr id="121" name="Google Shape;121;p24"/>
          <p:cNvSpPr/>
          <p:nvPr/>
        </p:nvSpPr>
        <p:spPr>
          <a:xfrm rot="10800000">
            <a:off x="3966120" y="2073960"/>
            <a:ext cx="964440" cy="964440"/>
          </a:xfrm>
          <a:custGeom>
            <a:rect b="b" l="l" r="r" t="t"/>
            <a:pathLst>
              <a:path extrusionOk="0" h="21600" w="21600">
                <a:moveTo>
                  <a:pt x="0" y="0"/>
                </a:moveTo>
                <a:lnTo>
                  <a:pt x="21600" y="21600"/>
                </a:lnTo>
              </a:path>
            </a:pathLst>
          </a:custGeom>
          <a:noFill/>
          <a:ln cap="flat" cmpd="sng" w="19075">
            <a:solidFill>
              <a:srgbClr val="C55A11"/>
            </a:solidFill>
            <a:prstDash val="solid"/>
            <a:round/>
            <a:headEnd len="sm" w="sm" type="none"/>
            <a:tailEnd len="med" w="med" type="triangle"/>
          </a:ln>
        </p:spPr>
      </p:sp>
      <p:sp>
        <p:nvSpPr>
          <p:cNvPr id="122" name="Google Shape;122;p24"/>
          <p:cNvSpPr/>
          <p:nvPr/>
        </p:nvSpPr>
        <p:spPr>
          <a:xfrm flipH="1" rot="10800000">
            <a:off x="6588676" y="1654596"/>
            <a:ext cx="837756" cy="1273104"/>
          </a:xfrm>
          <a:custGeom>
            <a:rect b="b" l="l" r="r" t="t"/>
            <a:pathLst>
              <a:path extrusionOk="0" h="21600" w="21600">
                <a:moveTo>
                  <a:pt x="0" y="0"/>
                </a:moveTo>
                <a:lnTo>
                  <a:pt x="21600" y="21600"/>
                </a:lnTo>
              </a:path>
            </a:pathLst>
          </a:custGeom>
          <a:noFill/>
          <a:ln cap="flat" cmpd="sng" w="19075">
            <a:solidFill>
              <a:srgbClr val="C55A11"/>
            </a:solidFill>
            <a:prstDash val="solid"/>
            <a:round/>
            <a:headEnd len="sm" w="sm" type="none"/>
            <a:tailEnd len="med" w="med" type="triangl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nvSpPr>
        <p:spPr>
          <a:xfrm>
            <a:off x="423720" y="516960"/>
            <a:ext cx="11451960" cy="79452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accent4"/>
                </a:solidFill>
                <a:latin typeface="Arial"/>
                <a:ea typeface="Arial"/>
                <a:cs typeface="Arial"/>
                <a:sym typeface="Arial"/>
              </a:rPr>
              <a:t>Kas ir programmatūras izstrāde?</a:t>
            </a:r>
            <a:endParaRPr b="0" i="0" sz="4400" u="none" cap="none" strike="noStrike">
              <a:solidFill>
                <a:schemeClr val="accent4"/>
              </a:solidFill>
              <a:latin typeface="Arial"/>
              <a:ea typeface="Arial"/>
              <a:cs typeface="Arial"/>
              <a:sym typeface="Arial"/>
            </a:endParaRPr>
          </a:p>
        </p:txBody>
      </p:sp>
      <p:sp>
        <p:nvSpPr>
          <p:cNvPr id="128" name="Google Shape;128;p25"/>
          <p:cNvSpPr txBox="1"/>
          <p:nvPr/>
        </p:nvSpPr>
        <p:spPr>
          <a:xfrm>
            <a:off x="4968720" y="1483200"/>
            <a:ext cx="6906960" cy="3657240"/>
          </a:xfrm>
          <a:prstGeom prst="rect">
            <a:avLst/>
          </a:prstGeom>
          <a:noFill/>
          <a:ln>
            <a:noFill/>
          </a:ln>
        </p:spPr>
        <p:txBody>
          <a:bodyPr anchorCtr="0" anchor="t" bIns="45700" lIns="91425" spcFirstLastPara="1" rIns="91425" wrap="square" tIns="45700">
            <a:noAutofit/>
          </a:bodyPr>
          <a:lstStyle/>
          <a:p>
            <a:pPr indent="-50400" lvl="0" marL="228600" marR="0" rtl="0" algn="l">
              <a:lnSpc>
                <a:spcPct val="90000"/>
              </a:lnSpc>
              <a:spcBef>
                <a:spcPts val="0"/>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Programmatūras (aplikācijas) izstrāde ir process, kurā tiek izstrādāta datorprogrammatūra izmantojot specifisku programmēšanas valodu, lai sasniegtu kādu biznesa vai personīgo mērķi, vai izveidotu kādu procesu.</a:t>
            </a:r>
            <a:endParaRPr b="0" i="0" sz="2800" u="none" cap="none" strike="noStrike">
              <a:solidFill>
                <a:srgbClr val="EFEFEF"/>
              </a:solidFill>
              <a:latin typeface="Arial"/>
              <a:ea typeface="Arial"/>
              <a:cs typeface="Arial"/>
              <a:sym typeface="Arial"/>
            </a:endParaRPr>
          </a:p>
          <a:p>
            <a:pPr indent="-50400" lvl="0" marL="228600" marR="0" rtl="0" algn="l">
              <a:lnSpc>
                <a:spcPct val="90000"/>
              </a:lnSpc>
              <a:spcBef>
                <a:spcPts val="0"/>
              </a:spcBef>
              <a:spcAft>
                <a:spcPts val="0"/>
              </a:spcAft>
              <a:buClr>
                <a:srgbClr val="000000"/>
              </a:buClr>
              <a:buSzPts val="2800"/>
              <a:buFont typeface="Arial"/>
              <a:buNone/>
            </a:pPr>
            <a:r>
              <a:rPr b="0" i="0" lang="en-US" sz="2800" u="none" cap="none" strike="noStrike">
                <a:solidFill>
                  <a:srgbClr val="EFEFEF"/>
                </a:solidFill>
                <a:latin typeface="Arial"/>
                <a:ea typeface="Arial"/>
                <a:cs typeface="Arial"/>
                <a:sym typeface="Arial"/>
              </a:rPr>
              <a:t>Programmatūras relīzes (izveidošanas) gala mērķis ir izveidot produktu, kurš apmierina lietotāja vēlmes</a:t>
            </a:r>
            <a:endParaRPr b="0" i="0" sz="2800" u="none" cap="none" strike="noStrike">
              <a:solidFill>
                <a:srgbClr val="EFEFEF"/>
              </a:solidFill>
              <a:latin typeface="Arial"/>
              <a:ea typeface="Arial"/>
              <a:cs typeface="Arial"/>
              <a:sym typeface="Arial"/>
            </a:endParaRPr>
          </a:p>
        </p:txBody>
      </p:sp>
      <p:sp>
        <p:nvSpPr>
          <p:cNvPr id="129" name="Google Shape;129;p25"/>
          <p:cNvSpPr txBox="1"/>
          <p:nvPr/>
        </p:nvSpPr>
        <p:spPr>
          <a:xfrm>
            <a:off x="11653200" y="6258240"/>
            <a:ext cx="53892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pic>
        <p:nvPicPr>
          <p:cNvPr id="130" name="Google Shape;130;p25"/>
          <p:cNvPicPr preferRelativeResize="0"/>
          <p:nvPr/>
        </p:nvPicPr>
        <p:blipFill rotWithShape="1">
          <a:blip r:embed="rId3">
            <a:alphaModFix/>
          </a:blip>
          <a:srcRect b="0" l="0" r="0" t="0"/>
          <a:stretch/>
        </p:blipFill>
        <p:spPr>
          <a:xfrm>
            <a:off x="449640" y="1803240"/>
            <a:ext cx="3425760" cy="301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nvSpPr>
        <p:spPr>
          <a:xfrm>
            <a:off x="423720" y="516960"/>
            <a:ext cx="11451900" cy="79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chemeClr val="accent4"/>
                </a:solidFill>
                <a:latin typeface="Arial"/>
                <a:ea typeface="Arial"/>
                <a:cs typeface="Arial"/>
                <a:sym typeface="Arial"/>
              </a:rPr>
              <a:t>Programmatūras izstrādes dzīves cikls (SDLC)</a:t>
            </a:r>
            <a:endParaRPr b="0" i="0" sz="4000" u="none" cap="none" strike="noStrike">
              <a:solidFill>
                <a:schemeClr val="accent4"/>
              </a:solidFill>
              <a:latin typeface="Arial"/>
              <a:ea typeface="Arial"/>
              <a:cs typeface="Arial"/>
              <a:sym typeface="Arial"/>
            </a:endParaRPr>
          </a:p>
        </p:txBody>
      </p:sp>
      <p:sp>
        <p:nvSpPr>
          <p:cNvPr id="136" name="Google Shape;136;p26"/>
          <p:cNvSpPr txBox="1"/>
          <p:nvPr/>
        </p:nvSpPr>
        <p:spPr>
          <a:xfrm>
            <a:off x="11653200" y="6258240"/>
            <a:ext cx="53892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137" name="Google Shape;137;p26"/>
          <p:cNvSpPr/>
          <p:nvPr/>
        </p:nvSpPr>
        <p:spPr>
          <a:xfrm>
            <a:off x="4414680" y="2018880"/>
            <a:ext cx="3386520" cy="3386520"/>
          </a:xfrm>
          <a:prstGeom prst="donut">
            <a:avLst>
              <a:gd fmla="val 16067" name="adj"/>
            </a:avLst>
          </a:prstGeom>
          <a:solidFill>
            <a:srgbClr val="000000">
              <a:alpha val="1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 name="Google Shape;138;p26"/>
          <p:cNvGrpSpPr/>
          <p:nvPr/>
        </p:nvGrpSpPr>
        <p:grpSpPr>
          <a:xfrm>
            <a:off x="6969600" y="1653480"/>
            <a:ext cx="2982960" cy="530280"/>
            <a:chOff x="6969600" y="1653480"/>
            <a:chExt cx="2982960" cy="530280"/>
          </a:xfrm>
        </p:grpSpPr>
        <p:sp>
          <p:nvSpPr>
            <p:cNvPr id="139" name="Google Shape;139;p26"/>
            <p:cNvSpPr/>
            <p:nvPr/>
          </p:nvSpPr>
          <p:spPr>
            <a:xfrm flipH="1">
              <a:off x="6969600" y="1888920"/>
              <a:ext cx="363600" cy="294840"/>
            </a:xfrm>
            <a:custGeom>
              <a:rect b="b" l="l" r="r" t="t"/>
              <a:pathLst>
                <a:path extrusionOk="0" h="21600" w="21600">
                  <a:moveTo>
                    <a:pt x="0" y="0"/>
                  </a:moveTo>
                  <a:lnTo>
                    <a:pt x="21600" y="21600"/>
                  </a:lnTo>
                </a:path>
              </a:pathLst>
            </a:custGeom>
            <a:noFill/>
            <a:ln cap="flat" cmpd="sng" w="19075">
              <a:solidFill>
                <a:srgbClr val="0944A1"/>
              </a:solidFill>
              <a:prstDash val="solid"/>
              <a:round/>
              <a:headEnd len="med" w="med" type="oval"/>
              <a:tailEnd len="sm" w="sm" type="none"/>
            </a:ln>
          </p:spPr>
        </p:sp>
        <p:sp>
          <p:nvSpPr>
            <p:cNvPr id="140" name="Google Shape;140;p26"/>
            <p:cNvSpPr/>
            <p:nvPr/>
          </p:nvSpPr>
          <p:spPr>
            <a:xfrm>
              <a:off x="7369920" y="1653480"/>
              <a:ext cx="2582640" cy="522000"/>
            </a:xfrm>
            <a:prstGeom prst="rect">
              <a:avLst/>
            </a:prstGeom>
            <a:noFill/>
            <a:ln>
              <a:noFill/>
            </a:ln>
          </p:spPr>
          <p:txBody>
            <a:bodyPr anchorCtr="0" anchor="t" bIns="122025" lIns="122025" spcFirstLastPara="1" rIns="122025" wrap="square" tIns="122025">
              <a:no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rgbClr val="EFEFEF"/>
                  </a:solidFill>
                  <a:latin typeface="Arial"/>
                  <a:ea typeface="Arial"/>
                  <a:cs typeface="Arial"/>
                  <a:sym typeface="Arial"/>
                </a:rPr>
                <a:t>1. Plānošana/analīze</a:t>
              </a:r>
              <a:endParaRPr b="0" i="0" sz="1800" u="none" cap="none" strike="noStrike">
                <a:solidFill>
                  <a:srgbClr val="EFEFE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EFEFEF"/>
                </a:solidFill>
                <a:latin typeface="Arial"/>
                <a:ea typeface="Arial"/>
                <a:cs typeface="Arial"/>
                <a:sym typeface="Arial"/>
              </a:endParaRPr>
            </a:p>
          </p:txBody>
        </p:sp>
      </p:grpSp>
      <p:grpSp>
        <p:nvGrpSpPr>
          <p:cNvPr id="141" name="Google Shape;141;p26"/>
          <p:cNvGrpSpPr/>
          <p:nvPr/>
        </p:nvGrpSpPr>
        <p:grpSpPr>
          <a:xfrm>
            <a:off x="2820960" y="1600200"/>
            <a:ext cx="2406960" cy="906840"/>
            <a:chOff x="2820960" y="1600200"/>
            <a:chExt cx="2406960" cy="906840"/>
          </a:xfrm>
        </p:grpSpPr>
        <p:sp>
          <p:nvSpPr>
            <p:cNvPr id="142" name="Google Shape;142;p26"/>
            <p:cNvSpPr/>
            <p:nvPr/>
          </p:nvSpPr>
          <p:spPr>
            <a:xfrm>
              <a:off x="4864320" y="2003040"/>
              <a:ext cx="363600" cy="504000"/>
            </a:xfrm>
            <a:custGeom>
              <a:rect b="b" l="l" r="r" t="t"/>
              <a:pathLst>
                <a:path extrusionOk="0" h="21600" w="21600">
                  <a:moveTo>
                    <a:pt x="0" y="0"/>
                  </a:moveTo>
                  <a:lnTo>
                    <a:pt x="21600" y="21600"/>
                  </a:lnTo>
                </a:path>
              </a:pathLst>
            </a:custGeom>
            <a:noFill/>
            <a:ln cap="flat" cmpd="sng" w="19075">
              <a:solidFill>
                <a:srgbClr val="A1C3FA"/>
              </a:solidFill>
              <a:prstDash val="solid"/>
              <a:round/>
              <a:headEnd len="med" w="med" type="oval"/>
              <a:tailEnd len="sm" w="sm" type="none"/>
            </a:ln>
          </p:spPr>
        </p:sp>
        <p:sp>
          <p:nvSpPr>
            <p:cNvPr id="143" name="Google Shape;143;p26"/>
            <p:cNvSpPr/>
            <p:nvPr/>
          </p:nvSpPr>
          <p:spPr>
            <a:xfrm>
              <a:off x="2820960" y="1600200"/>
              <a:ext cx="1993320" cy="892440"/>
            </a:xfrm>
            <a:prstGeom prst="rect">
              <a:avLst/>
            </a:prstGeom>
            <a:noFill/>
            <a:ln>
              <a:noFill/>
            </a:ln>
          </p:spPr>
          <p:txBody>
            <a:bodyPr anchorCtr="0" anchor="t" bIns="122025" lIns="122025" spcFirstLastPara="1" rIns="122025" wrap="square" tIns="122025">
              <a:noAutofit/>
            </a:bodyPr>
            <a:lstStyle/>
            <a:p>
              <a:pPr indent="0" lvl="0" marL="0" marR="0" rtl="0" algn="r">
                <a:lnSpc>
                  <a:spcPct val="115000"/>
                </a:lnSpc>
                <a:spcBef>
                  <a:spcPts val="0"/>
                </a:spcBef>
                <a:spcAft>
                  <a:spcPts val="0"/>
                </a:spcAft>
                <a:buClr>
                  <a:srgbClr val="000000"/>
                </a:buClr>
                <a:buSzPts val="1800"/>
                <a:buFont typeface="Arial"/>
                <a:buNone/>
              </a:pPr>
              <a:r>
                <a:rPr b="1" i="0" lang="en-US" sz="1800" u="none" cap="none" strike="noStrike">
                  <a:solidFill>
                    <a:srgbClr val="EFEFEF"/>
                  </a:solidFill>
                  <a:latin typeface="Arial"/>
                  <a:ea typeface="Arial"/>
                  <a:cs typeface="Arial"/>
                  <a:sym typeface="Arial"/>
                </a:rPr>
                <a:t>5. Uzturēšana</a:t>
              </a:r>
              <a:endParaRPr b="0" i="0" sz="1800" u="none" cap="none" strike="noStrike">
                <a:solidFill>
                  <a:srgbClr val="EFEFEF"/>
                </a:solidFill>
                <a:latin typeface="Arial"/>
                <a:ea typeface="Arial"/>
                <a:cs typeface="Arial"/>
                <a:sym typeface="Arial"/>
              </a:endParaRPr>
            </a:p>
            <a:p>
              <a:pPr indent="0" lvl="0" marL="0" marR="0" rtl="0" algn="r">
                <a:lnSpc>
                  <a:spcPct val="115000"/>
                </a:lnSpc>
                <a:spcBef>
                  <a:spcPts val="0"/>
                </a:spcBef>
                <a:spcAft>
                  <a:spcPts val="0"/>
                </a:spcAft>
                <a:buClr>
                  <a:srgbClr val="000000"/>
                </a:buClr>
                <a:buSzPts val="1800"/>
                <a:buFont typeface="Arial"/>
                <a:buNone/>
              </a:pPr>
              <a:r>
                <a:t/>
              </a:r>
              <a:endParaRPr b="0" i="0" sz="1800" u="none" cap="none" strike="noStrike">
                <a:solidFill>
                  <a:srgbClr val="EFEFEF"/>
                </a:solidFill>
                <a:latin typeface="Arial"/>
                <a:ea typeface="Arial"/>
                <a:cs typeface="Arial"/>
                <a:sym typeface="Arial"/>
              </a:endParaRPr>
            </a:p>
            <a:p>
              <a:pPr indent="0" lvl="0" marL="0" marR="0" rtl="0" algn="r">
                <a:lnSpc>
                  <a:spcPct val="115000"/>
                </a:lnSpc>
                <a:spcBef>
                  <a:spcPts val="0"/>
                </a:spcBef>
                <a:spcAft>
                  <a:spcPts val="0"/>
                </a:spcAft>
                <a:buClr>
                  <a:srgbClr val="000000"/>
                </a:buClr>
                <a:buSzPts val="1800"/>
                <a:buFont typeface="Arial"/>
                <a:buNone/>
              </a:pPr>
              <a:r>
                <a:t/>
              </a:r>
              <a:endParaRPr b="0" i="0" sz="1800" u="none" cap="none" strike="noStrike">
                <a:solidFill>
                  <a:srgbClr val="EFEFEF"/>
                </a:solidFill>
                <a:latin typeface="Arial"/>
                <a:ea typeface="Arial"/>
                <a:cs typeface="Arial"/>
                <a:sym typeface="Arial"/>
              </a:endParaRPr>
            </a:p>
          </p:txBody>
        </p:sp>
      </p:grpSp>
      <p:grpSp>
        <p:nvGrpSpPr>
          <p:cNvPr id="144" name="Google Shape;144;p26"/>
          <p:cNvGrpSpPr/>
          <p:nvPr/>
        </p:nvGrpSpPr>
        <p:grpSpPr>
          <a:xfrm>
            <a:off x="7697880" y="4184280"/>
            <a:ext cx="2588400" cy="516960"/>
            <a:chOff x="7697880" y="4184280"/>
            <a:chExt cx="2588400" cy="516960"/>
          </a:xfrm>
        </p:grpSpPr>
        <p:sp>
          <p:nvSpPr>
            <p:cNvPr id="145" name="Google Shape;145;p26"/>
            <p:cNvSpPr/>
            <p:nvPr/>
          </p:nvSpPr>
          <p:spPr>
            <a:xfrm rot="10800000">
              <a:off x="7697880" y="4184280"/>
              <a:ext cx="595080" cy="297360"/>
            </a:xfrm>
            <a:custGeom>
              <a:rect b="b" l="l" r="r" t="t"/>
              <a:pathLst>
                <a:path extrusionOk="0" h="21600" w="21600">
                  <a:moveTo>
                    <a:pt x="0" y="0"/>
                  </a:moveTo>
                  <a:lnTo>
                    <a:pt x="21600" y="21600"/>
                  </a:lnTo>
                </a:path>
              </a:pathLst>
            </a:custGeom>
            <a:noFill/>
            <a:ln cap="flat" cmpd="sng" w="19075">
              <a:solidFill>
                <a:srgbClr val="307BF3"/>
              </a:solidFill>
              <a:prstDash val="solid"/>
              <a:round/>
              <a:headEnd len="med" w="med" type="oval"/>
              <a:tailEnd len="sm" w="sm" type="none"/>
            </a:ln>
          </p:spPr>
        </p:sp>
        <p:sp>
          <p:nvSpPr>
            <p:cNvPr id="146" name="Google Shape;146;p26"/>
            <p:cNvSpPr/>
            <p:nvPr/>
          </p:nvSpPr>
          <p:spPr>
            <a:xfrm>
              <a:off x="8292960" y="4262040"/>
              <a:ext cx="1993320" cy="439200"/>
            </a:xfrm>
            <a:prstGeom prst="rect">
              <a:avLst/>
            </a:prstGeom>
            <a:noFill/>
            <a:ln>
              <a:noFill/>
            </a:ln>
          </p:spPr>
          <p:txBody>
            <a:bodyPr anchorCtr="0" anchor="t" bIns="122025" lIns="122025" spcFirstLastPara="1" rIns="122025" wrap="square" tIns="122025">
              <a:no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rgbClr val="EFEFEF"/>
                  </a:solidFill>
                  <a:latin typeface="Arial"/>
                  <a:ea typeface="Arial"/>
                  <a:cs typeface="Arial"/>
                  <a:sym typeface="Arial"/>
                </a:rPr>
                <a:t>2. Dizains</a:t>
              </a:r>
              <a:endParaRPr b="0" i="0" sz="1800" u="none" cap="none" strike="noStrike">
                <a:solidFill>
                  <a:srgbClr val="EFEFE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EFEFEF"/>
                </a:solidFill>
                <a:latin typeface="Arial"/>
                <a:ea typeface="Arial"/>
                <a:cs typeface="Arial"/>
                <a:sym typeface="Arial"/>
              </a:endParaRPr>
            </a:p>
          </p:txBody>
        </p:sp>
      </p:grpSp>
      <p:grpSp>
        <p:nvGrpSpPr>
          <p:cNvPr id="147" name="Google Shape;147;p26"/>
          <p:cNvGrpSpPr/>
          <p:nvPr/>
        </p:nvGrpSpPr>
        <p:grpSpPr>
          <a:xfrm>
            <a:off x="2090520" y="4219560"/>
            <a:ext cx="2606040" cy="553680"/>
            <a:chOff x="2090520" y="4219560"/>
            <a:chExt cx="2606040" cy="553680"/>
          </a:xfrm>
        </p:grpSpPr>
        <p:sp>
          <p:nvSpPr>
            <p:cNvPr id="148" name="Google Shape;148;p26"/>
            <p:cNvSpPr/>
            <p:nvPr/>
          </p:nvSpPr>
          <p:spPr>
            <a:xfrm flipH="1" rot="10800000">
              <a:off x="4096440" y="4353840"/>
              <a:ext cx="600120" cy="193320"/>
            </a:xfrm>
            <a:custGeom>
              <a:rect b="b" l="l" r="r" t="t"/>
              <a:pathLst>
                <a:path extrusionOk="0" h="21600" w="21600">
                  <a:moveTo>
                    <a:pt x="0" y="0"/>
                  </a:moveTo>
                  <a:lnTo>
                    <a:pt x="21600" y="21600"/>
                  </a:lnTo>
                </a:path>
              </a:pathLst>
            </a:custGeom>
            <a:noFill/>
            <a:ln cap="flat" cmpd="sng" w="19075">
              <a:solidFill>
                <a:srgbClr val="307BF3"/>
              </a:solidFill>
              <a:prstDash val="solid"/>
              <a:round/>
              <a:headEnd len="med" w="med" type="oval"/>
              <a:tailEnd len="sm" w="sm" type="none"/>
            </a:ln>
          </p:spPr>
        </p:sp>
        <p:sp>
          <p:nvSpPr>
            <p:cNvPr id="149" name="Google Shape;149;p26"/>
            <p:cNvSpPr/>
            <p:nvPr/>
          </p:nvSpPr>
          <p:spPr>
            <a:xfrm>
              <a:off x="2090520" y="4219560"/>
              <a:ext cx="1993320" cy="553680"/>
            </a:xfrm>
            <a:prstGeom prst="rect">
              <a:avLst/>
            </a:prstGeom>
            <a:noFill/>
            <a:ln>
              <a:noFill/>
            </a:ln>
          </p:spPr>
          <p:txBody>
            <a:bodyPr anchorCtr="0" anchor="t" bIns="122025" lIns="122025" spcFirstLastPara="1" rIns="122025" wrap="square" tIns="122025">
              <a:noAutofit/>
            </a:bodyPr>
            <a:lstStyle/>
            <a:p>
              <a:pPr indent="0" lvl="0" marL="0" marR="0" rtl="0" algn="r">
                <a:lnSpc>
                  <a:spcPct val="115000"/>
                </a:lnSpc>
                <a:spcBef>
                  <a:spcPts val="0"/>
                </a:spcBef>
                <a:spcAft>
                  <a:spcPts val="0"/>
                </a:spcAft>
                <a:buClr>
                  <a:srgbClr val="000000"/>
                </a:buClr>
                <a:buSzPts val="1800"/>
                <a:buFont typeface="Arial"/>
                <a:buNone/>
              </a:pPr>
              <a:r>
                <a:rPr b="1" i="0" lang="en-US" sz="1800" u="none" cap="none" strike="noStrike">
                  <a:solidFill>
                    <a:srgbClr val="EFEFEF"/>
                  </a:solidFill>
                  <a:latin typeface="Arial"/>
                  <a:ea typeface="Arial"/>
                  <a:cs typeface="Arial"/>
                  <a:sym typeface="Arial"/>
                </a:rPr>
                <a:t>4. Testēšana</a:t>
              </a:r>
              <a:endParaRPr b="0" i="0" sz="1800" u="none" cap="none" strike="noStrike">
                <a:solidFill>
                  <a:srgbClr val="EFEFEF"/>
                </a:solidFill>
                <a:latin typeface="Arial"/>
                <a:ea typeface="Arial"/>
                <a:cs typeface="Arial"/>
                <a:sym typeface="Arial"/>
              </a:endParaRPr>
            </a:p>
            <a:p>
              <a:pPr indent="0" lvl="0" marL="0" marR="0" rtl="0" algn="r">
                <a:lnSpc>
                  <a:spcPct val="115000"/>
                </a:lnSpc>
                <a:spcBef>
                  <a:spcPts val="0"/>
                </a:spcBef>
                <a:spcAft>
                  <a:spcPts val="0"/>
                </a:spcAft>
                <a:buClr>
                  <a:srgbClr val="000000"/>
                </a:buClr>
                <a:buSzPts val="1800"/>
                <a:buFont typeface="Arial"/>
                <a:buNone/>
              </a:pPr>
              <a:r>
                <a:t/>
              </a:r>
              <a:endParaRPr b="0" i="0" sz="1800" u="none" cap="none" strike="noStrike">
                <a:solidFill>
                  <a:srgbClr val="EFEFEF"/>
                </a:solidFill>
                <a:latin typeface="Arial"/>
                <a:ea typeface="Arial"/>
                <a:cs typeface="Arial"/>
                <a:sym typeface="Arial"/>
              </a:endParaRPr>
            </a:p>
            <a:p>
              <a:pPr indent="0" lvl="0" marL="0" marR="0" rtl="0" algn="r">
                <a:lnSpc>
                  <a:spcPct val="115000"/>
                </a:lnSpc>
                <a:spcBef>
                  <a:spcPts val="0"/>
                </a:spcBef>
                <a:spcAft>
                  <a:spcPts val="0"/>
                </a:spcAft>
                <a:buClr>
                  <a:srgbClr val="000000"/>
                </a:buClr>
                <a:buSzPts val="1800"/>
                <a:buFont typeface="Arial"/>
                <a:buNone/>
              </a:pPr>
              <a:r>
                <a:t/>
              </a:r>
              <a:endParaRPr b="0" i="0" sz="1800" u="none" cap="none" strike="noStrike">
                <a:solidFill>
                  <a:srgbClr val="EFEFEF"/>
                </a:solidFill>
                <a:latin typeface="Arial"/>
                <a:ea typeface="Arial"/>
                <a:cs typeface="Arial"/>
                <a:sym typeface="Arial"/>
              </a:endParaRPr>
            </a:p>
          </p:txBody>
        </p:sp>
      </p:grpSp>
      <p:grpSp>
        <p:nvGrpSpPr>
          <p:cNvPr id="150" name="Google Shape;150;p26"/>
          <p:cNvGrpSpPr/>
          <p:nvPr/>
        </p:nvGrpSpPr>
        <p:grpSpPr>
          <a:xfrm>
            <a:off x="4884120" y="5172120"/>
            <a:ext cx="2407320" cy="1516680"/>
            <a:chOff x="4884120" y="5172120"/>
            <a:chExt cx="2407320" cy="1516680"/>
          </a:xfrm>
        </p:grpSpPr>
        <p:sp>
          <p:nvSpPr>
            <p:cNvPr id="151" name="Google Shape;151;p26"/>
            <p:cNvSpPr/>
            <p:nvPr/>
          </p:nvSpPr>
          <p:spPr>
            <a:xfrm rot="10800000">
              <a:off x="6087600" y="5172120"/>
              <a:ext cx="360" cy="652320"/>
            </a:xfrm>
            <a:custGeom>
              <a:rect b="b" l="l" r="r" t="t"/>
              <a:pathLst>
                <a:path extrusionOk="0" h="21600" w="21600">
                  <a:moveTo>
                    <a:pt x="0" y="0"/>
                  </a:moveTo>
                  <a:lnTo>
                    <a:pt x="21600" y="21600"/>
                  </a:lnTo>
                </a:path>
              </a:pathLst>
            </a:custGeom>
            <a:noFill/>
            <a:ln cap="flat" cmpd="sng" w="19075">
              <a:solidFill>
                <a:srgbClr val="0944A1"/>
              </a:solidFill>
              <a:prstDash val="solid"/>
              <a:round/>
              <a:headEnd len="med" w="med" type="oval"/>
              <a:tailEnd len="sm" w="sm" type="none"/>
            </a:ln>
          </p:spPr>
        </p:sp>
        <p:sp>
          <p:nvSpPr>
            <p:cNvPr id="152" name="Google Shape;152;p26"/>
            <p:cNvSpPr/>
            <p:nvPr/>
          </p:nvSpPr>
          <p:spPr>
            <a:xfrm>
              <a:off x="4884120" y="5796360"/>
              <a:ext cx="2407320" cy="892440"/>
            </a:xfrm>
            <a:prstGeom prst="rect">
              <a:avLst/>
            </a:prstGeom>
            <a:noFill/>
            <a:ln>
              <a:noFill/>
            </a:ln>
          </p:spPr>
          <p:txBody>
            <a:bodyPr anchorCtr="0" anchor="t" bIns="122025" lIns="122025" spcFirstLastPara="1" rIns="122025" wrap="square" tIns="122025">
              <a:noAutofit/>
            </a:bodyPr>
            <a:lstStyle/>
            <a:p>
              <a:pPr indent="0" lvl="0" marL="0" marR="0" rtl="0" algn="ctr">
                <a:lnSpc>
                  <a:spcPct val="115000"/>
                </a:lnSpc>
                <a:spcBef>
                  <a:spcPts val="0"/>
                </a:spcBef>
                <a:spcAft>
                  <a:spcPts val="0"/>
                </a:spcAft>
                <a:buClr>
                  <a:srgbClr val="000000"/>
                </a:buClr>
                <a:buSzPts val="1800"/>
                <a:buFont typeface="Arial"/>
                <a:buNone/>
              </a:pPr>
              <a:r>
                <a:rPr b="1" i="0" lang="en-US" sz="1800" u="none" cap="none" strike="noStrike">
                  <a:solidFill>
                    <a:srgbClr val="EFEFEF"/>
                  </a:solidFill>
                  <a:latin typeface="Arial"/>
                  <a:ea typeface="Arial"/>
                  <a:cs typeface="Arial"/>
                  <a:sym typeface="Arial"/>
                </a:rPr>
                <a:t>3. Implementācija</a:t>
              </a:r>
              <a:endParaRPr b="0" i="0" sz="1800" u="none" cap="none" strike="noStrike">
                <a:solidFill>
                  <a:srgbClr val="EFEFE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rgbClr val="EFEFE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rgbClr val="EFEFEF"/>
                </a:solidFill>
                <a:latin typeface="Arial"/>
                <a:ea typeface="Arial"/>
                <a:cs typeface="Arial"/>
                <a:sym typeface="Arial"/>
              </a:endParaRPr>
            </a:p>
          </p:txBody>
        </p:sp>
      </p:grpSp>
      <p:sp>
        <p:nvSpPr>
          <p:cNvPr id="153" name="Google Shape;153;p26"/>
          <p:cNvSpPr/>
          <p:nvPr/>
        </p:nvSpPr>
        <p:spPr>
          <a:xfrm rot="1800000">
            <a:off x="4311000" y="1912680"/>
            <a:ext cx="3587400" cy="3587400"/>
          </a:xfrm>
          <a:prstGeom prst="blockArc">
            <a:avLst>
              <a:gd fmla="val 14414370" name="adj1"/>
              <a:gd fmla="val 18998613" name="adj2"/>
              <a:gd fmla="val 8907" name="adj3"/>
            </a:avLst>
          </a:prstGeom>
          <a:solidFill>
            <a:srgbClr val="0944A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6"/>
          <p:cNvSpPr/>
          <p:nvPr/>
        </p:nvSpPr>
        <p:spPr>
          <a:xfrm flipH="1" rot="-9000600">
            <a:off x="4318200" y="1910880"/>
            <a:ext cx="3586680" cy="3586680"/>
          </a:xfrm>
          <a:prstGeom prst="blockArc">
            <a:avLst>
              <a:gd fmla="val 20178804" name="adj1"/>
              <a:gd fmla="val 2623923" name="adj2"/>
              <a:gd fmla="val 8858" name="adj3"/>
            </a:avLst>
          </a:prstGeom>
          <a:solidFill>
            <a:srgbClr val="307BF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6"/>
          <p:cNvSpPr/>
          <p:nvPr/>
        </p:nvSpPr>
        <p:spPr>
          <a:xfrm>
            <a:off x="5145480" y="3206520"/>
            <a:ext cx="1924560" cy="1072080"/>
          </a:xfrm>
          <a:prstGeom prst="rect">
            <a:avLst/>
          </a:prstGeom>
          <a:noFill/>
          <a:ln>
            <a:noFill/>
          </a:ln>
        </p:spPr>
        <p:txBody>
          <a:bodyPr anchorCtr="0" anchor="ctr" bIns="122025" lIns="122025" spcFirstLastPara="1" rIns="122025" wrap="square" tIns="122025">
            <a:noAutofit/>
          </a:bodyPr>
          <a:lstStyle/>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E69138"/>
                </a:solidFill>
                <a:latin typeface="Arial"/>
                <a:ea typeface="Arial"/>
                <a:cs typeface="Arial"/>
                <a:sym typeface="Arial"/>
              </a:rPr>
              <a:t>SDLC</a:t>
            </a:r>
            <a:endParaRPr b="0" i="0" sz="1600" u="none" cap="none" strike="noStrike">
              <a:solidFill>
                <a:srgbClr val="E69138"/>
              </a:solidFill>
              <a:latin typeface="Arial"/>
              <a:ea typeface="Arial"/>
              <a:cs typeface="Arial"/>
              <a:sym typeface="Arial"/>
            </a:endParaRPr>
          </a:p>
        </p:txBody>
      </p:sp>
      <p:sp>
        <p:nvSpPr>
          <p:cNvPr id="156" name="Google Shape;156;p26"/>
          <p:cNvSpPr/>
          <p:nvPr/>
        </p:nvSpPr>
        <p:spPr>
          <a:xfrm rot="-3782400">
            <a:off x="7426440" y="2941920"/>
            <a:ext cx="483840" cy="483840"/>
          </a:xfrm>
          <a:prstGeom prst="rtTriangle">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6"/>
          <p:cNvSpPr/>
          <p:nvPr/>
        </p:nvSpPr>
        <p:spPr>
          <a:xfrm flipH="1" rot="-1800000">
            <a:off x="4304520" y="1907640"/>
            <a:ext cx="3595320" cy="3595320"/>
          </a:xfrm>
          <a:prstGeom prst="blockArc">
            <a:avLst>
              <a:gd fmla="val 14334136" name="adj1"/>
              <a:gd fmla="val 18854681" name="adj2"/>
              <a:gd fmla="val 8846" name="adj3"/>
            </a:avLst>
          </a:prstGeom>
          <a:solidFill>
            <a:srgbClr val="A1C3FA"/>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p:nvPr/>
        </p:nvSpPr>
        <p:spPr>
          <a:xfrm rot="9000600">
            <a:off x="4294440" y="1914840"/>
            <a:ext cx="3586680" cy="3586680"/>
          </a:xfrm>
          <a:prstGeom prst="blockArc">
            <a:avLst>
              <a:gd fmla="val 20184517" name="adj1"/>
              <a:gd fmla="val 3007258" name="adj2"/>
              <a:gd fmla="val 9336" name="adj3"/>
            </a:avLst>
          </a:prstGeom>
          <a:solidFill>
            <a:srgbClr val="307BF3"/>
          </a:solidFill>
          <a:ln cap="flat" cmpd="sng" w="9525">
            <a:solidFill>
              <a:srgbClr val="307BF3"/>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flipH="1" rot="-9000600">
            <a:off x="4293720" y="1916640"/>
            <a:ext cx="3586680" cy="3586680"/>
          </a:xfrm>
          <a:prstGeom prst="blockArc">
            <a:avLst>
              <a:gd fmla="val 15738599" name="adj1"/>
              <a:gd fmla="val 20008131" name="adj2"/>
              <a:gd fmla="val 9063" name="adj3"/>
            </a:avLst>
          </a:prstGeom>
          <a:solidFill>
            <a:srgbClr val="0944A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6"/>
          <p:cNvSpPr/>
          <p:nvPr/>
        </p:nvSpPr>
        <p:spPr>
          <a:xfrm rot="9240600">
            <a:off x="4303080" y="2941560"/>
            <a:ext cx="484200" cy="484200"/>
          </a:xfrm>
          <a:prstGeom prst="rtTriangle">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rot="477000">
            <a:off x="6844320" y="4783320"/>
            <a:ext cx="483480" cy="483480"/>
          </a:xfrm>
          <a:prstGeom prst="rtTriangle">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p:nvPr/>
        </p:nvSpPr>
        <p:spPr>
          <a:xfrm rot="4858800">
            <a:off x="4889880" y="4782960"/>
            <a:ext cx="483480" cy="483480"/>
          </a:xfrm>
          <a:prstGeom prst="rtTriangle">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6"/>
          <p:cNvSpPr/>
          <p:nvPr/>
        </p:nvSpPr>
        <p:spPr>
          <a:xfrm rot="-8100000">
            <a:off x="5861880" y="1834560"/>
            <a:ext cx="483840" cy="483840"/>
          </a:xfrm>
          <a:prstGeom prst="rtTriangle">
            <a:avLst/>
          </a:prstGeom>
          <a:solidFill>
            <a:srgbClr val="A1C3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11653200" y="6258240"/>
            <a:ext cx="538920" cy="364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pic>
        <p:nvPicPr>
          <p:cNvPr id="169" name="Google Shape;169;p27"/>
          <p:cNvPicPr preferRelativeResize="0"/>
          <p:nvPr/>
        </p:nvPicPr>
        <p:blipFill rotWithShape="1">
          <a:blip r:embed="rId3">
            <a:alphaModFix/>
          </a:blip>
          <a:srcRect b="0" l="0" r="0" t="0"/>
          <a:stretch/>
        </p:blipFill>
        <p:spPr>
          <a:xfrm>
            <a:off x="0" y="5050"/>
            <a:ext cx="12191750" cy="5751575"/>
          </a:xfrm>
          <a:prstGeom prst="rect">
            <a:avLst/>
          </a:prstGeom>
          <a:noFill/>
          <a:ln>
            <a:noFill/>
          </a:ln>
        </p:spPr>
      </p:pic>
      <p:sp>
        <p:nvSpPr>
          <p:cNvPr id="170" name="Google Shape;170;p27"/>
          <p:cNvSpPr/>
          <p:nvPr/>
        </p:nvSpPr>
        <p:spPr>
          <a:xfrm>
            <a:off x="213480" y="2468785"/>
            <a:ext cx="2119800" cy="32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omic Sans MS"/>
                <a:ea typeface="Comic Sans MS"/>
                <a:cs typeface="Comic Sans MS"/>
                <a:sym typeface="Comic Sans MS"/>
              </a:rPr>
              <a:t>Ko izskaidroja klients</a:t>
            </a:r>
            <a:endParaRPr b="0" i="0" sz="1100" u="none" cap="none" strike="noStrike">
              <a:solidFill>
                <a:srgbClr val="000000"/>
              </a:solidFill>
              <a:latin typeface="Arial"/>
              <a:ea typeface="Arial"/>
              <a:cs typeface="Arial"/>
              <a:sym typeface="Arial"/>
            </a:endParaRPr>
          </a:p>
        </p:txBody>
      </p:sp>
      <p:sp>
        <p:nvSpPr>
          <p:cNvPr id="171" name="Google Shape;171;p27"/>
          <p:cNvSpPr/>
          <p:nvPr/>
        </p:nvSpPr>
        <p:spPr>
          <a:xfrm>
            <a:off x="2642463" y="2468835"/>
            <a:ext cx="2119800" cy="32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omic Sans MS"/>
                <a:ea typeface="Comic Sans MS"/>
                <a:cs typeface="Comic Sans MS"/>
                <a:sym typeface="Comic Sans MS"/>
              </a:rPr>
              <a:t>Ko saprata projekta vadītājs</a:t>
            </a:r>
            <a:endParaRPr b="0" i="0" sz="1100" u="none" cap="none" strike="noStrike">
              <a:solidFill>
                <a:srgbClr val="000000"/>
              </a:solidFill>
              <a:latin typeface="Arial"/>
              <a:ea typeface="Arial"/>
              <a:cs typeface="Arial"/>
              <a:sym typeface="Arial"/>
            </a:endParaRPr>
          </a:p>
        </p:txBody>
      </p:sp>
      <p:sp>
        <p:nvSpPr>
          <p:cNvPr id="172" name="Google Shape;172;p27"/>
          <p:cNvSpPr/>
          <p:nvPr/>
        </p:nvSpPr>
        <p:spPr>
          <a:xfrm>
            <a:off x="5054132" y="2468885"/>
            <a:ext cx="2119800" cy="32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omic Sans MS"/>
                <a:ea typeface="Comic Sans MS"/>
                <a:cs typeface="Comic Sans MS"/>
                <a:sym typeface="Comic Sans MS"/>
              </a:rPr>
              <a:t>Kā analītiķis izveidoja dizainu</a:t>
            </a:r>
            <a:endParaRPr b="0" i="0" sz="1100" u="none" cap="none" strike="noStrike">
              <a:solidFill>
                <a:srgbClr val="000000"/>
              </a:solidFill>
              <a:latin typeface="Arial"/>
              <a:ea typeface="Arial"/>
              <a:cs typeface="Arial"/>
              <a:sym typeface="Arial"/>
            </a:endParaRPr>
          </a:p>
        </p:txBody>
      </p:sp>
      <p:sp>
        <p:nvSpPr>
          <p:cNvPr id="173" name="Google Shape;173;p27"/>
          <p:cNvSpPr/>
          <p:nvPr/>
        </p:nvSpPr>
        <p:spPr>
          <a:xfrm>
            <a:off x="7457155" y="2468935"/>
            <a:ext cx="2119800" cy="32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omic Sans MS"/>
                <a:ea typeface="Comic Sans MS"/>
                <a:cs typeface="Comic Sans MS"/>
                <a:sym typeface="Comic Sans MS"/>
              </a:rPr>
              <a:t>Kā programmētājs uzrakstīja kodu</a:t>
            </a:r>
            <a:endParaRPr b="0" i="0" sz="900" u="none" cap="none" strike="noStrike">
              <a:solidFill>
                <a:srgbClr val="000000"/>
              </a:solidFill>
              <a:latin typeface="Arial"/>
              <a:ea typeface="Arial"/>
              <a:cs typeface="Arial"/>
              <a:sym typeface="Arial"/>
            </a:endParaRPr>
          </a:p>
        </p:txBody>
      </p:sp>
      <p:sp>
        <p:nvSpPr>
          <p:cNvPr id="174" name="Google Shape;174;p27"/>
          <p:cNvSpPr/>
          <p:nvPr/>
        </p:nvSpPr>
        <p:spPr>
          <a:xfrm>
            <a:off x="9860176" y="2468775"/>
            <a:ext cx="2244000" cy="32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Comic Sans MS"/>
                <a:ea typeface="Comic Sans MS"/>
                <a:cs typeface="Comic Sans MS"/>
                <a:sym typeface="Comic Sans MS"/>
              </a:rPr>
              <a:t>Kā biznesa konsultants aprakstīja produktu</a:t>
            </a:r>
            <a:endParaRPr b="0" i="0" sz="800" u="none" cap="none" strike="noStrike">
              <a:solidFill>
                <a:srgbClr val="000000"/>
              </a:solidFill>
              <a:latin typeface="Arial"/>
              <a:ea typeface="Arial"/>
              <a:cs typeface="Arial"/>
              <a:sym typeface="Arial"/>
            </a:endParaRPr>
          </a:p>
        </p:txBody>
      </p:sp>
      <p:sp>
        <p:nvSpPr>
          <p:cNvPr id="175" name="Google Shape;175;p27"/>
          <p:cNvSpPr/>
          <p:nvPr/>
        </p:nvSpPr>
        <p:spPr>
          <a:xfrm>
            <a:off x="213480" y="5318645"/>
            <a:ext cx="2119800" cy="32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omic Sans MS"/>
                <a:ea typeface="Comic Sans MS"/>
                <a:cs typeface="Comic Sans MS"/>
                <a:sym typeface="Comic Sans MS"/>
              </a:rPr>
              <a:t>Kā tika definētas biznesa prasības</a:t>
            </a:r>
            <a:endParaRPr b="0" i="0" sz="900" u="none" cap="none" strike="noStrike">
              <a:solidFill>
                <a:srgbClr val="000000"/>
              </a:solidFill>
              <a:latin typeface="Arial"/>
              <a:ea typeface="Arial"/>
              <a:cs typeface="Arial"/>
              <a:sym typeface="Arial"/>
            </a:endParaRPr>
          </a:p>
        </p:txBody>
      </p:sp>
      <p:sp>
        <p:nvSpPr>
          <p:cNvPr id="176" name="Google Shape;176;p27"/>
          <p:cNvSpPr/>
          <p:nvPr/>
        </p:nvSpPr>
        <p:spPr>
          <a:xfrm>
            <a:off x="2642463" y="5318707"/>
            <a:ext cx="2119800" cy="32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omic Sans MS"/>
                <a:ea typeface="Comic Sans MS"/>
                <a:cs typeface="Comic Sans MS"/>
                <a:sym typeface="Comic Sans MS"/>
              </a:rPr>
              <a:t>Ko piegādāja operācijas</a:t>
            </a:r>
            <a:endParaRPr b="0" i="0" sz="1100" u="none" cap="none" strike="noStrike">
              <a:solidFill>
                <a:srgbClr val="000000"/>
              </a:solidFill>
              <a:latin typeface="Arial"/>
              <a:ea typeface="Arial"/>
              <a:cs typeface="Arial"/>
              <a:sym typeface="Arial"/>
            </a:endParaRPr>
          </a:p>
        </p:txBody>
      </p:sp>
      <p:sp>
        <p:nvSpPr>
          <p:cNvPr id="177" name="Google Shape;177;p27"/>
          <p:cNvSpPr/>
          <p:nvPr/>
        </p:nvSpPr>
        <p:spPr>
          <a:xfrm>
            <a:off x="5054132" y="5318757"/>
            <a:ext cx="2119800" cy="32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omic Sans MS"/>
                <a:ea typeface="Comic Sans MS"/>
                <a:cs typeface="Comic Sans MS"/>
                <a:sym typeface="Comic Sans MS"/>
              </a:rPr>
              <a:t>Kāds rēķins tika izrakstīts klientam</a:t>
            </a:r>
            <a:endParaRPr b="0" i="0" sz="900" u="none" cap="none" strike="noStrike">
              <a:solidFill>
                <a:srgbClr val="000000"/>
              </a:solidFill>
              <a:latin typeface="Arial"/>
              <a:ea typeface="Arial"/>
              <a:cs typeface="Arial"/>
              <a:sym typeface="Arial"/>
            </a:endParaRPr>
          </a:p>
        </p:txBody>
      </p:sp>
      <p:sp>
        <p:nvSpPr>
          <p:cNvPr id="178" name="Google Shape;178;p27"/>
          <p:cNvSpPr/>
          <p:nvPr/>
        </p:nvSpPr>
        <p:spPr>
          <a:xfrm>
            <a:off x="7457155" y="5318807"/>
            <a:ext cx="2119800" cy="32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omic Sans MS"/>
                <a:ea typeface="Comic Sans MS"/>
                <a:cs typeface="Comic Sans MS"/>
                <a:sym typeface="Comic Sans MS"/>
              </a:rPr>
              <a:t>Kāda ir programmatūras uzturēšana</a:t>
            </a:r>
            <a:endParaRPr b="0" i="0" sz="900" u="none" cap="none" strike="noStrike">
              <a:solidFill>
                <a:srgbClr val="000000"/>
              </a:solidFill>
              <a:latin typeface="Arial"/>
              <a:ea typeface="Arial"/>
              <a:cs typeface="Arial"/>
              <a:sym typeface="Arial"/>
            </a:endParaRPr>
          </a:p>
        </p:txBody>
      </p:sp>
      <p:sp>
        <p:nvSpPr>
          <p:cNvPr id="179" name="Google Shape;179;p27"/>
          <p:cNvSpPr/>
          <p:nvPr/>
        </p:nvSpPr>
        <p:spPr>
          <a:xfrm>
            <a:off x="9860165" y="5318857"/>
            <a:ext cx="2119800" cy="32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Comic Sans MS"/>
                <a:ea typeface="Comic Sans MS"/>
                <a:cs typeface="Comic Sans MS"/>
                <a:sym typeface="Comic Sans MS"/>
              </a:rPr>
              <a:t>Ko patiesībā klients vēlējās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nvSpPr>
        <p:spPr>
          <a:xfrm>
            <a:off x="4851160" y="1663265"/>
            <a:ext cx="11618700" cy="4264200"/>
          </a:xfrm>
          <a:prstGeom prst="rect">
            <a:avLst/>
          </a:prstGeom>
          <a:noFill/>
          <a:ln>
            <a:noFill/>
          </a:ln>
        </p:spPr>
        <p:txBody>
          <a:bodyPr anchorCtr="0" anchor="t" bIns="45700" lIns="91425" spcFirstLastPara="1" rIns="91425" wrap="square" tIns="45700">
            <a:noAutofit/>
          </a:bodyPr>
          <a:lstStyle/>
          <a:p>
            <a:pPr indent="-406079" lvl="0" marL="457200" marR="0" rtl="0" algn="l">
              <a:lnSpc>
                <a:spcPct val="90000"/>
              </a:lnSpc>
              <a:spcBef>
                <a:spcPts val="0"/>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IT?</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programmatūras izstrāde?</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chemeClr val="accent4"/>
              </a:buClr>
              <a:buSzPts val="2800"/>
              <a:buFont typeface="Arial"/>
              <a:buChar char="•"/>
            </a:pPr>
            <a:r>
              <a:rPr b="0" i="0" lang="en-US" sz="2800" u="none" cap="none" strike="noStrike">
                <a:solidFill>
                  <a:schemeClr val="accent4"/>
                </a:solidFill>
                <a:latin typeface="Arial"/>
                <a:ea typeface="Arial"/>
                <a:cs typeface="Arial"/>
                <a:sym typeface="Arial"/>
              </a:rPr>
              <a:t>Programmatūras kvalitāte</a:t>
            </a:r>
            <a:endParaRPr b="0" i="0" sz="2800" u="none" cap="none" strike="noStrike">
              <a:solidFill>
                <a:schemeClr val="accent4"/>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Kas ir programmatūras testēšana?</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Testa speciālista profesijas pārskats</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Sertifikācija</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Prakse</a:t>
            </a:r>
            <a:endParaRPr b="0" i="0" sz="2800" u="none" cap="none" strike="noStrike">
              <a:solidFill>
                <a:srgbClr val="F3F3F3"/>
              </a:solidFill>
              <a:latin typeface="Arial"/>
              <a:ea typeface="Arial"/>
              <a:cs typeface="Arial"/>
              <a:sym typeface="Arial"/>
            </a:endParaRPr>
          </a:p>
          <a:p>
            <a:pPr indent="-406079" lvl="0" marL="457200" marR="0" rtl="0" algn="l">
              <a:lnSpc>
                <a:spcPct val="90000"/>
              </a:lnSpc>
              <a:spcBef>
                <a:spcPts val="1001"/>
              </a:spcBef>
              <a:spcAft>
                <a:spcPts val="0"/>
              </a:spcAft>
              <a:buClr>
                <a:srgbClr val="F3F3F3"/>
              </a:buClr>
              <a:buSzPts val="2800"/>
              <a:buFont typeface="Arial"/>
              <a:buChar char="•"/>
            </a:pPr>
            <a:r>
              <a:rPr b="0" i="0" lang="en-US" sz="2800" u="none" cap="none" strike="noStrike">
                <a:solidFill>
                  <a:srgbClr val="F3F3F3"/>
                </a:solidFill>
                <a:latin typeface="Arial"/>
                <a:ea typeface="Arial"/>
                <a:cs typeface="Arial"/>
                <a:sym typeface="Arial"/>
              </a:rPr>
              <a:t>Mājas darbs</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3F3F3"/>
              </a:solidFill>
              <a:latin typeface="Arial"/>
              <a:ea typeface="Arial"/>
              <a:cs typeface="Arial"/>
              <a:sym typeface="Arial"/>
            </a:endParaRPr>
          </a:p>
        </p:txBody>
      </p:sp>
      <p:sp>
        <p:nvSpPr>
          <p:cNvPr id="185" name="Google Shape;185;p28"/>
          <p:cNvSpPr txBox="1"/>
          <p:nvPr/>
        </p:nvSpPr>
        <p:spPr>
          <a:xfrm>
            <a:off x="11646000" y="6256800"/>
            <a:ext cx="604800" cy="33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