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Performance (продуктивности/производительности)</a:t>
            </a:r>
            <a:r>
              <a:rPr lang="en-US"/>
              <a:t>- </a:t>
            </a:r>
            <a:r>
              <a:rPr b="0" i="0" lang="en-US" sz="1200">
                <a:solidFill>
                  <a:schemeClr val="dk1"/>
                </a:solidFill>
                <a:latin typeface="Calibri"/>
                <a:ea typeface="Calibri"/>
                <a:cs typeface="Calibri"/>
                <a:sym typeface="Calibri"/>
              </a:rPr>
              <a:t>associated with </a:t>
            </a:r>
            <a:r>
              <a:rPr b="1" i="0" lang="en-US" sz="1200">
                <a:solidFill>
                  <a:schemeClr val="dk1"/>
                </a:solidFill>
                <a:latin typeface="Calibri"/>
                <a:ea typeface="Calibri"/>
                <a:cs typeface="Calibri"/>
                <a:sym typeface="Calibri"/>
              </a:rPr>
              <a:t>white box testing </a:t>
            </a:r>
            <a:r>
              <a:rPr b="0" i="0" lang="en-US" sz="1200">
                <a:solidFill>
                  <a:schemeClr val="dk1"/>
                </a:solidFill>
                <a:latin typeface="Calibri"/>
                <a:ea typeface="Calibri"/>
                <a:cs typeface="Calibri"/>
                <a:sym typeface="Calibri"/>
              </a:rPr>
              <a:t>(system is inspected and monitored from the inside out and from a variety of angles, measurements are taken and analyzed, quality attributes of the system such as scalability, reliability and resource usage are validated and as a result tuning is done.)</a:t>
            </a:r>
            <a:endParaRPr/>
          </a:p>
          <a:p>
            <a:pPr indent="0" lvl="0" marL="0" marR="0" rtl="0" algn="l">
              <a:lnSpc>
                <a:spcPct val="100000"/>
              </a:lnSpc>
              <a:spcBef>
                <a:spcPts val="0"/>
              </a:spcBef>
              <a:spcAft>
                <a:spcPts val="0"/>
              </a:spcAft>
              <a:buClr>
                <a:schemeClr val="dk1"/>
              </a:buClr>
              <a:buSzPts val="1200"/>
              <a:buFont typeface="Calibri"/>
              <a:buNone/>
            </a:pPr>
            <a:r>
              <a:rPr b="1" lang="en-US"/>
              <a:t>Load (нагрузочное)</a:t>
            </a:r>
            <a:r>
              <a:rPr lang="en-US"/>
              <a:t> - </a:t>
            </a:r>
            <a:r>
              <a:rPr b="0" i="0" lang="en-US" sz="1200">
                <a:solidFill>
                  <a:schemeClr val="dk1"/>
                </a:solidFill>
                <a:latin typeface="Calibri"/>
                <a:ea typeface="Calibri"/>
                <a:cs typeface="Calibri"/>
                <a:sym typeface="Calibri"/>
              </a:rPr>
              <a:t>associated with </a:t>
            </a:r>
            <a:r>
              <a:rPr b="1" i="0" lang="en-US" sz="1200">
                <a:solidFill>
                  <a:schemeClr val="dk1"/>
                </a:solidFill>
                <a:latin typeface="Calibri"/>
                <a:ea typeface="Calibri"/>
                <a:cs typeface="Calibri"/>
                <a:sym typeface="Calibri"/>
              </a:rPr>
              <a:t>black box testing </a:t>
            </a:r>
            <a:r>
              <a:rPr b="0" i="0" lang="en-US" sz="1200">
                <a:solidFill>
                  <a:schemeClr val="dk1"/>
                </a:solidFill>
                <a:latin typeface="Calibri"/>
                <a:ea typeface="Calibri"/>
                <a:cs typeface="Calibri"/>
                <a:sym typeface="Calibri"/>
              </a:rPr>
              <a:t>(It is more about running at a high level and seeing how the application responds. You look for performance degradation, poor garbage collection, etc.)</a:t>
            </a:r>
            <a:endParaRPr/>
          </a:p>
          <a:p>
            <a:pPr indent="0" lvl="0"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Stress</a:t>
            </a:r>
            <a:r>
              <a:rPr b="0" i="0" lang="en-US" sz="1200">
                <a:solidFill>
                  <a:schemeClr val="dk1"/>
                </a:solidFill>
                <a:latin typeface="Calibri"/>
                <a:ea typeface="Calibri"/>
                <a:cs typeface="Calibri"/>
                <a:sym typeface="Calibri"/>
              </a:rPr>
              <a:t> -  to determine if the system will perform sufficiently if the current load goes </a:t>
            </a:r>
            <a:r>
              <a:rPr b="1" i="0" lang="en-US" sz="1200">
                <a:solidFill>
                  <a:schemeClr val="dk1"/>
                </a:solidFill>
                <a:latin typeface="Calibri"/>
                <a:ea typeface="Calibri"/>
                <a:cs typeface="Calibri"/>
                <a:sym typeface="Calibri"/>
              </a:rPr>
              <a:t>well above the expected maximum</a:t>
            </a:r>
            <a:r>
              <a:rPr b="0" i="0" lang="en-US" sz="12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Security</a:t>
            </a:r>
            <a:r>
              <a:rPr b="0" i="0" lang="en-US" sz="1200">
                <a:solidFill>
                  <a:schemeClr val="dk1"/>
                </a:solidFill>
                <a:latin typeface="Calibri"/>
                <a:ea typeface="Calibri"/>
                <a:cs typeface="Calibri"/>
                <a:sym typeface="Calibri"/>
              </a:rPr>
              <a:t> – many types of it</a:t>
            </a:r>
            <a:endParaRPr/>
          </a:p>
          <a:p>
            <a:pPr indent="0" lvl="0" marL="0" marR="0" rtl="0" algn="l">
              <a:lnSpc>
                <a:spcPct val="100000"/>
              </a:lnSpc>
              <a:spcBef>
                <a:spcPts val="0"/>
              </a:spcBef>
              <a:spcAft>
                <a:spcPts val="0"/>
              </a:spcAft>
              <a:buClr>
                <a:schemeClr val="dk1"/>
              </a:buClr>
              <a:buSzPts val="1200"/>
              <a:buFont typeface="Calibri"/>
              <a:buNone/>
            </a:pPr>
            <a:r>
              <a:rPr b="1" lang="en-US" sz="1200"/>
              <a:t>Failover</a:t>
            </a:r>
            <a:r>
              <a:rPr lang="en-US" sz="1200"/>
              <a:t> and </a:t>
            </a:r>
            <a:r>
              <a:rPr b="1" lang="en-US" sz="1200"/>
              <a:t>Recovery</a:t>
            </a:r>
            <a:r>
              <a:rPr lang="en-US" sz="1200"/>
              <a:t> - </a:t>
            </a:r>
            <a:r>
              <a:rPr lang="en-US">
                <a:solidFill>
                  <a:srgbClr val="92D050"/>
                </a:solidFill>
              </a:rPr>
              <a:t>Тестирование отказа и восстановления</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60" name="Google Shape;16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Example for colour-blind persons.</a:t>
            </a:r>
            <a:endParaRPr/>
          </a:p>
        </p:txBody>
      </p:sp>
      <p:sp>
        <p:nvSpPr>
          <p:cNvPr id="175" name="Google Shape;17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Пример:</a:t>
            </a:r>
            <a:endParaRPr/>
          </a:p>
          <a:p>
            <a:pPr indent="0" lvl="0" marL="0" rtl="0" algn="l">
              <a:lnSpc>
                <a:spcPct val="100000"/>
              </a:lnSpc>
              <a:spcBef>
                <a:spcPts val="0"/>
              </a:spcBef>
              <a:spcAft>
                <a:spcPts val="0"/>
              </a:spcAft>
              <a:buSzPts val="1400"/>
              <a:buNone/>
            </a:pPr>
            <a:r>
              <a:rPr lang="en-US"/>
              <a:t>Возьмём обычный калькулятор, для которого есть функции сложения, вычитания, умножения и деления 2 чисел. Каждая такая функция и будет отдельный юнит, на который можно написать юнит тест:</a:t>
            </a:r>
            <a:endParaRPr/>
          </a:p>
          <a:p>
            <a:pPr indent="0" lvl="0" marL="0" rtl="0" algn="l">
              <a:lnSpc>
                <a:spcPct val="100000"/>
              </a:lnSpc>
              <a:spcBef>
                <a:spcPts val="0"/>
              </a:spcBef>
              <a:spcAft>
                <a:spcPts val="0"/>
              </a:spcAft>
              <a:buSzPts val="1400"/>
              <a:buNone/>
            </a:pPr>
            <a:r>
              <a:rPr lang="en-US"/>
              <a:t>- вводим 5 и 6</a:t>
            </a:r>
            <a:endParaRPr/>
          </a:p>
          <a:p>
            <a:pPr indent="0" lvl="0" marL="0" rtl="0" algn="l">
              <a:lnSpc>
                <a:spcPct val="100000"/>
              </a:lnSpc>
              <a:spcBef>
                <a:spcPts val="0"/>
              </a:spcBef>
              <a:spcAft>
                <a:spcPts val="0"/>
              </a:spcAft>
              <a:buSzPts val="1400"/>
              <a:buNone/>
            </a:pPr>
            <a:r>
              <a:rPr lang="en-US"/>
              <a:t>- проверяем, если результат != 11, то выкидываем ошибку.</a:t>
            </a:r>
            <a:endParaRPr/>
          </a:p>
        </p:txBody>
      </p:sp>
      <p:sp>
        <p:nvSpPr>
          <p:cNvPr id="230" name="Google Shape;23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Пример с калькулятором: есть функции сложения, вычитания, деления, умножения.</a:t>
            </a:r>
            <a:endParaRPr/>
          </a:p>
          <a:p>
            <a:pPr indent="0" lvl="0" marL="0" rtl="0" algn="l">
              <a:lnSpc>
                <a:spcPct val="100000"/>
              </a:lnSpc>
              <a:spcBef>
                <a:spcPts val="0"/>
              </a:spcBef>
              <a:spcAft>
                <a:spcPts val="0"/>
              </a:spcAft>
              <a:buSzPts val="1400"/>
              <a:buNone/>
            </a:pPr>
            <a:r>
              <a:rPr lang="en-US"/>
              <a:t>- складываем 2 числа</a:t>
            </a:r>
            <a:endParaRPr/>
          </a:p>
          <a:p>
            <a:pPr indent="0" lvl="0" marL="0" rtl="0" algn="l">
              <a:lnSpc>
                <a:spcPct val="100000"/>
              </a:lnSpc>
              <a:spcBef>
                <a:spcPts val="0"/>
              </a:spcBef>
              <a:spcAft>
                <a:spcPts val="0"/>
              </a:spcAft>
              <a:buSzPts val="1400"/>
              <a:buNone/>
            </a:pPr>
            <a:r>
              <a:rPr lang="en-US"/>
              <a:t>- отнимаем значение</a:t>
            </a:r>
            <a:endParaRPr/>
          </a:p>
          <a:p>
            <a:pPr indent="0" lvl="0" marL="0" rtl="0" algn="l">
              <a:lnSpc>
                <a:spcPct val="100000"/>
              </a:lnSpc>
              <a:spcBef>
                <a:spcPts val="0"/>
              </a:spcBef>
              <a:spcAft>
                <a:spcPts val="0"/>
              </a:spcAft>
              <a:buSzPts val="1400"/>
              <a:buNone/>
            </a:pPr>
            <a:r>
              <a:rPr lang="en-US"/>
              <a:t>- умножаем на 2</a:t>
            </a:r>
            <a:endParaRPr/>
          </a:p>
          <a:p>
            <a:pPr indent="0" lvl="0" marL="0" rtl="0" algn="l">
              <a:lnSpc>
                <a:spcPct val="100000"/>
              </a:lnSpc>
              <a:spcBef>
                <a:spcPts val="0"/>
              </a:spcBef>
              <a:spcAft>
                <a:spcPts val="0"/>
              </a:spcAft>
              <a:buSzPts val="1400"/>
              <a:buNone/>
            </a:pPr>
            <a:r>
              <a:rPr lang="en-US"/>
              <a:t>=&gt; сочетает в себе несколько юнитов.</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Показать 2 видео про интеграционные тесты:</a:t>
            </a:r>
            <a:endParaRPr/>
          </a:p>
          <a:p>
            <a:pPr indent="0" lvl="0" marL="0" rtl="0" algn="l">
              <a:lnSpc>
                <a:spcPct val="100000"/>
              </a:lnSpc>
              <a:spcBef>
                <a:spcPts val="0"/>
              </a:spcBef>
              <a:spcAft>
                <a:spcPts val="0"/>
              </a:spcAft>
              <a:buSzPts val="1400"/>
              <a:buNone/>
            </a:pPr>
            <a:r>
              <a:rPr b="1" lang="en-US"/>
              <a:t>1. Дверь и замок - https://www.youtube.com/watch?v=0GypdsJulKE </a:t>
            </a:r>
            <a:endParaRPr/>
          </a:p>
          <a:p>
            <a:pPr indent="0" lvl="0" marL="0" rtl="0" algn="l">
              <a:lnSpc>
                <a:spcPct val="100000"/>
              </a:lnSpc>
              <a:spcBef>
                <a:spcPts val="0"/>
              </a:spcBef>
              <a:spcAft>
                <a:spcPts val="0"/>
              </a:spcAft>
              <a:buSzPts val="1400"/>
              <a:buNone/>
            </a:pPr>
            <a:r>
              <a:rPr b="1" lang="en-US"/>
              <a:t>2. Раковина и кран - https://natooktesting.files.wordpress.com/2017/08/unittest_faucet.gif?w=476</a:t>
            </a:r>
            <a:endParaRPr b="1"/>
          </a:p>
        </p:txBody>
      </p:sp>
      <p:sp>
        <p:nvSpPr>
          <p:cNvPr id="272" name="Google Shape;27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Both functional and non-functional</a:t>
            </a:r>
            <a:endParaRPr/>
          </a:p>
        </p:txBody>
      </p:sp>
      <p:sp>
        <p:nvSpPr>
          <p:cNvPr id="313" name="Google Shape;31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The purpose of this test is to evaluate the system’s compliance with the business requirements and assess whether it is acceptable for delivery.</a:t>
            </a:r>
            <a:endParaRPr/>
          </a:p>
          <a:p>
            <a:pPr indent="0" lvl="0" marL="0" rtl="0" algn="l">
              <a:lnSpc>
                <a:spcPct val="100000"/>
              </a:lnSpc>
              <a:spcBef>
                <a:spcPts val="0"/>
              </a:spcBef>
              <a:spcAft>
                <a:spcPts val="0"/>
              </a:spcAft>
              <a:buSzPts val="1400"/>
              <a:buNone/>
            </a:pPr>
            <a:r>
              <a:t/>
            </a:r>
            <a:endParaRPr/>
          </a:p>
        </p:txBody>
      </p:sp>
      <p:sp>
        <p:nvSpPr>
          <p:cNvPr id="354" name="Google Shape;35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 Structure-based: </a:t>
            </a:r>
            <a:r>
              <a:rPr lang="en-US">
                <a:latin typeface="Arial"/>
                <a:ea typeface="Arial"/>
                <a:cs typeface="Arial"/>
                <a:sym typeface="Arial"/>
              </a:rPr>
              <a:t>Unit testing, integration testing</a:t>
            </a:r>
            <a:endParaRPr/>
          </a:p>
          <a:p>
            <a:pPr indent="0" lvl="0" marL="0" rtl="0" algn="l">
              <a:lnSpc>
                <a:spcPct val="100000"/>
              </a:lnSpc>
              <a:spcBef>
                <a:spcPts val="0"/>
              </a:spcBef>
              <a:spcAft>
                <a:spcPts val="0"/>
              </a:spcAft>
              <a:buSzPts val="1400"/>
              <a:buNone/>
            </a:pPr>
            <a:r>
              <a:rPr lang="en-US">
                <a:latin typeface="Arial"/>
                <a:ea typeface="Arial"/>
                <a:cs typeface="Arial"/>
                <a:sym typeface="Arial"/>
              </a:rPr>
              <a:t>2. Specification-based: based on requirements documentation</a:t>
            </a:r>
            <a:endParaRPr/>
          </a:p>
          <a:p>
            <a:pPr indent="0" lvl="0" marL="0" rtl="0" algn="l">
              <a:lnSpc>
                <a:spcPct val="100000"/>
              </a:lnSpc>
              <a:spcBef>
                <a:spcPts val="0"/>
              </a:spcBef>
              <a:spcAft>
                <a:spcPts val="0"/>
              </a:spcAft>
              <a:buSzPts val="1400"/>
              <a:buNone/>
            </a:pPr>
            <a:r>
              <a:rPr lang="en-US">
                <a:latin typeface="Arial"/>
                <a:ea typeface="Arial"/>
                <a:cs typeface="Arial"/>
                <a:sym typeface="Arial"/>
              </a:rPr>
              <a:t>3. Experience-based: no documentation, just exploratory</a:t>
            </a:r>
            <a:endParaRPr/>
          </a:p>
        </p:txBody>
      </p:sp>
      <p:sp>
        <p:nvSpPr>
          <p:cNvPr id="410" name="Google Shape;41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 </a:t>
            </a:r>
            <a:r>
              <a:rPr b="1" lang="en-US"/>
              <a:t>Positive</a:t>
            </a:r>
            <a:r>
              <a:rPr lang="en-US"/>
              <a:t> scenarios</a:t>
            </a:r>
            <a:endParaRPr/>
          </a:p>
          <a:p>
            <a:pPr indent="0" lvl="0" marL="0" rtl="0" algn="l">
              <a:lnSpc>
                <a:spcPct val="100000"/>
              </a:lnSpc>
              <a:spcBef>
                <a:spcPts val="0"/>
              </a:spcBef>
              <a:spcAft>
                <a:spcPts val="0"/>
              </a:spcAft>
              <a:buSzPts val="1400"/>
              <a:buNone/>
            </a:pPr>
            <a:r>
              <a:rPr lang="en-US"/>
              <a:t>2</a:t>
            </a:r>
            <a:r>
              <a:rPr b="1" lang="en-US"/>
              <a:t>. Negative </a:t>
            </a:r>
            <a:r>
              <a:rPr lang="en-US"/>
              <a:t>scenarios. </a:t>
            </a:r>
            <a:r>
              <a:rPr b="0" i="0" lang="en-US" sz="1200">
                <a:solidFill>
                  <a:schemeClr val="dk1"/>
                </a:solidFill>
                <a:latin typeface="Calibri"/>
                <a:ea typeface="Calibri"/>
                <a:cs typeface="Calibri"/>
                <a:sym typeface="Calibri"/>
              </a:rPr>
              <a:t>For example, if a user tries to type a letter in a numeric field, the correct behavior in this case would be to display the “Incorrect data type, please enter a number” message. The purpose of negative testing is to detect such situations and prevent applications from crashing. Also, negative testing helps you improve the quality of your application and find its weak points.</a:t>
            </a:r>
            <a:endParaRPr/>
          </a:p>
          <a:p>
            <a:pPr indent="0" lvl="0" marL="0" rtl="0" algn="l">
              <a:lnSpc>
                <a:spcPct val="100000"/>
              </a:lnSpc>
              <a:spcBef>
                <a:spcPts val="0"/>
              </a:spcBef>
              <a:spcAft>
                <a:spcPts val="0"/>
              </a:spcAft>
              <a:buSzPts val="1400"/>
              <a:buNone/>
            </a:pPr>
            <a:r>
              <a:rPr lang="en-US"/>
              <a:t>Не всегда наличие ожидаемой ошибки является негативным сценарием. Пример какого-то бизнес-правила с error или warning.</a:t>
            </a:r>
            <a:endParaRPr/>
          </a:p>
          <a:p>
            <a:pPr indent="0" lvl="0" marL="0" rtl="0" algn="l">
              <a:lnSpc>
                <a:spcPct val="100000"/>
              </a:lnSpc>
              <a:spcBef>
                <a:spcPts val="0"/>
              </a:spcBef>
              <a:spcAft>
                <a:spcPts val="0"/>
              </a:spcAft>
              <a:buSzPts val="1400"/>
              <a:buNone/>
            </a:pPr>
            <a:r>
              <a:rPr lang="en-US"/>
              <a:t>Внимание! Очень частая ошибка! Негативные тесты НЕ предполагают воз- никновения в приложении ошибки. Напротив — они предполагают, что верно работающее приложение даже в критической ситуации поведёт себя правильным образом (в примере с делением на ноль, например, отобразит сообщение «Делить на ноль запрещено»).</a:t>
            </a:r>
            <a:endParaRPr/>
          </a:p>
        </p:txBody>
      </p:sp>
      <p:sp>
        <p:nvSpPr>
          <p:cNvPr id="444" name="Google Shape;44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Sagaidāmā obligātā kļūda - e-gramatu sadaļa nav angļu valoda</a:t>
            </a:r>
            <a:endParaRPr/>
          </a:p>
        </p:txBody>
      </p:sp>
      <p:sp>
        <p:nvSpPr>
          <p:cNvPr id="463" name="Google Shape;4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Usability test</a:t>
            </a:r>
            <a:endParaRPr/>
          </a:p>
        </p:txBody>
      </p:sp>
      <p:sp>
        <p:nvSpPr>
          <p:cNvPr id="470" name="Google Shape;47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Что общего:</a:t>
            </a:r>
            <a:endParaRPr/>
          </a:p>
          <a:p>
            <a:pPr indent="0" lvl="0" marL="0" rtl="0" algn="l">
              <a:lnSpc>
                <a:spcPct val="100000"/>
              </a:lnSpc>
              <a:spcBef>
                <a:spcPts val="0"/>
              </a:spcBef>
              <a:spcAft>
                <a:spcPts val="0"/>
              </a:spcAft>
              <a:buSzPts val="1400"/>
              <a:buNone/>
            </a:pPr>
            <a:r>
              <a:rPr lang="en-US"/>
              <a:t>- в любом случае сначала создаётся тест кейс, определённый сценарий, набор шагов того, как что-то будет тестироваться.</a:t>
            </a:r>
            <a:endParaRPr/>
          </a:p>
          <a:p>
            <a:pPr indent="0" lvl="0" marL="0" rtl="0" algn="l">
              <a:lnSpc>
                <a:spcPct val="100000"/>
              </a:lnSpc>
              <a:spcBef>
                <a:spcPts val="0"/>
              </a:spcBef>
              <a:spcAft>
                <a:spcPts val="0"/>
              </a:spcAft>
              <a:buSzPts val="1400"/>
              <a:buNone/>
            </a:pPr>
            <a:r>
              <a:rPr lang="en-US"/>
              <a:t>Как решить, что стоит автоматизировать? Автоматизация не делается ради автоматизации. Автоматизация не превосходит и не заменяет ручное тестирование, а дополняет его.</a:t>
            </a:r>
            <a:endParaRPr/>
          </a:p>
          <a:p>
            <a:pPr indent="0" lvl="0" marL="0" rtl="0" algn="l">
              <a:lnSpc>
                <a:spcPct val="100000"/>
              </a:lnSpc>
              <a:spcBef>
                <a:spcPts val="0"/>
              </a:spcBef>
              <a:spcAft>
                <a:spcPts val="0"/>
              </a:spcAft>
              <a:buSzPts val="1400"/>
              <a:buNone/>
            </a:pPr>
            <a:r>
              <a:rPr lang="en-US"/>
              <a:t>Накоторые идеи, какие тесты стоит автоматизировать:</a:t>
            </a:r>
            <a:endParaRPr/>
          </a:p>
          <a:p>
            <a:pPr indent="0" lvl="0" marL="0" rtl="0" algn="l">
              <a:lnSpc>
                <a:spcPct val="100000"/>
              </a:lnSpc>
              <a:spcBef>
                <a:spcPts val="0"/>
              </a:spcBef>
              <a:spcAft>
                <a:spcPts val="0"/>
              </a:spcAft>
              <a:buSzPts val="1400"/>
              <a:buNone/>
            </a:pPr>
            <a:r>
              <a:rPr lang="en-US"/>
              <a:t>- Бизнес-критические пути: фичи или пользовательские сценарии, при падении которых будет нанесен существенный урон бизнесу.</a:t>
            </a:r>
            <a:endParaRPr/>
          </a:p>
          <a:p>
            <a:pPr indent="0" lvl="0" marL="0" rtl="0" algn="l">
              <a:lnSpc>
                <a:spcPct val="100000"/>
              </a:lnSpc>
              <a:spcBef>
                <a:spcPts val="0"/>
              </a:spcBef>
              <a:spcAft>
                <a:spcPts val="0"/>
              </a:spcAft>
              <a:buSzPts val="1400"/>
              <a:buNone/>
            </a:pPr>
            <a:r>
              <a:rPr lang="en-US"/>
              <a:t>- Тесты, которые должны прогоняться на каждом билде/релизе приложения – например, smoke, sanity, регресс.</a:t>
            </a:r>
            <a:endParaRPr/>
          </a:p>
          <a:p>
            <a:pPr indent="0" lvl="0" marL="0" rtl="0" algn="l">
              <a:lnSpc>
                <a:spcPct val="100000"/>
              </a:lnSpc>
              <a:spcBef>
                <a:spcPts val="0"/>
              </a:spcBef>
              <a:spcAft>
                <a:spcPts val="0"/>
              </a:spcAft>
              <a:buSzPts val="1400"/>
              <a:buNone/>
            </a:pPr>
            <a:r>
              <a:rPr lang="en-US"/>
              <a:t>- Тесты, которые нужно прогонять на разных конфигурациях – разных операционных системах и браузерах.</a:t>
            </a:r>
            <a:endParaRPr/>
          </a:p>
          <a:p>
            <a:pPr indent="0" lvl="0" marL="0" rtl="0" algn="l">
              <a:lnSpc>
                <a:spcPct val="100000"/>
              </a:lnSpc>
              <a:spcBef>
                <a:spcPts val="0"/>
              </a:spcBef>
              <a:spcAft>
                <a:spcPts val="0"/>
              </a:spcAft>
              <a:buSzPts val="1400"/>
              <a:buNone/>
            </a:pPr>
            <a:r>
              <a:rPr lang="en-US"/>
              <a:t>- Тесты, которые используют один и тот же сценарий, но разные данные для каждого прогона (тесты, управляемые данными).</a:t>
            </a:r>
            <a:endParaRPr/>
          </a:p>
          <a:p>
            <a:pPr indent="0" lvl="0" marL="0" rtl="0" algn="l">
              <a:lnSpc>
                <a:spcPct val="100000"/>
              </a:lnSpc>
              <a:spcBef>
                <a:spcPts val="0"/>
              </a:spcBef>
              <a:spcAft>
                <a:spcPts val="0"/>
              </a:spcAft>
              <a:buSzPts val="1400"/>
              <a:buNone/>
            </a:pPr>
            <a:r>
              <a:rPr lang="en-US"/>
              <a:t>- Тесты, которые завязаны на большие объемы данных (например, заполнение очень больших форм).</a:t>
            </a:r>
            <a:endParaRPr/>
          </a:p>
          <a:p>
            <a:pPr indent="0" lvl="0" marL="0" rtl="0" algn="l">
              <a:lnSpc>
                <a:spcPct val="100000"/>
              </a:lnSpc>
              <a:spcBef>
                <a:spcPts val="0"/>
              </a:spcBef>
              <a:spcAft>
                <a:spcPts val="0"/>
              </a:spcAft>
              <a:buSzPts val="1400"/>
              <a:buNone/>
            </a:pPr>
            <a:r>
              <a:rPr lang="en-US"/>
              <a:t>- Тесты, которые могут быть использованы для тестирования производительности (стресс, нагрузочное тестирование).</a:t>
            </a:r>
            <a:endParaRPr/>
          </a:p>
          <a:p>
            <a:pPr indent="0" lvl="0" marL="0" rtl="0" algn="l">
              <a:lnSpc>
                <a:spcPct val="100000"/>
              </a:lnSpc>
              <a:spcBef>
                <a:spcPts val="0"/>
              </a:spcBef>
              <a:spcAft>
                <a:spcPts val="0"/>
              </a:spcAft>
              <a:buSzPts val="1400"/>
              <a:buNone/>
            </a:pPr>
            <a:r>
              <a:rPr lang="en-US"/>
              <a:t>- Тесты, которые занимают много времени на выполнение и могут быть запущены во время перерывов или ночью.</a:t>
            </a:r>
            <a:endParaRPr/>
          </a:p>
        </p:txBody>
      </p:sp>
      <p:sp>
        <p:nvSpPr>
          <p:cNvPr id="93" name="Google Shape;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a slaids">
  <p:cSld name="Virsraksta slaids">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1"/>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3" name="Google Shape;43;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p1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7" name="Google Shape;47;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 name="Google Shape;50;p13"/>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1" name="Google Shape;51;p13"/>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2" name="Google Shape;52;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14"/>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5" name="Google Shape;55;p14"/>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6" name="Google Shape;56;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5"/>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59" name="Google Shape;59;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1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6"/>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63" name="Google Shape;63;p16"/>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16"/>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65" name="Google Shape;65;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7"/>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8" name="Google Shape;68;p17"/>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9" name="Google Shape;69;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3">
  <p:cSld name="BLANK_3">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2">
  <p:cSld name="BLANK_2">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 name="Shape 19"/>
        <p:cNvGrpSpPr/>
        <p:nvPr/>
      </p:nvGrpSpPr>
      <p:grpSpPr>
        <a:xfrm>
          <a:off x="0" y="0"/>
          <a:ext cx="0" cy="0"/>
          <a:chOff x="0" y="0"/>
          <a:chExt cx="0" cy="0"/>
        </a:xfrm>
      </p:grpSpPr>
      <p:sp>
        <p:nvSpPr>
          <p:cNvPr id="20" name="Google Shape;20;p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21" name="Google Shape;21;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 name="Google Shape;24;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4"/>
              </a:buClr>
              <a:buSzPts val="1800"/>
              <a:buNone/>
              <a:defRPr>
                <a:solidFill>
                  <a:schemeClr val="accent4"/>
                </a:solidFill>
              </a:defRPr>
            </a:lvl1pPr>
            <a:lvl2pPr lvl="1" algn="l">
              <a:lnSpc>
                <a:spcPct val="100000"/>
              </a:lnSpc>
              <a:spcBef>
                <a:spcPts val="0"/>
              </a:spcBef>
              <a:spcAft>
                <a:spcPts val="0"/>
              </a:spcAft>
              <a:buClr>
                <a:schemeClr val="accent4"/>
              </a:buClr>
              <a:buSzPts val="1400"/>
              <a:buNone/>
              <a:defRPr>
                <a:solidFill>
                  <a:schemeClr val="accent4"/>
                </a:solidFill>
              </a:defRPr>
            </a:lvl2pPr>
            <a:lvl3pPr lvl="2" algn="l">
              <a:lnSpc>
                <a:spcPct val="100000"/>
              </a:lnSpc>
              <a:spcBef>
                <a:spcPts val="0"/>
              </a:spcBef>
              <a:spcAft>
                <a:spcPts val="0"/>
              </a:spcAft>
              <a:buClr>
                <a:schemeClr val="accent4"/>
              </a:buClr>
              <a:buSzPts val="1400"/>
              <a:buNone/>
              <a:defRPr>
                <a:solidFill>
                  <a:schemeClr val="accent4"/>
                </a:solidFill>
              </a:defRPr>
            </a:lvl3pPr>
            <a:lvl4pPr lvl="3" algn="l">
              <a:lnSpc>
                <a:spcPct val="100000"/>
              </a:lnSpc>
              <a:spcBef>
                <a:spcPts val="0"/>
              </a:spcBef>
              <a:spcAft>
                <a:spcPts val="0"/>
              </a:spcAft>
              <a:buClr>
                <a:schemeClr val="accent4"/>
              </a:buClr>
              <a:buSzPts val="1400"/>
              <a:buNone/>
              <a:defRPr>
                <a:solidFill>
                  <a:schemeClr val="accent4"/>
                </a:solidFill>
              </a:defRPr>
            </a:lvl4pPr>
            <a:lvl5pPr lvl="4" algn="l">
              <a:lnSpc>
                <a:spcPct val="100000"/>
              </a:lnSpc>
              <a:spcBef>
                <a:spcPts val="0"/>
              </a:spcBef>
              <a:spcAft>
                <a:spcPts val="0"/>
              </a:spcAft>
              <a:buClr>
                <a:schemeClr val="accent4"/>
              </a:buClr>
              <a:buSzPts val="1400"/>
              <a:buNone/>
              <a:defRPr>
                <a:solidFill>
                  <a:schemeClr val="accent4"/>
                </a:solidFill>
              </a:defRPr>
            </a:lvl5pPr>
            <a:lvl6pPr lvl="5" algn="l">
              <a:lnSpc>
                <a:spcPct val="100000"/>
              </a:lnSpc>
              <a:spcBef>
                <a:spcPts val="0"/>
              </a:spcBef>
              <a:spcAft>
                <a:spcPts val="0"/>
              </a:spcAft>
              <a:buClr>
                <a:schemeClr val="accent4"/>
              </a:buClr>
              <a:buSzPts val="1400"/>
              <a:buNone/>
              <a:defRPr>
                <a:solidFill>
                  <a:schemeClr val="accent4"/>
                </a:solidFill>
              </a:defRPr>
            </a:lvl6pPr>
            <a:lvl7pPr lvl="6" algn="l">
              <a:lnSpc>
                <a:spcPct val="100000"/>
              </a:lnSpc>
              <a:spcBef>
                <a:spcPts val="0"/>
              </a:spcBef>
              <a:spcAft>
                <a:spcPts val="0"/>
              </a:spcAft>
              <a:buClr>
                <a:schemeClr val="accent4"/>
              </a:buClr>
              <a:buSzPts val="1400"/>
              <a:buNone/>
              <a:defRPr>
                <a:solidFill>
                  <a:schemeClr val="accent4"/>
                </a:solidFill>
              </a:defRPr>
            </a:lvl7pPr>
            <a:lvl8pPr lvl="7" algn="l">
              <a:lnSpc>
                <a:spcPct val="100000"/>
              </a:lnSpc>
              <a:spcBef>
                <a:spcPts val="0"/>
              </a:spcBef>
              <a:spcAft>
                <a:spcPts val="0"/>
              </a:spcAft>
              <a:buClr>
                <a:schemeClr val="accent4"/>
              </a:buClr>
              <a:buSzPts val="1400"/>
              <a:buNone/>
              <a:defRPr>
                <a:solidFill>
                  <a:schemeClr val="accent4"/>
                </a:solidFill>
              </a:defRPr>
            </a:lvl8pPr>
            <a:lvl9pPr lvl="8" algn="l">
              <a:lnSpc>
                <a:spcPct val="100000"/>
              </a:lnSpc>
              <a:spcBef>
                <a:spcPts val="0"/>
              </a:spcBef>
              <a:spcAft>
                <a:spcPts val="0"/>
              </a:spcAft>
              <a:buClr>
                <a:schemeClr val="accent4"/>
              </a:buClr>
              <a:buSzPts val="1400"/>
              <a:buNone/>
              <a:defRPr>
                <a:solidFill>
                  <a:schemeClr val="accent4"/>
                </a:solidFill>
              </a:defRPr>
            </a:lvl9pPr>
          </a:lstStyle>
          <a:p/>
        </p:txBody>
      </p:sp>
      <p:sp>
        <p:nvSpPr>
          <p:cNvPr id="27" name="Google Shape;27;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EFEFEF"/>
              </a:buClr>
              <a:buSzPts val="1800"/>
              <a:buChar char="•"/>
              <a:defRPr>
                <a:solidFill>
                  <a:srgbClr val="EFEFEF"/>
                </a:solidFill>
              </a:defRPr>
            </a:lvl1pPr>
            <a:lvl2pPr indent="-342900" lvl="1" marL="914400" algn="l">
              <a:lnSpc>
                <a:spcPct val="90000"/>
              </a:lnSpc>
              <a:spcBef>
                <a:spcPts val="500"/>
              </a:spcBef>
              <a:spcAft>
                <a:spcPts val="0"/>
              </a:spcAft>
              <a:buClr>
                <a:srgbClr val="EFEFEF"/>
              </a:buClr>
              <a:buSzPts val="1800"/>
              <a:buChar char="•"/>
              <a:defRPr>
                <a:solidFill>
                  <a:srgbClr val="EFEFEF"/>
                </a:solidFill>
              </a:defRPr>
            </a:lvl2pPr>
            <a:lvl3pPr indent="-342900" lvl="2" marL="1371600" algn="l">
              <a:lnSpc>
                <a:spcPct val="90000"/>
              </a:lnSpc>
              <a:spcBef>
                <a:spcPts val="500"/>
              </a:spcBef>
              <a:spcAft>
                <a:spcPts val="0"/>
              </a:spcAft>
              <a:buClr>
                <a:srgbClr val="EFEFEF"/>
              </a:buClr>
              <a:buSzPts val="1800"/>
              <a:buChar char="•"/>
              <a:defRPr>
                <a:solidFill>
                  <a:srgbClr val="EFEFEF"/>
                </a:solidFill>
              </a:defRPr>
            </a:lvl3pPr>
            <a:lvl4pPr indent="-342900" lvl="3" marL="1828800" algn="l">
              <a:lnSpc>
                <a:spcPct val="90000"/>
              </a:lnSpc>
              <a:spcBef>
                <a:spcPts val="500"/>
              </a:spcBef>
              <a:spcAft>
                <a:spcPts val="0"/>
              </a:spcAft>
              <a:buClr>
                <a:srgbClr val="EFEFEF"/>
              </a:buClr>
              <a:buSzPts val="1800"/>
              <a:buChar char="•"/>
              <a:defRPr>
                <a:solidFill>
                  <a:srgbClr val="EFEFEF"/>
                </a:solidFill>
              </a:defRPr>
            </a:lvl4pPr>
            <a:lvl5pPr indent="-342900" lvl="4" marL="2286000" algn="l">
              <a:lnSpc>
                <a:spcPct val="90000"/>
              </a:lnSpc>
              <a:spcBef>
                <a:spcPts val="500"/>
              </a:spcBef>
              <a:spcAft>
                <a:spcPts val="0"/>
              </a:spcAft>
              <a:buClr>
                <a:srgbClr val="EFEFEF"/>
              </a:buClr>
              <a:buSzPts val="1800"/>
              <a:buChar char="•"/>
              <a:defRPr>
                <a:solidFill>
                  <a:srgbClr val="EFEFEF"/>
                </a:solidFill>
              </a:defRPr>
            </a:lvl5pPr>
            <a:lvl6pPr indent="-342900" lvl="5" marL="2743200" algn="l">
              <a:lnSpc>
                <a:spcPct val="90000"/>
              </a:lnSpc>
              <a:spcBef>
                <a:spcPts val="500"/>
              </a:spcBef>
              <a:spcAft>
                <a:spcPts val="0"/>
              </a:spcAft>
              <a:buClr>
                <a:srgbClr val="EFEFEF"/>
              </a:buClr>
              <a:buSzPts val="1800"/>
              <a:buChar char="•"/>
              <a:defRPr>
                <a:solidFill>
                  <a:srgbClr val="EFEFEF"/>
                </a:solidFill>
              </a:defRPr>
            </a:lvl6pPr>
            <a:lvl7pPr indent="-342900" lvl="6" marL="3200400" algn="l">
              <a:lnSpc>
                <a:spcPct val="90000"/>
              </a:lnSpc>
              <a:spcBef>
                <a:spcPts val="500"/>
              </a:spcBef>
              <a:spcAft>
                <a:spcPts val="0"/>
              </a:spcAft>
              <a:buClr>
                <a:srgbClr val="EFEFEF"/>
              </a:buClr>
              <a:buSzPts val="1800"/>
              <a:buChar char="•"/>
              <a:defRPr>
                <a:solidFill>
                  <a:srgbClr val="EFEFEF"/>
                </a:solidFill>
              </a:defRPr>
            </a:lvl7pPr>
            <a:lvl8pPr indent="-342900" lvl="7" marL="3657600" algn="l">
              <a:lnSpc>
                <a:spcPct val="90000"/>
              </a:lnSpc>
              <a:spcBef>
                <a:spcPts val="500"/>
              </a:spcBef>
              <a:spcAft>
                <a:spcPts val="0"/>
              </a:spcAft>
              <a:buClr>
                <a:srgbClr val="EFEFEF"/>
              </a:buClr>
              <a:buSzPts val="1800"/>
              <a:buChar char="•"/>
              <a:defRPr>
                <a:solidFill>
                  <a:srgbClr val="EFEFEF"/>
                </a:solidFill>
              </a:defRPr>
            </a:lvl8pPr>
            <a:lvl9pPr indent="-342900" lvl="8" marL="4114800" algn="l">
              <a:lnSpc>
                <a:spcPct val="90000"/>
              </a:lnSpc>
              <a:spcBef>
                <a:spcPts val="500"/>
              </a:spcBef>
              <a:spcAft>
                <a:spcPts val="0"/>
              </a:spcAft>
              <a:buClr>
                <a:srgbClr val="EFEFEF"/>
              </a:buClr>
              <a:buSzPts val="1800"/>
              <a:buChar char="•"/>
              <a:defRPr>
                <a:solidFill>
                  <a:srgbClr val="EFEFE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 saturi" type="twoObj">
  <p:cSld name="TWO_OBJECTS">
    <p:spTree>
      <p:nvGrpSpPr>
        <p:cNvPr id="28" name="Shape 28"/>
        <p:cNvGrpSpPr/>
        <p:nvPr/>
      </p:nvGrpSpPr>
      <p:grpSpPr>
        <a:xfrm>
          <a:off x="0" y="0"/>
          <a:ext cx="0" cy="0"/>
          <a:chOff x="0" y="0"/>
          <a:chExt cx="0" cy="0"/>
        </a:xfrm>
      </p:grpSpPr>
      <p:sp>
        <p:nvSpPr>
          <p:cNvPr id="29" name="Google Shape;29;p8"/>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 type="body"/>
          </p:nvPr>
        </p:nvSpPr>
        <p:spPr>
          <a:xfrm>
            <a:off x="274319" y="1269961"/>
            <a:ext cx="5745600" cy="49071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2" type="body"/>
          </p:nvPr>
        </p:nvSpPr>
        <p:spPr>
          <a:xfrm>
            <a:off x="6172200" y="1269961"/>
            <a:ext cx="5814900" cy="49071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p:cSld name="BLANK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0"/>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39" name="Google Shape;39;p10"/>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40" name="Google Shape;40;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2pPr>
            <a:lvl3pPr lvl="2"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3pPr>
            <a:lvl4pPr lvl="3"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4pPr>
            <a:lvl5pPr lvl="4"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5pPr>
            <a:lvl6pPr lvl="5"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6pPr>
            <a:lvl7pPr lvl="6"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7pPr>
            <a:lvl8pPr lvl="7"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8pPr>
            <a:lvl9pPr lvl="8" marR="0" rtl="0" algn="l">
              <a:lnSpc>
                <a:spcPct val="100000"/>
              </a:lnSpc>
              <a:spcBef>
                <a:spcPts val="0"/>
              </a:spcBef>
              <a:spcAft>
                <a:spcPts val="0"/>
              </a:spcAft>
              <a:buClr>
                <a:schemeClr val="accent4"/>
              </a:buClr>
              <a:buSzPts val="3700"/>
              <a:buFont typeface="Arial"/>
              <a:buNone/>
              <a:defRPr b="0" i="0" sz="3700" u="none" cap="none" strike="noStrike">
                <a:solidFill>
                  <a:schemeClr val="accent4"/>
                </a:solidFill>
                <a:latin typeface="Arial"/>
                <a:ea typeface="Arial"/>
                <a:cs typeface="Arial"/>
                <a:sym typeface="Aria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EFEFEF"/>
              </a:buClr>
              <a:buSzPts val="2400"/>
              <a:buFont typeface="Arial"/>
              <a:buChar char="●"/>
              <a:defRPr b="0" i="0" sz="2400" u="none" cap="none" strike="noStrike">
                <a:solidFill>
                  <a:srgbClr val="EFEFEF"/>
                </a:solidFill>
                <a:latin typeface="Arial"/>
                <a:ea typeface="Arial"/>
                <a:cs typeface="Arial"/>
                <a:sym typeface="Arial"/>
              </a:defRPr>
            </a:lvl1pPr>
            <a:lvl2pPr indent="-349250" lvl="1" marL="9144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2pPr>
            <a:lvl3pPr indent="-349250" lvl="2" marL="13716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3pPr>
            <a:lvl4pPr indent="-349250" lvl="3" marL="18288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4pPr>
            <a:lvl5pPr indent="-349250" lvl="4" marL="22860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5pPr>
            <a:lvl6pPr indent="-349250" lvl="5" marL="27432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6pPr>
            <a:lvl7pPr indent="-349250" lvl="6" marL="32004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7pPr>
            <a:lvl8pPr indent="-349250" lvl="7" marL="36576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8pPr>
            <a:lvl9pPr indent="-349250" lvl="8" marL="4114800" marR="0" rtl="0" algn="l">
              <a:lnSpc>
                <a:spcPct val="115000"/>
              </a:lnSpc>
              <a:spcBef>
                <a:spcPts val="0"/>
              </a:spcBef>
              <a:spcAft>
                <a:spcPts val="0"/>
              </a:spcAft>
              <a:buClr>
                <a:srgbClr val="EFEFEF"/>
              </a:buClr>
              <a:buSzPts val="1900"/>
              <a:buFont typeface="Arial"/>
              <a:buChar char="■"/>
              <a:defRPr b="0" i="0" sz="1900" u="none" cap="none" strike="noStrike">
                <a:solidFill>
                  <a:srgbClr val="EFEFEF"/>
                </a:solidFill>
                <a:latin typeface="Arial"/>
                <a:ea typeface="Arial"/>
                <a:cs typeface="Arial"/>
                <a:sym typeface="Aria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janisroze.lv/e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www.janisroze.lv/" TargetMode="External"/><Relationship Id="rId4" Type="http://schemas.openxmlformats.org/officeDocument/2006/relationships/hyperlink" Target="http://www.janus.lv/" TargetMode="External"/><Relationship Id="rId5" Type="http://schemas.openxmlformats.org/officeDocument/2006/relationships/hyperlink" Target="http://www.polaris.l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www.1a.lv/" TargetMode="External"/><Relationship Id="rId4" Type="http://schemas.openxmlformats.org/officeDocument/2006/relationships/hyperlink" Target="https://220.l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39707" y="225788"/>
            <a:ext cx="11712600" cy="79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Funkcionālo testu tipa piemēri</a:t>
            </a:r>
            <a:endParaRPr/>
          </a:p>
        </p:txBody>
      </p:sp>
      <p:pic>
        <p:nvPicPr>
          <p:cNvPr id="155" name="Google Shape;155;p28"/>
          <p:cNvPicPr preferRelativeResize="0"/>
          <p:nvPr/>
        </p:nvPicPr>
        <p:blipFill rotWithShape="1">
          <a:blip r:embed="rId3">
            <a:alphaModFix/>
          </a:blip>
          <a:srcRect b="0" l="0" r="0" t="0"/>
          <a:stretch/>
        </p:blipFill>
        <p:spPr>
          <a:xfrm>
            <a:off x="9356150" y="2416087"/>
            <a:ext cx="2608675" cy="2614825"/>
          </a:xfrm>
          <a:prstGeom prst="rect">
            <a:avLst/>
          </a:prstGeom>
          <a:noFill/>
          <a:ln>
            <a:noFill/>
          </a:ln>
        </p:spPr>
      </p:pic>
      <p:sp>
        <p:nvSpPr>
          <p:cNvPr id="156" name="Google Shape;156;p28"/>
          <p:cNvSpPr txBox="1"/>
          <p:nvPr>
            <p:ph idx="1" type="body"/>
          </p:nvPr>
        </p:nvSpPr>
        <p:spPr>
          <a:xfrm>
            <a:off x="239700" y="1098900"/>
            <a:ext cx="9005400" cy="47085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2600"/>
              <a:buChar char="•"/>
            </a:pPr>
            <a:r>
              <a:rPr b="1" lang="en-US" sz="2600">
                <a:solidFill>
                  <a:srgbClr val="92D050"/>
                </a:solidFill>
                <a:latin typeface="Calibri"/>
                <a:ea typeface="Calibri"/>
                <a:cs typeface="Calibri"/>
                <a:sym typeface="Calibri"/>
              </a:rPr>
              <a:t>Saprāta testēšana</a:t>
            </a:r>
            <a:r>
              <a:rPr b="1" lang="en-US" sz="2600">
                <a:latin typeface="Calibri"/>
                <a:ea typeface="Calibri"/>
                <a:cs typeface="Calibri"/>
                <a:sym typeface="Calibri"/>
              </a:rPr>
              <a:t> </a:t>
            </a:r>
            <a:r>
              <a:rPr lang="en-US" sz="2600">
                <a:latin typeface="Calibri"/>
                <a:ea typeface="Calibri"/>
                <a:cs typeface="Calibri"/>
                <a:sym typeface="Calibri"/>
              </a:rPr>
              <a:t>- Pārliecinās, ka māja funkcionē, logi un durvis atveras, ziedi iestādīti kā klients sagaida</a:t>
            </a:r>
            <a:endParaRPr sz="2600">
              <a:latin typeface="Calibri"/>
              <a:ea typeface="Calibri"/>
              <a:cs typeface="Calibri"/>
              <a:sym typeface="Calibri"/>
            </a:endParaRPr>
          </a:p>
          <a:p>
            <a:pPr indent="-419100" lvl="0" marL="457200" rtl="0" algn="l">
              <a:lnSpc>
                <a:spcPct val="100000"/>
              </a:lnSpc>
              <a:spcBef>
                <a:spcPts val="0"/>
              </a:spcBef>
              <a:spcAft>
                <a:spcPts val="0"/>
              </a:spcAft>
              <a:buSzPts val="2600"/>
              <a:buFont typeface="Calibri"/>
              <a:buChar char="•"/>
            </a:pPr>
            <a:r>
              <a:rPr b="1" lang="en-US" sz="2600">
                <a:solidFill>
                  <a:srgbClr val="92D050"/>
                </a:solidFill>
                <a:latin typeface="Calibri"/>
                <a:ea typeface="Calibri"/>
                <a:cs typeface="Calibri"/>
                <a:sym typeface="Calibri"/>
              </a:rPr>
              <a:t>Dūmu testēšana</a:t>
            </a:r>
            <a:r>
              <a:rPr lang="en-US" sz="2600">
                <a:latin typeface="Calibri"/>
                <a:ea typeface="Calibri"/>
                <a:cs typeface="Calibri"/>
                <a:sym typeface="Calibri"/>
              </a:rPr>
              <a:t> - Ir mājam ar durvīm un piebraucamo ceļu</a:t>
            </a:r>
            <a:endParaRPr sz="2600">
              <a:latin typeface="Calibri"/>
              <a:ea typeface="Calibri"/>
              <a:cs typeface="Calibri"/>
              <a:sym typeface="Calibri"/>
            </a:endParaRPr>
          </a:p>
          <a:p>
            <a:pPr indent="-419100" lvl="0" marL="457200" rtl="0" algn="l">
              <a:lnSpc>
                <a:spcPct val="100000"/>
              </a:lnSpc>
              <a:spcBef>
                <a:spcPts val="0"/>
              </a:spcBef>
              <a:spcAft>
                <a:spcPts val="0"/>
              </a:spcAft>
              <a:buSzPts val="2600"/>
              <a:buFont typeface="Calibri"/>
              <a:buChar char="•"/>
            </a:pPr>
            <a:r>
              <a:rPr b="1" lang="en-US" sz="2600">
                <a:solidFill>
                  <a:srgbClr val="92D050"/>
                </a:solidFill>
                <a:latin typeface="Calibri"/>
                <a:ea typeface="Calibri"/>
                <a:cs typeface="Calibri"/>
                <a:sym typeface="Calibri"/>
              </a:rPr>
              <a:t>Regresija </a:t>
            </a:r>
            <a:r>
              <a:rPr lang="en-US" sz="2600">
                <a:latin typeface="Calibri"/>
                <a:ea typeface="Calibri"/>
                <a:cs typeface="Calibri"/>
                <a:sym typeface="Calibri"/>
              </a:rPr>
              <a:t>- Pēc otrā stāva piebūves pirmais stāvs funkcionē kā iepriekš</a:t>
            </a:r>
            <a:endParaRPr sz="2600">
              <a:latin typeface="Calibri"/>
              <a:ea typeface="Calibri"/>
              <a:cs typeface="Calibri"/>
              <a:sym typeface="Calibri"/>
            </a:endParaRPr>
          </a:p>
          <a:p>
            <a:pPr indent="-419100" lvl="0" marL="457200" rtl="0" algn="l">
              <a:lnSpc>
                <a:spcPct val="100000"/>
              </a:lnSpc>
              <a:spcBef>
                <a:spcPts val="0"/>
              </a:spcBef>
              <a:spcAft>
                <a:spcPts val="0"/>
              </a:spcAft>
              <a:buSzPts val="2600"/>
              <a:buFont typeface="Calibri"/>
              <a:buChar char="•"/>
            </a:pPr>
            <a:r>
              <a:rPr b="1" lang="en-US" sz="2600">
                <a:solidFill>
                  <a:srgbClr val="92D050"/>
                </a:solidFill>
                <a:latin typeface="Calibri"/>
                <a:ea typeface="Calibri"/>
                <a:cs typeface="Calibri"/>
                <a:sym typeface="Calibri"/>
              </a:rPr>
              <a:t>No beigām līdz beigām</a:t>
            </a:r>
            <a:r>
              <a:rPr lang="en-US" sz="2600">
                <a:latin typeface="Calibri"/>
                <a:ea typeface="Calibri"/>
                <a:cs typeface="Calibri"/>
                <a:sym typeface="Calibri"/>
              </a:rPr>
              <a:t> - Ar auto piebrauc pie mājas, atslēdz to, ieiet iekšā, piezvana  kādam, aizslēdz māju un aizbrauc</a:t>
            </a:r>
            <a:endParaRPr sz="2600">
              <a:latin typeface="Calibri"/>
              <a:ea typeface="Calibri"/>
              <a:cs typeface="Calibri"/>
              <a:sym typeface="Calibri"/>
            </a:endParaRPr>
          </a:p>
          <a:p>
            <a:pPr indent="-419100" lvl="0" marL="457200" rtl="0" algn="l">
              <a:lnSpc>
                <a:spcPct val="100000"/>
              </a:lnSpc>
              <a:spcBef>
                <a:spcPts val="0"/>
              </a:spcBef>
              <a:spcAft>
                <a:spcPts val="0"/>
              </a:spcAft>
              <a:buSzPts val="2600"/>
              <a:buFont typeface="Calibri"/>
              <a:buChar char="•"/>
            </a:pPr>
            <a:r>
              <a:rPr b="1" lang="en-US" sz="2600">
                <a:solidFill>
                  <a:srgbClr val="92D050"/>
                </a:solidFill>
                <a:latin typeface="Calibri"/>
                <a:ea typeface="Calibri"/>
                <a:cs typeface="Calibri"/>
                <a:sym typeface="Calibri"/>
              </a:rPr>
              <a:t>Papildus testēšana</a:t>
            </a:r>
            <a:r>
              <a:rPr lang="en-US" sz="2600">
                <a:latin typeface="Calibri"/>
                <a:ea typeface="Calibri"/>
                <a:cs typeface="Calibri"/>
                <a:sym typeface="Calibri"/>
              </a:rPr>
              <a:t> - Testējot skapi sākam to kratīt, lai redzētu vai salūzīs</a:t>
            </a:r>
            <a:endParaRPr sz="2600">
              <a:latin typeface="Calibri"/>
              <a:ea typeface="Calibri"/>
              <a:cs typeface="Calibri"/>
              <a:sym typeface="Calibri"/>
            </a:endParaRPr>
          </a:p>
          <a:p>
            <a:pPr indent="-419100" lvl="0" marL="457200" rtl="0" algn="l">
              <a:lnSpc>
                <a:spcPct val="100000"/>
              </a:lnSpc>
              <a:spcBef>
                <a:spcPts val="0"/>
              </a:spcBef>
              <a:spcAft>
                <a:spcPts val="0"/>
              </a:spcAft>
              <a:buSzPts val="2600"/>
              <a:buFont typeface="Calibri"/>
              <a:buChar char="•"/>
            </a:pPr>
            <a:r>
              <a:rPr b="1" lang="en-US" sz="2600">
                <a:solidFill>
                  <a:srgbClr val="92D050"/>
                </a:solidFill>
                <a:latin typeface="Calibri"/>
                <a:ea typeface="Calibri"/>
                <a:cs typeface="Calibri"/>
                <a:sym typeface="Calibri"/>
              </a:rPr>
              <a:t>Izpētes testēšana</a:t>
            </a:r>
            <a:r>
              <a:rPr b="1" lang="en-US" sz="2600">
                <a:latin typeface="Calibri"/>
                <a:ea typeface="Calibri"/>
                <a:cs typeface="Calibri"/>
                <a:sym typeface="Calibri"/>
              </a:rPr>
              <a:t> </a:t>
            </a:r>
            <a:r>
              <a:rPr lang="en-US" sz="2600">
                <a:latin typeface="Calibri"/>
                <a:ea typeface="Calibri"/>
                <a:cs typeface="Calibri"/>
                <a:sym typeface="Calibri"/>
              </a:rPr>
              <a:t>- Testējot grāmatplauktu, aiz tā tiek atrastas paslēptas durvis. Izpētam kas atrodas slepenajā istabā</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787254" y="95876"/>
            <a:ext cx="10515600" cy="92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Ne-funkcionālie testu tipi</a:t>
            </a:r>
            <a:endParaRPr b="1" i="0" sz="4400" u="none" cap="none" strike="noStrike">
              <a:solidFill>
                <a:schemeClr val="accent4"/>
              </a:solidFill>
              <a:latin typeface="Calibri"/>
              <a:ea typeface="Calibri"/>
              <a:cs typeface="Calibri"/>
              <a:sym typeface="Calibri"/>
            </a:endParaRPr>
          </a:p>
        </p:txBody>
      </p:sp>
      <p:sp>
        <p:nvSpPr>
          <p:cNvPr id="163" name="Google Shape;163;p29"/>
          <p:cNvSpPr/>
          <p:nvPr/>
        </p:nvSpPr>
        <p:spPr>
          <a:xfrm>
            <a:off x="443950" y="942400"/>
            <a:ext cx="11423400" cy="52629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Veiktspēja </a:t>
            </a:r>
            <a:r>
              <a:rPr b="1" i="0" lang="en-US" sz="2400" u="none" cap="none" strike="noStrike">
                <a:solidFill>
                  <a:srgbClr val="EFEFEF"/>
                </a:solidFill>
                <a:latin typeface="Calibri"/>
                <a:ea typeface="Calibri"/>
                <a:cs typeface="Calibri"/>
                <a:sym typeface="Calibri"/>
              </a:rPr>
              <a:t>(Performance)</a:t>
            </a:r>
            <a:r>
              <a:rPr b="0" i="0" lang="en-US" sz="2400" u="none" cap="none" strike="noStrike">
                <a:solidFill>
                  <a:srgbClr val="EFEFEF"/>
                </a:solidFill>
                <a:latin typeface="Calibri"/>
                <a:ea typeface="Calibri"/>
                <a:cs typeface="Calibri"/>
                <a:sym typeface="Calibri"/>
              </a:rPr>
              <a:t> – mēra atbildes laiku vienam vai vairākiem lietotājiem</a:t>
            </a:r>
            <a:endParaRPr b="0" i="0" sz="2400" u="none" cap="none" strike="noStrike">
              <a:solidFill>
                <a:srgbClr val="EFEFEF"/>
              </a:solidFill>
              <a:latin typeface="Calibri"/>
              <a:ea typeface="Calibri"/>
              <a:cs typeface="Calibri"/>
              <a:sym typeface="Calibri"/>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Slodze </a:t>
            </a:r>
            <a:r>
              <a:rPr b="1" i="0" lang="en-US" sz="2400" u="none" cap="none" strike="noStrike">
                <a:solidFill>
                  <a:srgbClr val="EFEFEF"/>
                </a:solidFill>
                <a:latin typeface="Calibri"/>
                <a:ea typeface="Calibri"/>
                <a:cs typeface="Calibri"/>
                <a:sym typeface="Calibri"/>
              </a:rPr>
              <a:t>(Load)</a:t>
            </a:r>
            <a:r>
              <a:rPr b="0" i="0" lang="en-US" sz="2400" u="none" cap="none" strike="noStrike">
                <a:solidFill>
                  <a:srgbClr val="EFEFEF"/>
                </a:solidFill>
                <a:latin typeface="Calibri"/>
                <a:ea typeface="Calibri"/>
                <a:cs typeface="Calibri"/>
                <a:sym typeface="Calibri"/>
              </a:rPr>
              <a:t> – pārbauda sistēmas uzvedību zem noteiktas slodzes (daudzi lietotāji vai citas situācijas)</a:t>
            </a:r>
            <a:endParaRPr b="0" i="0" sz="2400" u="none" cap="none" strike="noStrike">
              <a:solidFill>
                <a:srgbClr val="EFEFEF"/>
              </a:solidFill>
              <a:latin typeface="Calibri"/>
              <a:ea typeface="Calibri"/>
              <a:cs typeface="Calibri"/>
              <a:sym typeface="Calibri"/>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Stress </a:t>
            </a:r>
            <a:r>
              <a:rPr b="0" i="0" lang="en-US" sz="2400" u="none" cap="none" strike="noStrike">
                <a:solidFill>
                  <a:srgbClr val="EFEFEF"/>
                </a:solidFill>
                <a:latin typeface="Calibri"/>
                <a:ea typeface="Calibri"/>
                <a:cs typeface="Calibri"/>
                <a:sym typeface="Calibri"/>
              </a:rPr>
              <a:t>-</a:t>
            </a:r>
            <a:r>
              <a:rPr b="1" i="0" lang="en-US" sz="2400" u="none" cap="none" strike="noStrike">
                <a:solidFill>
                  <a:srgbClr val="EFEFEF"/>
                </a:solidFill>
                <a:latin typeface="Calibri"/>
                <a:ea typeface="Calibri"/>
                <a:cs typeface="Calibri"/>
                <a:sym typeface="Calibri"/>
              </a:rPr>
              <a:t> </a:t>
            </a:r>
            <a:r>
              <a:rPr b="0" i="0" lang="en-US" sz="2400" u="none" cap="none" strike="noStrike">
                <a:solidFill>
                  <a:srgbClr val="EFEFEF"/>
                </a:solidFill>
                <a:latin typeface="Calibri"/>
                <a:ea typeface="Calibri"/>
                <a:cs typeface="Calibri"/>
                <a:sym typeface="Calibri"/>
              </a:rPr>
              <a:t>pārbauda sistēmas augšējos limitus ar ļoti lielu slodzi</a:t>
            </a:r>
            <a:endParaRPr b="0" i="0" sz="2400" u="none" cap="none" strike="noStrike">
              <a:solidFill>
                <a:srgbClr val="EFEFEF"/>
              </a:solidFill>
              <a:latin typeface="Calibri"/>
              <a:ea typeface="Calibri"/>
              <a:cs typeface="Calibri"/>
              <a:sym typeface="Calibri"/>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Drošība </a:t>
            </a:r>
            <a:r>
              <a:rPr b="0" i="0" lang="en-US" sz="2400" u="none" cap="none" strike="noStrike">
                <a:solidFill>
                  <a:srgbClr val="EFEFEF"/>
                </a:solidFill>
                <a:latin typeface="Calibri"/>
                <a:ea typeface="Calibri"/>
                <a:cs typeface="Calibri"/>
                <a:sym typeface="Calibri"/>
              </a:rPr>
              <a:t>-</a:t>
            </a:r>
            <a:r>
              <a:rPr b="1" i="0" lang="en-US" sz="2400" u="none" cap="none" strike="noStrike">
                <a:solidFill>
                  <a:srgbClr val="EFEFEF"/>
                </a:solidFill>
                <a:latin typeface="Calibri"/>
                <a:ea typeface="Calibri"/>
                <a:cs typeface="Calibri"/>
                <a:sym typeface="Calibri"/>
              </a:rPr>
              <a:t> </a:t>
            </a:r>
            <a:r>
              <a:rPr b="0" i="0" lang="en-US" sz="2400" u="none" cap="none" strike="noStrike">
                <a:solidFill>
                  <a:srgbClr val="EFEFEF"/>
                </a:solidFill>
                <a:latin typeface="Calibri"/>
                <a:ea typeface="Calibri"/>
                <a:cs typeface="Calibri"/>
                <a:sym typeface="Calibri"/>
              </a:rPr>
              <a:t>identificē un atrod bīstamos punktus sistēmā un izmēra potenciālo ievainojamību. Palīdz atrast drošības riskus</a:t>
            </a:r>
            <a:endParaRPr b="0" i="0" sz="2400" u="none" cap="none" strike="noStrike">
              <a:solidFill>
                <a:srgbClr val="EFEFEF"/>
              </a:solidFill>
              <a:latin typeface="Calibri"/>
              <a:ea typeface="Calibri"/>
              <a:cs typeface="Calibri"/>
              <a:sym typeface="Calibri"/>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Lietojamība </a:t>
            </a:r>
            <a:r>
              <a:rPr b="1" i="0" lang="en-US" sz="2400" u="none" cap="none" strike="noStrike">
                <a:solidFill>
                  <a:srgbClr val="EFEFEF"/>
                </a:solidFill>
                <a:latin typeface="Calibri"/>
                <a:ea typeface="Calibri"/>
                <a:cs typeface="Calibri"/>
                <a:sym typeface="Calibri"/>
              </a:rPr>
              <a:t>(Usability) </a:t>
            </a:r>
            <a:r>
              <a:rPr b="0" i="0" lang="en-US" sz="2400" u="none" cap="none" strike="noStrike">
                <a:solidFill>
                  <a:srgbClr val="EFEFEF"/>
                </a:solidFill>
                <a:latin typeface="Calibri"/>
                <a:ea typeface="Calibri"/>
                <a:cs typeface="Calibri"/>
                <a:sym typeface="Calibri"/>
              </a:rPr>
              <a:t>- veic no gala lietotāja skata punkta, pārbauda vai sistēma ir vielgi lietojama un saprotama</a:t>
            </a:r>
            <a:endParaRPr b="0" i="0" sz="1400" u="none" cap="none" strike="noStrike">
              <a:solidFill>
                <a:srgbClr val="EFEFEF"/>
              </a:solidFill>
              <a:latin typeface="Arial"/>
              <a:ea typeface="Arial"/>
              <a:cs typeface="Arial"/>
              <a:sym typeface="Arial"/>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Pieejamība </a:t>
            </a:r>
            <a:r>
              <a:rPr b="1" i="0" lang="en-US" sz="2400" u="none" cap="none" strike="noStrike">
                <a:solidFill>
                  <a:srgbClr val="EFEFEF"/>
                </a:solidFill>
                <a:latin typeface="Calibri"/>
                <a:ea typeface="Calibri"/>
                <a:cs typeface="Calibri"/>
                <a:sym typeface="Calibri"/>
              </a:rPr>
              <a:t>(Accessibility) </a:t>
            </a:r>
            <a:r>
              <a:rPr b="0" i="0" lang="en-US" sz="2400" u="none" cap="none" strike="noStrike">
                <a:solidFill>
                  <a:srgbClr val="EFEFEF"/>
                </a:solidFill>
                <a:latin typeface="Calibri"/>
                <a:ea typeface="Calibri"/>
                <a:cs typeface="Calibri"/>
                <a:sym typeface="Calibri"/>
              </a:rPr>
              <a:t>– lietojamības testēšanas paveids, kurš pārbauda vai programma ir lietojama cilvēkiem ar invaliditāti, kā dzirdes traucējumi, krāsu neredzamība u.c.</a:t>
            </a:r>
            <a:endParaRPr b="0" i="0" sz="2400" u="none" cap="none" strike="noStrike">
              <a:solidFill>
                <a:srgbClr val="EFEFEF"/>
              </a:solidFill>
              <a:latin typeface="Calibri"/>
              <a:ea typeface="Calibri"/>
              <a:cs typeface="Calibri"/>
              <a:sym typeface="Calibri"/>
            </a:endParaRPr>
          </a:p>
          <a:p>
            <a:pPr indent="-457200" lvl="0" marL="457200" marR="0" rtl="0" algn="l">
              <a:lnSpc>
                <a:spcPct val="100000"/>
              </a:lnSpc>
              <a:spcBef>
                <a:spcPts val="0"/>
              </a:spcBef>
              <a:spcAft>
                <a:spcPts val="0"/>
              </a:spcAft>
              <a:buClr>
                <a:srgbClr val="EFEFEF"/>
              </a:buClr>
              <a:buSzPts val="2400"/>
              <a:buFont typeface="Arial"/>
              <a:buChar char="•"/>
            </a:pPr>
            <a:r>
              <a:rPr b="1" i="0" lang="en-US" sz="2400" u="none" cap="none" strike="noStrike">
                <a:solidFill>
                  <a:srgbClr val="92D050"/>
                </a:solidFill>
                <a:latin typeface="Calibri"/>
                <a:ea typeface="Calibri"/>
                <a:cs typeface="Calibri"/>
                <a:sym typeface="Calibri"/>
              </a:rPr>
              <a:t>Atteice un atjaunošana</a:t>
            </a:r>
            <a:r>
              <a:rPr b="1" i="0" lang="en-US" sz="2400" u="none" cap="none" strike="noStrike">
                <a:solidFill>
                  <a:srgbClr val="EFEFEF"/>
                </a:solidFill>
                <a:latin typeface="Calibri"/>
                <a:ea typeface="Calibri"/>
                <a:cs typeface="Calibri"/>
                <a:sym typeface="Calibri"/>
              </a:rPr>
              <a:t> (Failover and Recovery)</a:t>
            </a:r>
            <a:r>
              <a:rPr b="0" i="0" lang="en-US" sz="2400" u="none" cap="none" strike="noStrike">
                <a:solidFill>
                  <a:srgbClr val="EFEFEF"/>
                </a:solidFill>
                <a:latin typeface="Calibri"/>
                <a:ea typeface="Calibri"/>
                <a:cs typeface="Calibri"/>
                <a:sym typeface="Calibri"/>
              </a:rPr>
              <a:t> –  nosaka vai programma varēs turpināt darboties pēc pilnīgas atteices un vai darbību būs iespējams atjaunot</a:t>
            </a:r>
            <a:endParaRPr b="1" i="0" sz="2400" u="none" cap="none" strike="noStrike">
              <a:solidFill>
                <a:srgbClr val="EFEFE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239707" y="225788"/>
            <a:ext cx="11712600" cy="79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Ne-funkcionālo testu tipa piemēri</a:t>
            </a:r>
            <a:endParaRPr/>
          </a:p>
        </p:txBody>
      </p:sp>
      <p:pic>
        <p:nvPicPr>
          <p:cNvPr id="170" name="Google Shape;170;p30"/>
          <p:cNvPicPr preferRelativeResize="0"/>
          <p:nvPr/>
        </p:nvPicPr>
        <p:blipFill rotWithShape="1">
          <a:blip r:embed="rId3">
            <a:alphaModFix/>
          </a:blip>
          <a:srcRect b="0" l="0" r="0" t="0"/>
          <a:stretch/>
        </p:blipFill>
        <p:spPr>
          <a:xfrm>
            <a:off x="9521625" y="2116450"/>
            <a:ext cx="2618925" cy="2625100"/>
          </a:xfrm>
          <a:prstGeom prst="rect">
            <a:avLst/>
          </a:prstGeom>
          <a:noFill/>
          <a:ln>
            <a:noFill/>
          </a:ln>
        </p:spPr>
      </p:pic>
      <p:sp>
        <p:nvSpPr>
          <p:cNvPr id="171" name="Google Shape;171;p30"/>
          <p:cNvSpPr txBox="1"/>
          <p:nvPr>
            <p:ph idx="1" type="body"/>
          </p:nvPr>
        </p:nvSpPr>
        <p:spPr>
          <a:xfrm>
            <a:off x="239700" y="1079450"/>
            <a:ext cx="9150900" cy="4907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Veiktspēja</a:t>
            </a:r>
            <a:r>
              <a:rPr lang="en-US" sz="2400">
                <a:solidFill>
                  <a:srgbClr val="92D050"/>
                </a:solidFill>
                <a:latin typeface="Calibri"/>
                <a:ea typeface="Calibri"/>
                <a:cs typeface="Calibri"/>
                <a:sym typeface="Calibri"/>
              </a:rPr>
              <a:t> </a:t>
            </a:r>
            <a:r>
              <a:rPr lang="en-US" sz="2400">
                <a:latin typeface="Calibri"/>
                <a:ea typeface="Calibri"/>
                <a:cs typeface="Calibri"/>
                <a:sym typeface="Calibri"/>
              </a:rPr>
              <a:t>- Zvana dažādos laikos un nosaka atbildes ātrumu</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Slodze </a:t>
            </a:r>
            <a:r>
              <a:rPr lang="en-US" sz="2400">
                <a:latin typeface="Calibri"/>
                <a:ea typeface="Calibri"/>
                <a:cs typeface="Calibri"/>
                <a:sym typeface="Calibri"/>
              </a:rPr>
              <a:t>- Pārliecinās par vannasistabas uzticamību radu salidojuma laikā</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Stress </a:t>
            </a:r>
            <a:r>
              <a:rPr lang="en-US" sz="2400">
                <a:latin typeface="Calibri"/>
                <a:ea typeface="Calibri"/>
                <a:cs typeface="Calibri"/>
                <a:sym typeface="Calibri"/>
              </a:rPr>
              <a:t>-</a:t>
            </a:r>
            <a:r>
              <a:rPr b="1" lang="en-US" sz="2400">
                <a:latin typeface="Calibri"/>
                <a:ea typeface="Calibri"/>
                <a:cs typeface="Calibri"/>
                <a:sym typeface="Calibri"/>
              </a:rPr>
              <a:t> </a:t>
            </a:r>
            <a:r>
              <a:rPr lang="en-US" sz="2400">
                <a:latin typeface="Calibri"/>
                <a:ea typeface="Calibri"/>
                <a:cs typeface="Calibri"/>
                <a:sym typeface="Calibri"/>
              </a:rPr>
              <a:t>Pārliecinās par vannasistabas uzticamību radu salidojuma laikā ar negaidītu kursa biedru ierašanos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Drošība </a:t>
            </a:r>
            <a:r>
              <a:rPr lang="en-US" sz="2400">
                <a:latin typeface="Calibri"/>
                <a:ea typeface="Calibri"/>
                <a:cs typeface="Calibri"/>
                <a:sym typeface="Calibri"/>
              </a:rPr>
              <a:t>-</a:t>
            </a:r>
            <a:r>
              <a:rPr b="1" lang="en-US" sz="2400">
                <a:latin typeface="Calibri"/>
                <a:ea typeface="Calibri"/>
                <a:cs typeface="Calibri"/>
                <a:sym typeface="Calibri"/>
              </a:rPr>
              <a:t> </a:t>
            </a:r>
            <a:r>
              <a:rPr lang="en-US" sz="2400">
                <a:latin typeface="Calibri"/>
                <a:ea typeface="Calibri"/>
                <a:cs typeface="Calibri"/>
                <a:sym typeface="Calibri"/>
              </a:rPr>
              <a:t>Vērtējam cik kramplauzim ir viegli iekļūt mājā un pa kādiem ceļiem</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Lietojamība </a:t>
            </a:r>
            <a:r>
              <a:rPr lang="en-US" sz="2400">
                <a:latin typeface="Calibri"/>
                <a:ea typeface="Calibri"/>
                <a:cs typeface="Calibri"/>
                <a:sym typeface="Calibri"/>
              </a:rPr>
              <a:t>- Izvērtējam cik ērti ir pagatavot tēju, ja krūzītes tiek glabātas 2. stāvā, bet tējkanna 1. </a:t>
            </a:r>
            <a:endParaRPr sz="1400"/>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Pieejamība </a:t>
            </a:r>
            <a:r>
              <a:rPr lang="en-US" sz="2400">
                <a:latin typeface="Calibri"/>
                <a:ea typeface="Calibri"/>
                <a:cs typeface="Calibri"/>
                <a:sym typeface="Calibri"/>
              </a:rPr>
              <a:t>– Izvērtējam vai māsa ar bērnu ratiņiem varēs atbraukt ciemos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solidFill>
                  <a:srgbClr val="92D050"/>
                </a:solidFill>
                <a:latin typeface="Calibri"/>
                <a:ea typeface="Calibri"/>
                <a:cs typeface="Calibri"/>
                <a:sym typeface="Calibri"/>
              </a:rPr>
              <a:t>Atteice un atjaunošana</a:t>
            </a:r>
            <a:r>
              <a:rPr b="1" lang="en-US" sz="2400">
                <a:latin typeface="Calibri"/>
                <a:ea typeface="Calibri"/>
                <a:cs typeface="Calibri"/>
                <a:sym typeface="Calibri"/>
              </a:rPr>
              <a:t> </a:t>
            </a:r>
            <a:r>
              <a:rPr lang="en-US" sz="2400">
                <a:latin typeface="Calibri"/>
                <a:ea typeface="Calibri"/>
                <a:cs typeface="Calibri"/>
                <a:sym typeface="Calibri"/>
              </a:rPr>
              <a:t>– Pēc zemestrīces uzbūvējam māju no jauna</a:t>
            </a:r>
            <a:endParaRPr b="1" sz="2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1"/>
          <p:cNvPicPr preferRelativeResize="0"/>
          <p:nvPr/>
        </p:nvPicPr>
        <p:blipFill rotWithShape="1">
          <a:blip r:embed="rId3">
            <a:alphaModFix/>
          </a:blip>
          <a:srcRect b="0" l="0" r="0" t="0"/>
          <a:stretch/>
        </p:blipFill>
        <p:spPr>
          <a:xfrm>
            <a:off x="2222863" y="1355618"/>
            <a:ext cx="7172325" cy="4257675"/>
          </a:xfrm>
          <a:prstGeom prst="rect">
            <a:avLst/>
          </a:prstGeom>
          <a:noFill/>
          <a:ln>
            <a:noFill/>
          </a:ln>
        </p:spPr>
      </p:pic>
      <p:sp>
        <p:nvSpPr>
          <p:cNvPr id="178" name="Google Shape;178;p31"/>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Pieejamība</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4294967295" type="body"/>
          </p:nvPr>
        </p:nvSpPr>
        <p:spPr>
          <a:xfrm>
            <a:off x="5827250" y="1825625"/>
            <a:ext cx="5526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accent4"/>
              </a:buClr>
              <a:buSzPts val="2800"/>
              <a:buChar char="•"/>
            </a:pPr>
            <a:r>
              <a:rPr b="1" lang="en-US">
                <a:solidFill>
                  <a:schemeClr val="accent4"/>
                </a:solidFill>
              </a:rPr>
              <a:t>Testu līmeņi</a:t>
            </a:r>
            <a:endParaRPr b="1">
              <a:solidFill>
                <a:schemeClr val="accent4"/>
              </a:solidFill>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33"/>
          <p:cNvGrpSpPr/>
          <p:nvPr/>
        </p:nvGrpSpPr>
        <p:grpSpPr>
          <a:xfrm>
            <a:off x="1182975" y="1608932"/>
            <a:ext cx="8824224" cy="3640137"/>
            <a:chOff x="1182975" y="1608932"/>
            <a:chExt cx="8824224" cy="3640137"/>
          </a:xfrm>
        </p:grpSpPr>
        <p:sp>
          <p:nvSpPr>
            <p:cNvPr id="190" name="Google Shape;190;p33"/>
            <p:cNvSpPr/>
            <p:nvPr/>
          </p:nvSpPr>
          <p:spPr>
            <a:xfrm>
              <a:off x="3956955" y="1751807"/>
              <a:ext cx="1628775"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a:noFill/>
            </a:ln>
            <a:effectLst>
              <a:outerShdw blurRad="482600" rotWithShape="0" algn="t" dir="5400000" dist="330200">
                <a:srgbClr val="000000">
                  <a:alpha val="28627"/>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1" name="Google Shape;191;p33"/>
            <p:cNvSpPr/>
            <p:nvPr/>
          </p:nvSpPr>
          <p:spPr>
            <a:xfrm>
              <a:off x="3956955" y="3477419"/>
              <a:ext cx="1628775"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F4B081"/>
            </a:solidFill>
            <a:ln>
              <a:noFill/>
            </a:ln>
            <a:effectLst>
              <a:outerShdw blurRad="482600" rotWithShape="0" algn="t" dir="5400000" dist="330200">
                <a:srgbClr val="000000">
                  <a:alpha val="28627"/>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2" name="Google Shape;192;p33"/>
            <p:cNvSpPr/>
            <p:nvPr/>
          </p:nvSpPr>
          <p:spPr>
            <a:xfrm>
              <a:off x="5695268" y="1751807"/>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a:noFill/>
            </a:ln>
            <a:effectLst>
              <a:outerShdw blurRad="482600" rotWithShape="0" algn="t" dir="5400000" dist="330200">
                <a:srgbClr val="000000">
                  <a:alpha val="28627"/>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3" name="Google Shape;193;p33"/>
            <p:cNvSpPr/>
            <p:nvPr/>
          </p:nvSpPr>
          <p:spPr>
            <a:xfrm>
              <a:off x="5715905" y="3479007"/>
              <a:ext cx="1628775" cy="162718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a:noFill/>
            </a:ln>
            <a:effectLst>
              <a:outerShdw blurRad="482600" rotWithShape="0" algn="t" dir="5400000" dist="330200">
                <a:srgbClr val="000000">
                  <a:alpha val="28627"/>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4" name="Google Shape;194;p33"/>
            <p:cNvSpPr/>
            <p:nvPr/>
          </p:nvSpPr>
          <p:spPr>
            <a:xfrm>
              <a:off x="3956955" y="1751807"/>
              <a:ext cx="1628775"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1E4E79"/>
                </a:gs>
                <a:gs pos="90000">
                  <a:srgbClr val="5B9BD5">
                    <a:alpha val="0"/>
                  </a:srgbClr>
                </a:gs>
                <a:gs pos="100000">
                  <a:srgbClr val="5B9BD5">
                    <a:alpha val="0"/>
                  </a:srgbClr>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5" name="Google Shape;195;p33"/>
            <p:cNvSpPr/>
            <p:nvPr/>
          </p:nvSpPr>
          <p:spPr>
            <a:xfrm>
              <a:off x="5695268" y="1751807"/>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833C0B">
                    <a:alpha val="77647"/>
                  </a:srgbClr>
                </a:gs>
                <a:gs pos="100000">
                  <a:srgbClr val="C55A11">
                    <a:alpha val="0"/>
                  </a:srgbClr>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6" name="Google Shape;196;p33"/>
            <p:cNvSpPr/>
            <p:nvPr/>
          </p:nvSpPr>
          <p:spPr>
            <a:xfrm>
              <a:off x="5715905" y="3479007"/>
              <a:ext cx="1628775" cy="162718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chemeClr val="accent4"/>
                </a:gs>
                <a:gs pos="17000">
                  <a:schemeClr val="accent4"/>
                </a:gs>
                <a:gs pos="83000">
                  <a:srgbClr val="7F6000"/>
                </a:gs>
                <a:gs pos="100000">
                  <a:srgbClr val="7F6000"/>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7" name="Google Shape;197;p33"/>
            <p:cNvSpPr/>
            <p:nvPr/>
          </p:nvSpPr>
          <p:spPr>
            <a:xfrm>
              <a:off x="3956955" y="3477419"/>
              <a:ext cx="1628775"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chemeClr val="accent3"/>
                </a:gs>
                <a:gs pos="40000">
                  <a:schemeClr val="accent3"/>
                </a:gs>
                <a:gs pos="84000">
                  <a:srgbClr val="525252"/>
                </a:gs>
                <a:gs pos="100000">
                  <a:srgbClr val="525252"/>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8" name="Google Shape;198;p33"/>
            <p:cNvSpPr/>
            <p:nvPr/>
          </p:nvSpPr>
          <p:spPr>
            <a:xfrm>
              <a:off x="3814080" y="1608932"/>
              <a:ext cx="1771650" cy="1771650"/>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199" name="Google Shape;199;p33"/>
            <p:cNvSpPr/>
            <p:nvPr/>
          </p:nvSpPr>
          <p:spPr>
            <a:xfrm>
              <a:off x="3814080" y="3477419"/>
              <a:ext cx="1771650" cy="1770063"/>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F4B08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00" name="Google Shape;200;p33"/>
            <p:cNvSpPr/>
            <p:nvPr/>
          </p:nvSpPr>
          <p:spPr>
            <a:xfrm>
              <a:off x="5695268" y="1608932"/>
              <a:ext cx="1771650" cy="1771650"/>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01" name="Google Shape;201;p33"/>
            <p:cNvSpPr/>
            <p:nvPr/>
          </p:nvSpPr>
          <p:spPr>
            <a:xfrm>
              <a:off x="5715905" y="3479007"/>
              <a:ext cx="1771650" cy="1770062"/>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02" name="Google Shape;202;p33"/>
            <p:cNvSpPr txBox="1"/>
            <p:nvPr/>
          </p:nvSpPr>
          <p:spPr>
            <a:xfrm>
              <a:off x="3936318" y="2934494"/>
              <a:ext cx="1533525" cy="300038"/>
            </a:xfrm>
            <a:prstGeom prst="rect">
              <a:avLst/>
            </a:prstGeom>
            <a:noFill/>
            <a:ln>
              <a:noFill/>
            </a:ln>
          </p:spPr>
          <p:txBody>
            <a:bodyPr anchorCtr="0" anchor="b"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1</a:t>
              </a:r>
              <a:endParaRPr b="0" i="0" sz="1400" u="none" cap="none" strike="noStrike">
                <a:solidFill>
                  <a:srgbClr val="000000"/>
                </a:solidFill>
                <a:latin typeface="Arial"/>
                <a:ea typeface="Arial"/>
                <a:cs typeface="Arial"/>
                <a:sym typeface="Arial"/>
              </a:endParaRPr>
            </a:p>
          </p:txBody>
        </p:sp>
        <p:sp>
          <p:nvSpPr>
            <p:cNvPr id="203" name="Google Shape;203;p33"/>
            <p:cNvSpPr txBox="1"/>
            <p:nvPr/>
          </p:nvSpPr>
          <p:spPr>
            <a:xfrm>
              <a:off x="5803218" y="2934494"/>
              <a:ext cx="1536700" cy="300038"/>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2</a:t>
              </a:r>
              <a:endParaRPr b="0" i="0" sz="1400" u="none" cap="none" strike="noStrike">
                <a:solidFill>
                  <a:srgbClr val="000000"/>
                </a:solidFill>
                <a:latin typeface="Arial"/>
                <a:ea typeface="Arial"/>
                <a:cs typeface="Arial"/>
                <a:sym typeface="Arial"/>
              </a:endParaRPr>
            </a:p>
          </p:txBody>
        </p:sp>
        <p:sp>
          <p:nvSpPr>
            <p:cNvPr id="204" name="Google Shape;204;p33"/>
            <p:cNvSpPr txBox="1"/>
            <p:nvPr/>
          </p:nvSpPr>
          <p:spPr>
            <a:xfrm>
              <a:off x="3947430" y="3599657"/>
              <a:ext cx="1522413" cy="3000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4</a:t>
              </a:r>
              <a:endParaRPr b="0" i="0" sz="1400" u="none" cap="none" strike="noStrike">
                <a:solidFill>
                  <a:srgbClr val="000000"/>
                </a:solidFill>
                <a:latin typeface="Arial"/>
                <a:ea typeface="Arial"/>
                <a:cs typeface="Arial"/>
                <a:sym typeface="Arial"/>
              </a:endParaRPr>
            </a:p>
          </p:txBody>
        </p:sp>
        <p:sp>
          <p:nvSpPr>
            <p:cNvPr id="205" name="Google Shape;205;p33"/>
            <p:cNvSpPr txBox="1"/>
            <p:nvPr/>
          </p:nvSpPr>
          <p:spPr>
            <a:xfrm>
              <a:off x="5823855" y="3601244"/>
              <a:ext cx="1520825" cy="300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3</a:t>
              </a:r>
              <a:endParaRPr b="0" i="0" sz="1400" u="none" cap="none" strike="noStrike">
                <a:solidFill>
                  <a:srgbClr val="000000"/>
                </a:solidFill>
                <a:latin typeface="Arial"/>
                <a:ea typeface="Arial"/>
                <a:cs typeface="Arial"/>
                <a:sym typeface="Arial"/>
              </a:endParaRPr>
            </a:p>
          </p:txBody>
        </p:sp>
        <p:sp>
          <p:nvSpPr>
            <p:cNvPr id="206" name="Google Shape;206;p33"/>
            <p:cNvSpPr txBox="1"/>
            <p:nvPr/>
          </p:nvSpPr>
          <p:spPr>
            <a:xfrm>
              <a:off x="1182975" y="2328075"/>
              <a:ext cx="2261100" cy="507900"/>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50"/>
                <a:buFont typeface="Arial"/>
                <a:buNone/>
              </a:pPr>
              <a:r>
                <a:rPr b="0" i="0" lang="en-US" sz="1350" u="none" cap="none" strike="noStrike">
                  <a:solidFill>
                    <a:schemeClr val="accent1"/>
                  </a:solidFill>
                  <a:latin typeface="Arial"/>
                  <a:ea typeface="Arial"/>
                  <a:cs typeface="Arial"/>
                  <a:sym typeface="Arial"/>
                </a:rPr>
                <a:t>Vienības (componentes) testēšana (unit testing)</a:t>
              </a:r>
              <a:endParaRPr b="0" i="0" sz="2401" u="none" cap="none" strike="noStrike">
                <a:solidFill>
                  <a:schemeClr val="accent1"/>
                </a:solidFill>
                <a:latin typeface="Arial"/>
                <a:ea typeface="Arial"/>
                <a:cs typeface="Arial"/>
                <a:sym typeface="Arial"/>
              </a:endParaRPr>
            </a:p>
          </p:txBody>
        </p:sp>
        <p:sp>
          <p:nvSpPr>
            <p:cNvPr id="207" name="Google Shape;207;p33"/>
            <p:cNvSpPr txBox="1"/>
            <p:nvPr/>
          </p:nvSpPr>
          <p:spPr>
            <a:xfrm>
              <a:off x="7824099" y="2431250"/>
              <a:ext cx="2183100" cy="300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EFEFEF"/>
                  </a:solidFill>
                  <a:latin typeface="Arial"/>
                  <a:ea typeface="Arial"/>
                  <a:cs typeface="Arial"/>
                  <a:sym typeface="Arial"/>
                </a:rPr>
                <a:t>Integrācijas testēšana</a:t>
              </a:r>
              <a:endParaRPr b="0" i="0" sz="2401" u="none" cap="none" strike="noStrike">
                <a:solidFill>
                  <a:srgbClr val="EFEFEF"/>
                </a:solidFill>
                <a:latin typeface="Arial"/>
                <a:ea typeface="Arial"/>
                <a:cs typeface="Arial"/>
                <a:sym typeface="Arial"/>
              </a:endParaRPr>
            </a:p>
          </p:txBody>
        </p:sp>
        <p:sp>
          <p:nvSpPr>
            <p:cNvPr id="208" name="Google Shape;208;p33"/>
            <p:cNvSpPr txBox="1"/>
            <p:nvPr/>
          </p:nvSpPr>
          <p:spPr>
            <a:xfrm>
              <a:off x="1183250" y="4136225"/>
              <a:ext cx="2261100" cy="300000"/>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50"/>
                <a:buFont typeface="Arial"/>
                <a:buNone/>
              </a:pPr>
              <a:r>
                <a:rPr b="0" i="0" lang="en-US" sz="1350" u="none" cap="none" strike="noStrike">
                  <a:solidFill>
                    <a:srgbClr val="F4B081"/>
                  </a:solidFill>
                  <a:latin typeface="Arial"/>
                  <a:ea typeface="Arial"/>
                  <a:cs typeface="Arial"/>
                  <a:sym typeface="Arial"/>
                </a:rPr>
                <a:t>Pieņemšanas testēšana</a:t>
              </a:r>
              <a:endParaRPr b="0" i="0" sz="2401" u="none" cap="none" strike="noStrike">
                <a:solidFill>
                  <a:srgbClr val="F4B081"/>
                </a:solidFill>
                <a:latin typeface="Arial"/>
                <a:ea typeface="Arial"/>
                <a:cs typeface="Arial"/>
                <a:sym typeface="Arial"/>
              </a:endParaRPr>
            </a:p>
          </p:txBody>
        </p:sp>
        <p:sp>
          <p:nvSpPr>
            <p:cNvPr id="209" name="Google Shape;209;p33"/>
            <p:cNvSpPr txBox="1"/>
            <p:nvPr/>
          </p:nvSpPr>
          <p:spPr>
            <a:xfrm>
              <a:off x="7836798" y="4136225"/>
              <a:ext cx="1929000" cy="300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accent4"/>
                  </a:solidFill>
                  <a:latin typeface="Arial"/>
                  <a:ea typeface="Arial"/>
                  <a:cs typeface="Arial"/>
                  <a:sym typeface="Arial"/>
                </a:rPr>
                <a:t>Sistēmas testēšana</a:t>
              </a:r>
              <a:endParaRPr b="1" i="0" sz="2401" u="none" cap="none" strike="noStrike">
                <a:solidFill>
                  <a:schemeClr val="accent4"/>
                </a:solidFill>
                <a:latin typeface="Arial"/>
                <a:ea typeface="Arial"/>
                <a:cs typeface="Arial"/>
                <a:sym typeface="Arial"/>
              </a:endParaRPr>
            </a:p>
          </p:txBody>
        </p:sp>
        <p:sp>
          <p:nvSpPr>
            <p:cNvPr id="210" name="Google Shape;210;p33"/>
            <p:cNvSpPr txBox="1"/>
            <p:nvPr/>
          </p:nvSpPr>
          <p:spPr>
            <a:xfrm>
              <a:off x="4090305" y="3901282"/>
              <a:ext cx="1379538" cy="414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Vai tas ir ko klients ir gaidījis</a:t>
              </a:r>
              <a:endParaRPr b="0" i="0" sz="1400" u="none" cap="none" strike="noStrike">
                <a:solidFill>
                  <a:srgbClr val="000000"/>
                </a:solidFill>
                <a:latin typeface="Arial"/>
                <a:ea typeface="Arial"/>
                <a:cs typeface="Arial"/>
                <a:sym typeface="Arial"/>
              </a:endParaRPr>
            </a:p>
          </p:txBody>
        </p:sp>
        <p:sp>
          <p:nvSpPr>
            <p:cNvPr id="211" name="Google Shape;211;p33"/>
            <p:cNvSpPr txBox="1"/>
            <p:nvPr/>
          </p:nvSpPr>
          <p:spPr>
            <a:xfrm>
              <a:off x="5803218" y="2470944"/>
              <a:ext cx="1520825" cy="415925"/>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komponentes strādā viena ar otru</a:t>
              </a:r>
              <a:endParaRPr b="0" i="0" sz="1400" u="none" cap="none" strike="noStrike">
                <a:solidFill>
                  <a:srgbClr val="000000"/>
                </a:solidFill>
                <a:latin typeface="Arial"/>
                <a:ea typeface="Arial"/>
                <a:cs typeface="Arial"/>
                <a:sym typeface="Arial"/>
              </a:endParaRPr>
            </a:p>
          </p:txBody>
        </p:sp>
        <p:sp>
          <p:nvSpPr>
            <p:cNvPr id="212" name="Google Shape;212;p33"/>
            <p:cNvSpPr txBox="1"/>
            <p:nvPr/>
          </p:nvSpPr>
          <p:spPr>
            <a:xfrm>
              <a:off x="5803218" y="3928269"/>
              <a:ext cx="1520825" cy="415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visa sistēma</a:t>
              </a:r>
              <a:endParaRPr b="0" i="0" sz="1400" u="none" cap="none" strike="noStrike">
                <a:solidFill>
                  <a:srgbClr val="000000"/>
                </a:solidFill>
                <a:latin typeface="Arial"/>
                <a:ea typeface="Arial"/>
                <a:cs typeface="Arial"/>
                <a:sym typeface="Arial"/>
              </a:endParaRPr>
            </a:p>
          </p:txBody>
        </p:sp>
        <p:sp>
          <p:nvSpPr>
            <p:cNvPr id="213" name="Google Shape;213;p33"/>
            <p:cNvSpPr txBox="1"/>
            <p:nvPr/>
          </p:nvSpPr>
          <p:spPr>
            <a:xfrm>
              <a:off x="3996643" y="2482057"/>
              <a:ext cx="1517650" cy="415925"/>
            </a:xfrm>
            <a:prstGeom prst="rect">
              <a:avLst/>
            </a:prstGeom>
            <a:noFill/>
            <a:ln>
              <a:noFill/>
            </a:ln>
          </p:spPr>
          <p:txBody>
            <a:bodyPr anchorCtr="0" anchor="b"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individuāla komponente</a:t>
              </a:r>
              <a:endParaRPr b="0" i="0" sz="1400" u="none" cap="none" strike="noStrike">
                <a:solidFill>
                  <a:srgbClr val="000000"/>
                </a:solidFill>
                <a:latin typeface="Arial"/>
                <a:ea typeface="Arial"/>
                <a:cs typeface="Arial"/>
                <a:sym typeface="Arial"/>
              </a:endParaRPr>
            </a:p>
          </p:txBody>
        </p:sp>
        <p:grpSp>
          <p:nvGrpSpPr>
            <p:cNvPr id="214" name="Google Shape;214;p33"/>
            <p:cNvGrpSpPr/>
            <p:nvPr/>
          </p:nvGrpSpPr>
          <p:grpSpPr>
            <a:xfrm>
              <a:off x="6910610" y="1862035"/>
              <a:ext cx="258839" cy="348196"/>
              <a:chOff x="11780838" y="758825"/>
              <a:chExt cx="3692525" cy="4967288"/>
            </a:xfrm>
          </p:grpSpPr>
          <p:sp>
            <p:nvSpPr>
              <p:cNvPr id="215" name="Google Shape;215;p33"/>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16" name="Google Shape;216;p33"/>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17" name="Google Shape;217;p33"/>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18" name="Google Shape;218;p33"/>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nvGrpSpPr>
            <p:cNvPr id="219" name="Google Shape;219;p33"/>
            <p:cNvGrpSpPr/>
            <p:nvPr/>
          </p:nvGrpSpPr>
          <p:grpSpPr>
            <a:xfrm>
              <a:off x="4128943" y="1945331"/>
              <a:ext cx="298206" cy="303791"/>
              <a:chOff x="16175038" y="-784226"/>
              <a:chExt cx="3644900" cy="3713164"/>
            </a:xfrm>
          </p:grpSpPr>
          <p:sp>
            <p:nvSpPr>
              <p:cNvPr id="220" name="Google Shape;220;p33"/>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21" name="Google Shape;221;p33"/>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22" name="Google Shape;222;p33"/>
            <p:cNvSpPr/>
            <p:nvPr/>
          </p:nvSpPr>
          <p:spPr>
            <a:xfrm>
              <a:off x="4156980" y="4614069"/>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23" name="Google Shape;223;p33"/>
            <p:cNvGrpSpPr/>
            <p:nvPr/>
          </p:nvGrpSpPr>
          <p:grpSpPr>
            <a:xfrm>
              <a:off x="6924990" y="4622098"/>
              <a:ext cx="270798" cy="355449"/>
              <a:chOff x="15622588" y="4043363"/>
              <a:chExt cx="2960688" cy="3886201"/>
            </a:xfrm>
          </p:grpSpPr>
          <p:sp>
            <p:nvSpPr>
              <p:cNvPr id="224" name="Google Shape;224;p33"/>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25" name="Google Shape;225;p33"/>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sp>
        <p:nvSpPr>
          <p:cNvPr id="226" name="Google Shape;226;p33"/>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Testu līmeņi</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nvSpPr>
        <p:spPr>
          <a:xfrm>
            <a:off x="838204" y="352001"/>
            <a:ext cx="10515600" cy="924900"/>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rgbClr val="C55A11"/>
              </a:buClr>
              <a:buSzPct val="100000"/>
              <a:buFont typeface="Calibri"/>
              <a:buNone/>
            </a:pPr>
            <a:r>
              <a:rPr b="1" i="0" lang="en-US" sz="4400" u="none" cap="none" strike="noStrike">
                <a:solidFill>
                  <a:schemeClr val="accent4"/>
                </a:solidFill>
                <a:latin typeface="Calibri"/>
                <a:ea typeface="Calibri"/>
                <a:cs typeface="Calibri"/>
                <a:sym typeface="Calibri"/>
              </a:rPr>
              <a:t>Vienības (componentes) testēšana (unit testing)</a:t>
            </a:r>
            <a:endParaRPr b="1" i="0" sz="4400" u="none" cap="none" strike="noStrike">
              <a:solidFill>
                <a:schemeClr val="accent4"/>
              </a:solidFill>
              <a:latin typeface="Calibri"/>
              <a:ea typeface="Calibri"/>
              <a:cs typeface="Calibri"/>
              <a:sym typeface="Calibri"/>
            </a:endParaRPr>
          </a:p>
        </p:txBody>
      </p:sp>
      <p:sp>
        <p:nvSpPr>
          <p:cNvPr id="233" name="Google Shape;233;p34"/>
          <p:cNvSpPr txBox="1"/>
          <p:nvPr/>
        </p:nvSpPr>
        <p:spPr>
          <a:xfrm>
            <a:off x="4953000" y="2165280"/>
            <a:ext cx="69234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pārbauda vienību - mazāko pārbaudāmo programmas daļu, metodi, ciklu u.c.</a:t>
            </a:r>
            <a:endParaRPr b="0"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automatizēti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parasti izpilda izstrādātāji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baltās kastes tehnika</a:t>
            </a:r>
            <a:endParaRPr b="0" i="0" sz="2800" u="none" cap="none" strike="noStrike">
              <a:solidFill>
                <a:srgbClr val="EFEFEF"/>
              </a:solidFill>
              <a:latin typeface="Calibri"/>
              <a:ea typeface="Calibri"/>
              <a:cs typeface="Calibri"/>
              <a:sym typeface="Calibri"/>
            </a:endParaRPr>
          </a:p>
        </p:txBody>
      </p:sp>
      <p:grpSp>
        <p:nvGrpSpPr>
          <p:cNvPr id="234" name="Google Shape;234;p34"/>
          <p:cNvGrpSpPr/>
          <p:nvPr/>
        </p:nvGrpSpPr>
        <p:grpSpPr>
          <a:xfrm>
            <a:off x="883783" y="1598047"/>
            <a:ext cx="3640138" cy="3640135"/>
            <a:chOff x="2233612" y="1608932"/>
            <a:chExt cx="3640138" cy="3640135"/>
          </a:xfrm>
        </p:grpSpPr>
        <p:sp>
          <p:nvSpPr>
            <p:cNvPr id="235" name="Google Shape;235;p34"/>
            <p:cNvSpPr/>
            <p:nvPr/>
          </p:nvSpPr>
          <p:spPr>
            <a:xfrm>
              <a:off x="2376487" y="1750219"/>
              <a:ext cx="1627188" cy="1628773"/>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36" name="Google Shape;236;p34"/>
            <p:cNvSpPr/>
            <p:nvPr/>
          </p:nvSpPr>
          <p:spPr>
            <a:xfrm>
              <a:off x="2376487" y="1750219"/>
              <a:ext cx="1627188" cy="1628773"/>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1E4E79"/>
                </a:gs>
                <a:gs pos="90000">
                  <a:srgbClr val="5B9BD5">
                    <a:alpha val="0"/>
                  </a:srgbClr>
                </a:gs>
                <a:gs pos="100000">
                  <a:srgbClr val="5B9BD5">
                    <a:alpha val="0"/>
                  </a:srgbClr>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37" name="Google Shape;237;p34"/>
            <p:cNvSpPr/>
            <p:nvPr/>
          </p:nvSpPr>
          <p:spPr>
            <a:xfrm>
              <a:off x="2233612" y="1608932"/>
              <a:ext cx="1770063" cy="1770063"/>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38" name="Google Shape;238;p34"/>
            <p:cNvGrpSpPr/>
            <p:nvPr/>
          </p:nvGrpSpPr>
          <p:grpSpPr>
            <a:xfrm>
              <a:off x="2547684" y="1944560"/>
              <a:ext cx="298153" cy="303737"/>
              <a:chOff x="16175038" y="-784226"/>
              <a:chExt cx="3644900" cy="3713162"/>
            </a:xfrm>
          </p:grpSpPr>
          <p:sp>
            <p:nvSpPr>
              <p:cNvPr id="239" name="Google Shape;239;p34"/>
              <p:cNvSpPr/>
              <p:nvPr/>
            </p:nvSpPr>
            <p:spPr>
              <a:xfrm>
                <a:off x="16175038" y="1279525"/>
                <a:ext cx="3644900" cy="1649411"/>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0" name="Google Shape;240;p34"/>
              <p:cNvSpPr/>
              <p:nvPr/>
            </p:nvSpPr>
            <p:spPr>
              <a:xfrm>
                <a:off x="16810038" y="-784226"/>
                <a:ext cx="2374900" cy="1843089"/>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41" name="Google Shape;241;p34"/>
            <p:cNvSpPr/>
            <p:nvPr/>
          </p:nvSpPr>
          <p:spPr>
            <a:xfrm>
              <a:off x="2376487" y="3477419"/>
              <a:ext cx="1627188" cy="1628777"/>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2" name="Google Shape;242;p34"/>
            <p:cNvSpPr/>
            <p:nvPr/>
          </p:nvSpPr>
          <p:spPr>
            <a:xfrm>
              <a:off x="4103687" y="1750219"/>
              <a:ext cx="1628773" cy="1628773"/>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3" name="Google Shape;243;p34"/>
            <p:cNvSpPr/>
            <p:nvPr/>
          </p:nvSpPr>
          <p:spPr>
            <a:xfrm>
              <a:off x="4103687" y="3477419"/>
              <a:ext cx="1628773" cy="162877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4" name="Google Shape;244;p34"/>
            <p:cNvSpPr/>
            <p:nvPr/>
          </p:nvSpPr>
          <p:spPr>
            <a:xfrm>
              <a:off x="4103687" y="1750219"/>
              <a:ext cx="1628773" cy="1628773"/>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5" name="Google Shape;245;p34"/>
            <p:cNvSpPr/>
            <p:nvPr/>
          </p:nvSpPr>
          <p:spPr>
            <a:xfrm>
              <a:off x="4103687" y="3477419"/>
              <a:ext cx="1628773" cy="162877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6" name="Google Shape;246;p34"/>
            <p:cNvSpPr/>
            <p:nvPr/>
          </p:nvSpPr>
          <p:spPr>
            <a:xfrm>
              <a:off x="2376487" y="3477419"/>
              <a:ext cx="1627188" cy="1628777"/>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7" name="Google Shape;247;p34"/>
            <p:cNvSpPr/>
            <p:nvPr/>
          </p:nvSpPr>
          <p:spPr>
            <a:xfrm>
              <a:off x="4103687" y="1608932"/>
              <a:ext cx="1770063" cy="1770063"/>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48" name="Google Shape;248;p34"/>
            <p:cNvSpPr/>
            <p:nvPr/>
          </p:nvSpPr>
          <p:spPr>
            <a:xfrm>
              <a:off x="4103687" y="3477419"/>
              <a:ext cx="1770063" cy="1771648"/>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49" name="Google Shape;249;p34"/>
            <p:cNvGrpSpPr/>
            <p:nvPr/>
          </p:nvGrpSpPr>
          <p:grpSpPr>
            <a:xfrm>
              <a:off x="5276358" y="1871649"/>
              <a:ext cx="258846" cy="348207"/>
              <a:chOff x="11780838" y="758825"/>
              <a:chExt cx="3692525" cy="4967288"/>
            </a:xfrm>
          </p:grpSpPr>
          <p:sp>
            <p:nvSpPr>
              <p:cNvPr id="250" name="Google Shape;250;p34"/>
              <p:cNvSpPr/>
              <p:nvPr/>
            </p:nvSpPr>
            <p:spPr>
              <a:xfrm>
                <a:off x="11780838" y="758825"/>
                <a:ext cx="3692525" cy="3770310"/>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51" name="Google Shape;251;p34"/>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52" name="Google Shape;252;p34"/>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53" name="Google Shape;253;p34"/>
              <p:cNvSpPr/>
              <p:nvPr/>
            </p:nvSpPr>
            <p:spPr>
              <a:xfrm>
                <a:off x="12885738" y="1892300"/>
                <a:ext cx="1484313" cy="1422399"/>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54" name="Google Shape;254;p34"/>
            <p:cNvSpPr/>
            <p:nvPr/>
          </p:nvSpPr>
          <p:spPr>
            <a:xfrm>
              <a:off x="2540000" y="4669632"/>
              <a:ext cx="298453" cy="288924"/>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55" name="Google Shape;255;p34"/>
            <p:cNvGrpSpPr/>
            <p:nvPr/>
          </p:nvGrpSpPr>
          <p:grpSpPr>
            <a:xfrm>
              <a:off x="5302072" y="4590460"/>
              <a:ext cx="270903" cy="355588"/>
              <a:chOff x="15622588" y="4043363"/>
              <a:chExt cx="2960686" cy="3886203"/>
            </a:xfrm>
          </p:grpSpPr>
          <p:sp>
            <p:nvSpPr>
              <p:cNvPr id="256" name="Google Shape;256;p34"/>
              <p:cNvSpPr/>
              <p:nvPr/>
            </p:nvSpPr>
            <p:spPr>
              <a:xfrm>
                <a:off x="15622588" y="4368801"/>
                <a:ext cx="2960686" cy="3560765"/>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57" name="Google Shape;257;p34"/>
              <p:cNvSpPr/>
              <p:nvPr/>
            </p:nvSpPr>
            <p:spPr>
              <a:xfrm>
                <a:off x="16668750" y="4043363"/>
                <a:ext cx="868362"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58" name="Google Shape;258;p34"/>
            <p:cNvSpPr txBox="1"/>
            <p:nvPr/>
          </p:nvSpPr>
          <p:spPr>
            <a:xfrm>
              <a:off x="2359025" y="3601244"/>
              <a:ext cx="1522500" cy="300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rgbClr val="7F7F7F"/>
                  </a:solidFill>
                  <a:latin typeface="Arial"/>
                  <a:ea typeface="Arial"/>
                  <a:cs typeface="Arial"/>
                  <a:sym typeface="Arial"/>
                </a:rPr>
                <a:t>Tip 4</a:t>
              </a:r>
              <a:endParaRPr b="0" i="0" sz="1400" u="none" cap="none" strike="noStrike">
                <a:solidFill>
                  <a:srgbClr val="000000"/>
                </a:solidFill>
                <a:latin typeface="Arial"/>
                <a:ea typeface="Arial"/>
                <a:cs typeface="Arial"/>
                <a:sym typeface="Arial"/>
              </a:endParaRPr>
            </a:p>
          </p:txBody>
        </p:sp>
        <p:sp>
          <p:nvSpPr>
            <p:cNvPr id="259" name="Google Shape;259;p34"/>
            <p:cNvSpPr/>
            <p:nvPr/>
          </p:nvSpPr>
          <p:spPr>
            <a:xfrm>
              <a:off x="2233612" y="3477419"/>
              <a:ext cx="1770063" cy="1771648"/>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nvGrpSpPr>
          <p:cNvPr id="260" name="Google Shape;260;p34"/>
          <p:cNvGrpSpPr/>
          <p:nvPr/>
        </p:nvGrpSpPr>
        <p:grpSpPr>
          <a:xfrm>
            <a:off x="1051293" y="2481544"/>
            <a:ext cx="3408237" cy="1873125"/>
            <a:chOff x="3936318" y="2470944"/>
            <a:chExt cx="3408237" cy="1873125"/>
          </a:xfrm>
        </p:grpSpPr>
        <p:sp>
          <p:nvSpPr>
            <p:cNvPr id="261" name="Google Shape;261;p34"/>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1</a:t>
              </a:r>
              <a:endParaRPr b="0" i="0" sz="1400" u="none" cap="none" strike="noStrike">
                <a:solidFill>
                  <a:srgbClr val="000000"/>
                </a:solidFill>
                <a:latin typeface="Arial"/>
                <a:ea typeface="Arial"/>
                <a:cs typeface="Arial"/>
                <a:sym typeface="Arial"/>
              </a:endParaRPr>
            </a:p>
          </p:txBody>
        </p:sp>
        <p:sp>
          <p:nvSpPr>
            <p:cNvPr id="262" name="Google Shape;262;p34"/>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2</a:t>
              </a:r>
              <a:endParaRPr b="0" i="0" sz="1400" u="none" cap="none" strike="noStrike">
                <a:solidFill>
                  <a:srgbClr val="000000"/>
                </a:solidFill>
                <a:latin typeface="Arial"/>
                <a:ea typeface="Arial"/>
                <a:cs typeface="Arial"/>
                <a:sym typeface="Arial"/>
              </a:endParaRPr>
            </a:p>
          </p:txBody>
        </p:sp>
        <p:sp>
          <p:nvSpPr>
            <p:cNvPr id="263" name="Google Shape;263;p34"/>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4</a:t>
              </a:r>
              <a:endParaRPr b="0" i="0" sz="1400" u="none" cap="none" strike="noStrike">
                <a:solidFill>
                  <a:srgbClr val="000000"/>
                </a:solidFill>
                <a:latin typeface="Arial"/>
                <a:ea typeface="Arial"/>
                <a:cs typeface="Arial"/>
                <a:sym typeface="Arial"/>
              </a:endParaRPr>
            </a:p>
          </p:txBody>
        </p:sp>
        <p:sp>
          <p:nvSpPr>
            <p:cNvPr id="264" name="Google Shape;264;p34"/>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3</a:t>
              </a:r>
              <a:endParaRPr b="0" i="0" sz="1400" u="none" cap="none" strike="noStrike">
                <a:solidFill>
                  <a:srgbClr val="000000"/>
                </a:solidFill>
                <a:latin typeface="Arial"/>
                <a:ea typeface="Arial"/>
                <a:cs typeface="Arial"/>
                <a:sym typeface="Arial"/>
              </a:endParaRPr>
            </a:p>
          </p:txBody>
        </p:sp>
        <p:sp>
          <p:nvSpPr>
            <p:cNvPr id="265" name="Google Shape;265;p34"/>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Vai tas ir ko klients ir gaidījis</a:t>
              </a:r>
              <a:endParaRPr b="0" i="0" sz="1400" u="none" cap="none" strike="noStrike">
                <a:solidFill>
                  <a:srgbClr val="000000"/>
                </a:solidFill>
                <a:latin typeface="Arial"/>
                <a:ea typeface="Arial"/>
                <a:cs typeface="Arial"/>
                <a:sym typeface="Arial"/>
              </a:endParaRPr>
            </a:p>
          </p:txBody>
        </p:sp>
        <p:sp>
          <p:nvSpPr>
            <p:cNvPr id="266" name="Google Shape;266;p34"/>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komponentes strādā viena ar otru</a:t>
              </a:r>
              <a:endParaRPr b="0" i="0" sz="1400" u="none" cap="none" strike="noStrike">
                <a:solidFill>
                  <a:srgbClr val="000000"/>
                </a:solidFill>
                <a:latin typeface="Arial"/>
                <a:ea typeface="Arial"/>
                <a:cs typeface="Arial"/>
                <a:sym typeface="Arial"/>
              </a:endParaRPr>
            </a:p>
          </p:txBody>
        </p:sp>
        <p:sp>
          <p:nvSpPr>
            <p:cNvPr id="267" name="Google Shape;267;p34"/>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visa sistēma</a:t>
              </a:r>
              <a:endParaRPr b="0" i="0" sz="1400" u="none" cap="none" strike="noStrike">
                <a:solidFill>
                  <a:srgbClr val="000000"/>
                </a:solidFill>
                <a:latin typeface="Arial"/>
                <a:ea typeface="Arial"/>
                <a:cs typeface="Arial"/>
                <a:sym typeface="Arial"/>
              </a:endParaRPr>
            </a:p>
          </p:txBody>
        </p:sp>
        <p:sp>
          <p:nvSpPr>
            <p:cNvPr id="268" name="Google Shape;268;p34"/>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individuāla komponente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35"/>
          <p:cNvGrpSpPr/>
          <p:nvPr/>
        </p:nvGrpSpPr>
        <p:grpSpPr>
          <a:xfrm>
            <a:off x="852071" y="1608932"/>
            <a:ext cx="3640138" cy="3640137"/>
            <a:chOff x="2233612" y="1608932"/>
            <a:chExt cx="3640138" cy="3640137"/>
          </a:xfrm>
        </p:grpSpPr>
        <p:sp>
          <p:nvSpPr>
            <p:cNvPr id="275" name="Google Shape;275;p35"/>
            <p:cNvSpPr/>
            <p:nvPr/>
          </p:nvSpPr>
          <p:spPr>
            <a:xfrm>
              <a:off x="4103687"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76" name="Google Shape;276;p35"/>
            <p:cNvSpPr/>
            <p:nvPr/>
          </p:nvSpPr>
          <p:spPr>
            <a:xfrm>
              <a:off x="4103687"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833C0B">
                    <a:alpha val="77647"/>
                  </a:srgbClr>
                </a:gs>
                <a:gs pos="100000">
                  <a:srgbClr val="C55A11">
                    <a:alpha val="0"/>
                  </a:srgbClr>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77" name="Google Shape;277;p35"/>
            <p:cNvSpPr/>
            <p:nvPr/>
          </p:nvSpPr>
          <p:spPr>
            <a:xfrm>
              <a:off x="4103687"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78" name="Google Shape;278;p35"/>
            <p:cNvGrpSpPr/>
            <p:nvPr/>
          </p:nvGrpSpPr>
          <p:grpSpPr>
            <a:xfrm>
              <a:off x="5276336" y="1871647"/>
              <a:ext cx="258839" cy="348196"/>
              <a:chOff x="11780838" y="758825"/>
              <a:chExt cx="3692525" cy="4967288"/>
            </a:xfrm>
          </p:grpSpPr>
          <p:sp>
            <p:nvSpPr>
              <p:cNvPr id="279" name="Google Shape;279;p35"/>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0" name="Google Shape;280;p35"/>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1" name="Google Shape;281;p35"/>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2" name="Google Shape;282;p35"/>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83" name="Google Shape;283;p35"/>
            <p:cNvSpPr/>
            <p:nvPr/>
          </p:nvSpPr>
          <p:spPr>
            <a:xfrm>
              <a:off x="2376487"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4" name="Google Shape;284;p35"/>
            <p:cNvSpPr/>
            <p:nvPr/>
          </p:nvSpPr>
          <p:spPr>
            <a:xfrm>
              <a:off x="2376487"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5" name="Google Shape;285;p35"/>
            <p:cNvSpPr/>
            <p:nvPr/>
          </p:nvSpPr>
          <p:spPr>
            <a:xfrm>
              <a:off x="4103687"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6" name="Google Shape;286;p35"/>
            <p:cNvSpPr/>
            <p:nvPr/>
          </p:nvSpPr>
          <p:spPr>
            <a:xfrm>
              <a:off x="2376487"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7" name="Google Shape;287;p35"/>
            <p:cNvSpPr/>
            <p:nvPr/>
          </p:nvSpPr>
          <p:spPr>
            <a:xfrm>
              <a:off x="4103687"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8" name="Google Shape;288;p35"/>
            <p:cNvSpPr/>
            <p:nvPr/>
          </p:nvSpPr>
          <p:spPr>
            <a:xfrm>
              <a:off x="2376487"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89" name="Google Shape;289;p35"/>
            <p:cNvSpPr/>
            <p:nvPr/>
          </p:nvSpPr>
          <p:spPr>
            <a:xfrm>
              <a:off x="2233612"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90" name="Google Shape;290;p35"/>
            <p:cNvSpPr/>
            <p:nvPr/>
          </p:nvSpPr>
          <p:spPr>
            <a:xfrm>
              <a:off x="2233612"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91" name="Google Shape;291;p35"/>
            <p:cNvSpPr/>
            <p:nvPr/>
          </p:nvSpPr>
          <p:spPr>
            <a:xfrm>
              <a:off x="4103687"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92" name="Google Shape;292;p35"/>
            <p:cNvGrpSpPr/>
            <p:nvPr/>
          </p:nvGrpSpPr>
          <p:grpSpPr>
            <a:xfrm>
              <a:off x="2547920" y="1944549"/>
              <a:ext cx="298206" cy="303791"/>
              <a:chOff x="16175038" y="-784226"/>
              <a:chExt cx="3644900" cy="3713164"/>
            </a:xfrm>
          </p:grpSpPr>
          <p:sp>
            <p:nvSpPr>
              <p:cNvPr id="293" name="Google Shape;293;p35"/>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94" name="Google Shape;294;p35"/>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295" name="Google Shape;295;p35"/>
            <p:cNvSpPr/>
            <p:nvPr/>
          </p:nvSpPr>
          <p:spPr>
            <a:xfrm>
              <a:off x="2540000"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296" name="Google Shape;296;p35"/>
            <p:cNvGrpSpPr/>
            <p:nvPr/>
          </p:nvGrpSpPr>
          <p:grpSpPr>
            <a:xfrm>
              <a:off x="5301518" y="4590316"/>
              <a:ext cx="270798" cy="355449"/>
              <a:chOff x="15622588" y="4043363"/>
              <a:chExt cx="2960688" cy="3886201"/>
            </a:xfrm>
          </p:grpSpPr>
          <p:sp>
            <p:nvSpPr>
              <p:cNvPr id="297" name="Google Shape;297;p35"/>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298" name="Google Shape;298;p35"/>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sp>
        <p:nvSpPr>
          <p:cNvPr id="299" name="Google Shape;299;p35"/>
          <p:cNvSpPr txBox="1"/>
          <p:nvPr/>
        </p:nvSpPr>
        <p:spPr>
          <a:xfrm>
            <a:off x="4952999" y="2165280"/>
            <a:ext cx="71628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pārbauda vai vienību kombinācija strādā pareizi</a:t>
            </a:r>
            <a:endParaRPr b="0"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automatizēti (var veikt arī manuāli)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izpilda gan testa speciālisti, gan izstrādātāji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baltās kastes tehnika</a:t>
            </a:r>
            <a:endParaRPr b="0" i="0" sz="1400" u="none" cap="none" strike="noStrike">
              <a:solidFill>
                <a:srgbClr val="EFEFEF"/>
              </a:solidFill>
              <a:latin typeface="Arial"/>
              <a:ea typeface="Arial"/>
              <a:cs typeface="Arial"/>
              <a:sym typeface="Arial"/>
            </a:endParaRPr>
          </a:p>
        </p:txBody>
      </p:sp>
      <p:sp>
        <p:nvSpPr>
          <p:cNvPr id="300" name="Google Shape;300;p35"/>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Integrācijas testēšana</a:t>
            </a:r>
            <a:endParaRPr b="1" i="0" sz="4400" u="none" cap="none" strike="noStrike">
              <a:solidFill>
                <a:schemeClr val="accent4"/>
              </a:solidFill>
              <a:latin typeface="Calibri"/>
              <a:ea typeface="Calibri"/>
              <a:cs typeface="Calibri"/>
              <a:sym typeface="Calibri"/>
            </a:endParaRPr>
          </a:p>
        </p:txBody>
      </p:sp>
      <p:grpSp>
        <p:nvGrpSpPr>
          <p:cNvPr id="301" name="Google Shape;301;p35"/>
          <p:cNvGrpSpPr/>
          <p:nvPr/>
        </p:nvGrpSpPr>
        <p:grpSpPr>
          <a:xfrm>
            <a:off x="968018" y="2492431"/>
            <a:ext cx="3408237" cy="1873125"/>
            <a:chOff x="3936318" y="2470944"/>
            <a:chExt cx="3408237" cy="1873125"/>
          </a:xfrm>
        </p:grpSpPr>
        <p:sp>
          <p:nvSpPr>
            <p:cNvPr id="302" name="Google Shape;302;p35"/>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1</a:t>
              </a:r>
              <a:endParaRPr b="0" i="0" sz="1400" u="none" cap="none" strike="noStrike">
                <a:solidFill>
                  <a:srgbClr val="000000"/>
                </a:solidFill>
                <a:latin typeface="Arial"/>
                <a:ea typeface="Arial"/>
                <a:cs typeface="Arial"/>
                <a:sym typeface="Arial"/>
              </a:endParaRPr>
            </a:p>
          </p:txBody>
        </p:sp>
        <p:sp>
          <p:nvSpPr>
            <p:cNvPr id="303" name="Google Shape;303;p35"/>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2</a:t>
              </a:r>
              <a:endParaRPr b="0" i="0" sz="1400" u="none" cap="none" strike="noStrike">
                <a:solidFill>
                  <a:srgbClr val="000000"/>
                </a:solidFill>
                <a:latin typeface="Arial"/>
                <a:ea typeface="Arial"/>
                <a:cs typeface="Arial"/>
                <a:sym typeface="Arial"/>
              </a:endParaRPr>
            </a:p>
          </p:txBody>
        </p:sp>
        <p:sp>
          <p:nvSpPr>
            <p:cNvPr id="304" name="Google Shape;304;p35"/>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4</a:t>
              </a:r>
              <a:endParaRPr b="0" i="0" sz="1400" u="none" cap="none" strike="noStrike">
                <a:solidFill>
                  <a:srgbClr val="000000"/>
                </a:solidFill>
                <a:latin typeface="Arial"/>
                <a:ea typeface="Arial"/>
                <a:cs typeface="Arial"/>
                <a:sym typeface="Arial"/>
              </a:endParaRPr>
            </a:p>
          </p:txBody>
        </p:sp>
        <p:sp>
          <p:nvSpPr>
            <p:cNvPr id="305" name="Google Shape;305;p35"/>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3</a:t>
              </a:r>
              <a:endParaRPr b="0" i="0" sz="1400" u="none" cap="none" strike="noStrike">
                <a:solidFill>
                  <a:srgbClr val="000000"/>
                </a:solidFill>
                <a:latin typeface="Arial"/>
                <a:ea typeface="Arial"/>
                <a:cs typeface="Arial"/>
                <a:sym typeface="Arial"/>
              </a:endParaRPr>
            </a:p>
          </p:txBody>
        </p:sp>
        <p:sp>
          <p:nvSpPr>
            <p:cNvPr id="306" name="Google Shape;306;p35"/>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Vai tas ir ko klients ir gaidījis</a:t>
              </a:r>
              <a:endParaRPr b="0" i="0" sz="1400" u="none" cap="none" strike="noStrike">
                <a:solidFill>
                  <a:srgbClr val="000000"/>
                </a:solidFill>
                <a:latin typeface="Arial"/>
                <a:ea typeface="Arial"/>
                <a:cs typeface="Arial"/>
                <a:sym typeface="Arial"/>
              </a:endParaRPr>
            </a:p>
          </p:txBody>
        </p:sp>
        <p:sp>
          <p:nvSpPr>
            <p:cNvPr id="307" name="Google Shape;307;p35"/>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komponentes strādā viena ar otru</a:t>
              </a:r>
              <a:endParaRPr b="0" i="0" sz="1400" u="none" cap="none" strike="noStrike">
                <a:solidFill>
                  <a:srgbClr val="000000"/>
                </a:solidFill>
                <a:latin typeface="Arial"/>
                <a:ea typeface="Arial"/>
                <a:cs typeface="Arial"/>
                <a:sym typeface="Arial"/>
              </a:endParaRPr>
            </a:p>
          </p:txBody>
        </p:sp>
        <p:sp>
          <p:nvSpPr>
            <p:cNvPr id="308" name="Google Shape;308;p35"/>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visa sistēma</a:t>
              </a:r>
              <a:endParaRPr b="0" i="0" sz="1400" u="none" cap="none" strike="noStrike">
                <a:solidFill>
                  <a:srgbClr val="000000"/>
                </a:solidFill>
                <a:latin typeface="Arial"/>
                <a:ea typeface="Arial"/>
                <a:cs typeface="Arial"/>
                <a:sym typeface="Arial"/>
              </a:endParaRPr>
            </a:p>
          </p:txBody>
        </p:sp>
        <p:sp>
          <p:nvSpPr>
            <p:cNvPr id="309" name="Google Shape;309;p35"/>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individuāla komponente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36"/>
          <p:cNvGrpSpPr/>
          <p:nvPr/>
        </p:nvGrpSpPr>
        <p:grpSpPr>
          <a:xfrm>
            <a:off x="846929" y="1598992"/>
            <a:ext cx="3640138" cy="3640137"/>
            <a:chOff x="4275931" y="1608932"/>
            <a:chExt cx="3640138" cy="3640137"/>
          </a:xfrm>
        </p:grpSpPr>
        <p:sp>
          <p:nvSpPr>
            <p:cNvPr id="316" name="Google Shape;316;p36"/>
            <p:cNvSpPr/>
            <p:nvPr/>
          </p:nvSpPr>
          <p:spPr>
            <a:xfrm>
              <a:off x="4418806"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17" name="Google Shape;317;p36"/>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18" name="Google Shape;318;p36"/>
            <p:cNvSpPr/>
            <p:nvPr/>
          </p:nvSpPr>
          <p:spPr>
            <a:xfrm>
              <a:off x="6146006"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19" name="Google Shape;319;p36"/>
            <p:cNvSpPr/>
            <p:nvPr/>
          </p:nvSpPr>
          <p:spPr>
            <a:xfrm>
              <a:off x="4418806"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0" name="Google Shape;320;p36"/>
            <p:cNvSpPr/>
            <p:nvPr/>
          </p:nvSpPr>
          <p:spPr>
            <a:xfrm>
              <a:off x="6146006"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1" name="Google Shape;321;p36"/>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2" name="Google Shape;322;p36"/>
            <p:cNvSpPr/>
            <p:nvPr/>
          </p:nvSpPr>
          <p:spPr>
            <a:xfrm>
              <a:off x="4275931"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3" name="Google Shape;323;p36"/>
            <p:cNvSpPr/>
            <p:nvPr/>
          </p:nvSpPr>
          <p:spPr>
            <a:xfrm>
              <a:off x="4275931"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4" name="Google Shape;324;p36"/>
            <p:cNvSpPr/>
            <p:nvPr/>
          </p:nvSpPr>
          <p:spPr>
            <a:xfrm>
              <a:off x="6146006"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325" name="Google Shape;325;p36"/>
            <p:cNvGrpSpPr/>
            <p:nvPr/>
          </p:nvGrpSpPr>
          <p:grpSpPr>
            <a:xfrm>
              <a:off x="7318655" y="1871647"/>
              <a:ext cx="258839" cy="348196"/>
              <a:chOff x="11780838" y="758825"/>
              <a:chExt cx="3692525" cy="4967288"/>
            </a:xfrm>
          </p:grpSpPr>
          <p:sp>
            <p:nvSpPr>
              <p:cNvPr id="326" name="Google Shape;326;p36"/>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7" name="Google Shape;327;p36"/>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8" name="Google Shape;328;p36"/>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29" name="Google Shape;329;p36"/>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nvGrpSpPr>
            <p:cNvPr id="330" name="Google Shape;330;p36"/>
            <p:cNvGrpSpPr/>
            <p:nvPr/>
          </p:nvGrpSpPr>
          <p:grpSpPr>
            <a:xfrm>
              <a:off x="4590239" y="1944549"/>
              <a:ext cx="298206" cy="303791"/>
              <a:chOff x="16175038" y="-784226"/>
              <a:chExt cx="3644900" cy="3713164"/>
            </a:xfrm>
          </p:grpSpPr>
          <p:sp>
            <p:nvSpPr>
              <p:cNvPr id="331" name="Google Shape;331;p36"/>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32" name="Google Shape;332;p36"/>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333" name="Google Shape;333;p36"/>
            <p:cNvSpPr/>
            <p:nvPr/>
          </p:nvSpPr>
          <p:spPr>
            <a:xfrm>
              <a:off x="4582319"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34" name="Google Shape;334;p36"/>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35" name="Google Shape;335;p36"/>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chemeClr val="accent4"/>
                </a:gs>
                <a:gs pos="17000">
                  <a:schemeClr val="accent4"/>
                </a:gs>
                <a:gs pos="83000">
                  <a:srgbClr val="7F6000"/>
                </a:gs>
                <a:gs pos="100000">
                  <a:srgbClr val="7F6000"/>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36" name="Google Shape;336;p36"/>
            <p:cNvSpPr/>
            <p:nvPr/>
          </p:nvSpPr>
          <p:spPr>
            <a:xfrm>
              <a:off x="6146006"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337" name="Google Shape;337;p36"/>
            <p:cNvGrpSpPr/>
            <p:nvPr/>
          </p:nvGrpSpPr>
          <p:grpSpPr>
            <a:xfrm>
              <a:off x="7343837" y="4590316"/>
              <a:ext cx="270798" cy="355449"/>
              <a:chOff x="15622588" y="4043363"/>
              <a:chExt cx="2960688" cy="3886201"/>
            </a:xfrm>
          </p:grpSpPr>
          <p:sp>
            <p:nvSpPr>
              <p:cNvPr id="338" name="Google Shape;338;p36"/>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39" name="Google Shape;339;p36"/>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sp>
        <p:nvSpPr>
          <p:cNvPr id="340" name="Google Shape;340;p36"/>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Sistēmas testēšana</a:t>
            </a:r>
            <a:endParaRPr b="1" i="0" sz="4400" u="none" cap="none" strike="noStrike">
              <a:solidFill>
                <a:schemeClr val="accent4"/>
              </a:solidFill>
              <a:latin typeface="Calibri"/>
              <a:ea typeface="Calibri"/>
              <a:cs typeface="Calibri"/>
              <a:sym typeface="Calibri"/>
            </a:endParaRPr>
          </a:p>
        </p:txBody>
      </p:sp>
      <p:sp>
        <p:nvSpPr>
          <p:cNvPr id="341" name="Google Shape;341;p36"/>
          <p:cNvSpPr txBox="1"/>
          <p:nvPr/>
        </p:nvSpPr>
        <p:spPr>
          <a:xfrm>
            <a:off x="4953000" y="2165280"/>
            <a:ext cx="62484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nodrošina, ka visa sistēma darbojas korekti</a:t>
            </a:r>
            <a:endParaRPr b="0"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gan manuāli, gan automatizēti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pārsvarā veic testa speciālisti</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melnās kastes tehnika</a:t>
            </a:r>
            <a:endParaRPr b="0" i="0" sz="2800" u="none" cap="none" strike="noStrike">
              <a:solidFill>
                <a:srgbClr val="EFEFEF"/>
              </a:solidFill>
              <a:latin typeface="Calibri"/>
              <a:ea typeface="Calibri"/>
              <a:cs typeface="Calibri"/>
              <a:sym typeface="Calibri"/>
            </a:endParaRPr>
          </a:p>
        </p:txBody>
      </p:sp>
      <p:grpSp>
        <p:nvGrpSpPr>
          <p:cNvPr id="342" name="Google Shape;342;p36"/>
          <p:cNvGrpSpPr/>
          <p:nvPr/>
        </p:nvGrpSpPr>
        <p:grpSpPr>
          <a:xfrm>
            <a:off x="962880" y="2482494"/>
            <a:ext cx="3408237" cy="1873125"/>
            <a:chOff x="3936318" y="2470944"/>
            <a:chExt cx="3408237" cy="1873125"/>
          </a:xfrm>
        </p:grpSpPr>
        <p:sp>
          <p:nvSpPr>
            <p:cNvPr id="343" name="Google Shape;343;p36"/>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1</a:t>
              </a:r>
              <a:endParaRPr b="0" i="0" sz="1400" u="none" cap="none" strike="noStrike">
                <a:solidFill>
                  <a:srgbClr val="000000"/>
                </a:solidFill>
                <a:latin typeface="Arial"/>
                <a:ea typeface="Arial"/>
                <a:cs typeface="Arial"/>
                <a:sym typeface="Arial"/>
              </a:endParaRPr>
            </a:p>
          </p:txBody>
        </p:sp>
        <p:sp>
          <p:nvSpPr>
            <p:cNvPr id="344" name="Google Shape;344;p36"/>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2</a:t>
              </a:r>
              <a:endParaRPr b="0" i="0" sz="1400" u="none" cap="none" strike="noStrike">
                <a:solidFill>
                  <a:srgbClr val="000000"/>
                </a:solidFill>
                <a:latin typeface="Arial"/>
                <a:ea typeface="Arial"/>
                <a:cs typeface="Arial"/>
                <a:sym typeface="Arial"/>
              </a:endParaRPr>
            </a:p>
          </p:txBody>
        </p:sp>
        <p:sp>
          <p:nvSpPr>
            <p:cNvPr id="345" name="Google Shape;345;p36"/>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4</a:t>
              </a:r>
              <a:endParaRPr b="0" i="0" sz="1400" u="none" cap="none" strike="noStrike">
                <a:solidFill>
                  <a:srgbClr val="000000"/>
                </a:solidFill>
                <a:latin typeface="Arial"/>
                <a:ea typeface="Arial"/>
                <a:cs typeface="Arial"/>
                <a:sym typeface="Arial"/>
              </a:endParaRPr>
            </a:p>
          </p:txBody>
        </p:sp>
        <p:sp>
          <p:nvSpPr>
            <p:cNvPr id="346" name="Google Shape;346;p36"/>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3</a:t>
              </a:r>
              <a:endParaRPr b="0" i="0" sz="1400" u="none" cap="none" strike="noStrike">
                <a:solidFill>
                  <a:srgbClr val="000000"/>
                </a:solidFill>
                <a:latin typeface="Arial"/>
                <a:ea typeface="Arial"/>
                <a:cs typeface="Arial"/>
                <a:sym typeface="Arial"/>
              </a:endParaRPr>
            </a:p>
          </p:txBody>
        </p:sp>
        <p:sp>
          <p:nvSpPr>
            <p:cNvPr id="347" name="Google Shape;347;p36"/>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Vai tas ir ko klients ir gaidījis</a:t>
              </a:r>
              <a:endParaRPr b="0" i="0" sz="1400" u="none" cap="none" strike="noStrike">
                <a:solidFill>
                  <a:srgbClr val="000000"/>
                </a:solidFill>
                <a:latin typeface="Arial"/>
                <a:ea typeface="Arial"/>
                <a:cs typeface="Arial"/>
                <a:sym typeface="Arial"/>
              </a:endParaRPr>
            </a:p>
          </p:txBody>
        </p:sp>
        <p:sp>
          <p:nvSpPr>
            <p:cNvPr id="348" name="Google Shape;348;p36"/>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komponentes strādā viena ar otru</a:t>
              </a:r>
              <a:endParaRPr b="0" i="0" sz="1400" u="none" cap="none" strike="noStrike">
                <a:solidFill>
                  <a:srgbClr val="000000"/>
                </a:solidFill>
                <a:latin typeface="Arial"/>
                <a:ea typeface="Arial"/>
                <a:cs typeface="Arial"/>
                <a:sym typeface="Arial"/>
              </a:endParaRPr>
            </a:p>
          </p:txBody>
        </p:sp>
        <p:sp>
          <p:nvSpPr>
            <p:cNvPr id="349" name="Google Shape;349;p36"/>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visa sistēma</a:t>
              </a:r>
              <a:endParaRPr b="0" i="0" sz="1400" u="none" cap="none" strike="noStrike">
                <a:solidFill>
                  <a:srgbClr val="000000"/>
                </a:solidFill>
                <a:latin typeface="Arial"/>
                <a:ea typeface="Arial"/>
                <a:cs typeface="Arial"/>
                <a:sym typeface="Arial"/>
              </a:endParaRPr>
            </a:p>
          </p:txBody>
        </p:sp>
        <p:sp>
          <p:nvSpPr>
            <p:cNvPr id="350" name="Google Shape;350;p36"/>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individuāla komponente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Pieņemšanas testi (UAT)</a:t>
            </a:r>
            <a:endParaRPr b="1" i="0" sz="4400" u="none" cap="none" strike="noStrike">
              <a:solidFill>
                <a:schemeClr val="accent4"/>
              </a:solidFill>
              <a:latin typeface="Calibri"/>
              <a:ea typeface="Calibri"/>
              <a:cs typeface="Calibri"/>
              <a:sym typeface="Calibri"/>
            </a:endParaRPr>
          </a:p>
        </p:txBody>
      </p:sp>
      <p:grpSp>
        <p:nvGrpSpPr>
          <p:cNvPr id="357" name="Google Shape;357;p37"/>
          <p:cNvGrpSpPr/>
          <p:nvPr/>
        </p:nvGrpSpPr>
        <p:grpSpPr>
          <a:xfrm>
            <a:off x="837003" y="1598994"/>
            <a:ext cx="3640138" cy="3640137"/>
            <a:chOff x="4275931" y="1608932"/>
            <a:chExt cx="3640138" cy="3640137"/>
          </a:xfrm>
        </p:grpSpPr>
        <p:sp>
          <p:nvSpPr>
            <p:cNvPr id="358" name="Google Shape;358;p37"/>
            <p:cNvSpPr/>
            <p:nvPr/>
          </p:nvSpPr>
          <p:spPr>
            <a:xfrm>
              <a:off x="4418806"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59" name="Google Shape;359;p37"/>
            <p:cNvSpPr/>
            <p:nvPr/>
          </p:nvSpPr>
          <p:spPr>
            <a:xfrm>
              <a:off x="6146006"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0" name="Google Shape;360;p37"/>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1" name="Google Shape;361;p37"/>
            <p:cNvSpPr/>
            <p:nvPr/>
          </p:nvSpPr>
          <p:spPr>
            <a:xfrm>
              <a:off x="4418806"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2" name="Google Shape;362;p37"/>
            <p:cNvSpPr/>
            <p:nvPr/>
          </p:nvSpPr>
          <p:spPr>
            <a:xfrm>
              <a:off x="6146006"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3" name="Google Shape;363;p37"/>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4" name="Google Shape;364;p37"/>
            <p:cNvSpPr/>
            <p:nvPr/>
          </p:nvSpPr>
          <p:spPr>
            <a:xfrm>
              <a:off x="4275931"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5" name="Google Shape;365;p37"/>
            <p:cNvSpPr/>
            <p:nvPr/>
          </p:nvSpPr>
          <p:spPr>
            <a:xfrm>
              <a:off x="6146006"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6" name="Google Shape;366;p37"/>
            <p:cNvSpPr/>
            <p:nvPr/>
          </p:nvSpPr>
          <p:spPr>
            <a:xfrm>
              <a:off x="6146006"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nvGrpSpPr>
            <p:cNvPr id="367" name="Google Shape;367;p37"/>
            <p:cNvGrpSpPr/>
            <p:nvPr/>
          </p:nvGrpSpPr>
          <p:grpSpPr>
            <a:xfrm>
              <a:off x="7318655" y="1871647"/>
              <a:ext cx="258839" cy="348196"/>
              <a:chOff x="11780838" y="758825"/>
              <a:chExt cx="3692525" cy="4967288"/>
            </a:xfrm>
          </p:grpSpPr>
          <p:sp>
            <p:nvSpPr>
              <p:cNvPr id="368" name="Google Shape;368;p37"/>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69" name="Google Shape;369;p37"/>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70" name="Google Shape;370;p37"/>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71" name="Google Shape;371;p37"/>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nvGrpSpPr>
            <p:cNvPr id="372" name="Google Shape;372;p37"/>
            <p:cNvGrpSpPr/>
            <p:nvPr/>
          </p:nvGrpSpPr>
          <p:grpSpPr>
            <a:xfrm>
              <a:off x="4590239" y="1944549"/>
              <a:ext cx="298206" cy="303791"/>
              <a:chOff x="16175038" y="-784226"/>
              <a:chExt cx="3644900" cy="3713164"/>
            </a:xfrm>
          </p:grpSpPr>
          <p:sp>
            <p:nvSpPr>
              <p:cNvPr id="373" name="Google Shape;373;p37"/>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74" name="Google Shape;374;p37"/>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grpSp>
          <p:nvGrpSpPr>
            <p:cNvPr id="375" name="Google Shape;375;p37"/>
            <p:cNvGrpSpPr/>
            <p:nvPr/>
          </p:nvGrpSpPr>
          <p:grpSpPr>
            <a:xfrm>
              <a:off x="7343837" y="4590316"/>
              <a:ext cx="270798" cy="355449"/>
              <a:chOff x="15622588" y="4043363"/>
              <a:chExt cx="2960688" cy="3886201"/>
            </a:xfrm>
          </p:grpSpPr>
          <p:sp>
            <p:nvSpPr>
              <p:cNvPr id="376" name="Google Shape;376;p37"/>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77" name="Google Shape;377;p37"/>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378" name="Google Shape;378;p37"/>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F4B081"/>
            </a:solidFill>
            <a:ln>
              <a:noFill/>
            </a:ln>
            <a:effectLst>
              <a:outerShdw blurRad="482600" rotWithShape="0" algn="t" dir="5400000" dist="330200">
                <a:srgbClr val="000000">
                  <a:alpha val="1647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79" name="Google Shape;379;p37"/>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chemeClr val="accent3"/>
                </a:gs>
                <a:gs pos="40000">
                  <a:schemeClr val="accent3"/>
                </a:gs>
                <a:gs pos="84000">
                  <a:srgbClr val="525252"/>
                </a:gs>
                <a:gs pos="100000">
                  <a:srgbClr val="525252"/>
                </a:gs>
              </a:gsLst>
              <a:lin ang="540000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80" name="Google Shape;380;p37"/>
            <p:cNvSpPr/>
            <p:nvPr/>
          </p:nvSpPr>
          <p:spPr>
            <a:xfrm>
              <a:off x="4275931"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F4B08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sp>
          <p:nvSpPr>
            <p:cNvPr id="381" name="Google Shape;381;p37"/>
            <p:cNvSpPr/>
            <p:nvPr/>
          </p:nvSpPr>
          <p:spPr>
            <a:xfrm>
              <a:off x="4582319"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1"/>
                <a:buFont typeface="Arial"/>
                <a:buNone/>
              </a:pPr>
              <a:r>
                <a:t/>
              </a:r>
              <a:endParaRPr b="0" i="0" sz="2401" u="none" cap="none" strike="noStrike">
                <a:solidFill>
                  <a:schemeClr val="lt1"/>
                </a:solidFill>
                <a:latin typeface="Times New Roman"/>
                <a:ea typeface="Times New Roman"/>
                <a:cs typeface="Times New Roman"/>
                <a:sym typeface="Times New Roman"/>
              </a:endParaRPr>
            </a:p>
          </p:txBody>
        </p:sp>
      </p:grpSp>
      <p:sp>
        <p:nvSpPr>
          <p:cNvPr id="382" name="Google Shape;382;p37"/>
          <p:cNvSpPr txBox="1"/>
          <p:nvPr/>
        </p:nvSpPr>
        <p:spPr>
          <a:xfrm>
            <a:off x="4953000" y="2165280"/>
            <a:ext cx="594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testē gala lietotāji vai biznesa pārstāvji</a:t>
            </a:r>
            <a:endParaRPr b="0"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manuāli </a:t>
            </a:r>
            <a:endParaRPr b="0" i="0" sz="14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 melnās kastes tehnika</a:t>
            </a:r>
            <a:endParaRPr b="0" i="0" sz="2800" u="none" cap="none" strike="noStrike">
              <a:solidFill>
                <a:srgbClr val="EFEFEF"/>
              </a:solidFill>
              <a:latin typeface="Calibri"/>
              <a:ea typeface="Calibri"/>
              <a:cs typeface="Calibri"/>
              <a:sym typeface="Calibri"/>
            </a:endParaRPr>
          </a:p>
        </p:txBody>
      </p:sp>
      <p:grpSp>
        <p:nvGrpSpPr>
          <p:cNvPr id="383" name="Google Shape;383;p37"/>
          <p:cNvGrpSpPr/>
          <p:nvPr/>
        </p:nvGrpSpPr>
        <p:grpSpPr>
          <a:xfrm>
            <a:off x="952955" y="2482494"/>
            <a:ext cx="3408237" cy="1873125"/>
            <a:chOff x="3936318" y="2470944"/>
            <a:chExt cx="3408237" cy="1873125"/>
          </a:xfrm>
        </p:grpSpPr>
        <p:sp>
          <p:nvSpPr>
            <p:cNvPr id="384" name="Google Shape;384;p37"/>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1</a:t>
              </a:r>
              <a:endParaRPr b="0" i="0" sz="1400" u="none" cap="none" strike="noStrike">
                <a:solidFill>
                  <a:srgbClr val="000000"/>
                </a:solidFill>
                <a:latin typeface="Arial"/>
                <a:ea typeface="Arial"/>
                <a:cs typeface="Arial"/>
                <a:sym typeface="Arial"/>
              </a:endParaRPr>
            </a:p>
          </p:txBody>
        </p:sp>
        <p:sp>
          <p:nvSpPr>
            <p:cNvPr id="385" name="Google Shape;385;p37"/>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2</a:t>
              </a:r>
              <a:endParaRPr b="0" i="0" sz="1400" u="none" cap="none" strike="noStrike">
                <a:solidFill>
                  <a:srgbClr val="000000"/>
                </a:solidFill>
                <a:latin typeface="Arial"/>
                <a:ea typeface="Arial"/>
                <a:cs typeface="Arial"/>
                <a:sym typeface="Arial"/>
              </a:endParaRPr>
            </a:p>
          </p:txBody>
        </p:sp>
        <p:sp>
          <p:nvSpPr>
            <p:cNvPr id="386" name="Google Shape;386;p37"/>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4</a:t>
              </a:r>
              <a:endParaRPr b="0" i="0" sz="1400" u="none" cap="none" strike="noStrike">
                <a:solidFill>
                  <a:srgbClr val="000000"/>
                </a:solidFill>
                <a:latin typeface="Arial"/>
                <a:ea typeface="Arial"/>
                <a:cs typeface="Arial"/>
                <a:sym typeface="Arial"/>
              </a:endParaRPr>
            </a:p>
          </p:txBody>
        </p:sp>
        <p:sp>
          <p:nvSpPr>
            <p:cNvPr id="387" name="Google Shape;387;p37"/>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Arial"/>
                  <a:ea typeface="Arial"/>
                  <a:cs typeface="Arial"/>
                  <a:sym typeface="Arial"/>
                </a:rPr>
                <a:t>Tips 3</a:t>
              </a:r>
              <a:endParaRPr b="0" i="0" sz="1400" u="none" cap="none" strike="noStrike">
                <a:solidFill>
                  <a:srgbClr val="000000"/>
                </a:solidFill>
                <a:latin typeface="Arial"/>
                <a:ea typeface="Arial"/>
                <a:cs typeface="Arial"/>
                <a:sym typeface="Arial"/>
              </a:endParaRPr>
            </a:p>
          </p:txBody>
        </p:sp>
        <p:sp>
          <p:nvSpPr>
            <p:cNvPr id="388" name="Google Shape;388;p37"/>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Vai tas ir ko klients ir gaidījis</a:t>
              </a:r>
              <a:endParaRPr b="0" i="0" sz="1400" u="none" cap="none" strike="noStrike">
                <a:solidFill>
                  <a:srgbClr val="000000"/>
                </a:solidFill>
                <a:latin typeface="Arial"/>
                <a:ea typeface="Arial"/>
                <a:cs typeface="Arial"/>
                <a:sym typeface="Arial"/>
              </a:endParaRPr>
            </a:p>
          </p:txBody>
        </p:sp>
        <p:sp>
          <p:nvSpPr>
            <p:cNvPr id="389" name="Google Shape;389;p37"/>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komponentes strādā viena ar otru</a:t>
              </a:r>
              <a:endParaRPr b="0" i="0" sz="1400" u="none" cap="none" strike="noStrike">
                <a:solidFill>
                  <a:srgbClr val="000000"/>
                </a:solidFill>
                <a:latin typeface="Arial"/>
                <a:ea typeface="Arial"/>
                <a:cs typeface="Arial"/>
                <a:sym typeface="Arial"/>
              </a:endParaRPr>
            </a:p>
          </p:txBody>
        </p:sp>
        <p:sp>
          <p:nvSpPr>
            <p:cNvPr id="390" name="Google Shape;390;p37"/>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visa sistēma</a:t>
              </a:r>
              <a:endParaRPr b="0" i="0" sz="1400" u="none" cap="none" strike="noStrike">
                <a:solidFill>
                  <a:srgbClr val="000000"/>
                </a:solidFill>
                <a:latin typeface="Arial"/>
                <a:ea typeface="Arial"/>
                <a:cs typeface="Arial"/>
                <a:sym typeface="Arial"/>
              </a:endParaRPr>
            </a:p>
          </p:txBody>
        </p:sp>
        <p:sp>
          <p:nvSpPr>
            <p:cNvPr id="391" name="Google Shape;391;p37"/>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Kā strādā individuāla komponente</a:t>
              </a:r>
              <a:endParaRPr b="0" i="0" sz="1400" u="none" cap="none" strike="noStrike">
                <a:solidFill>
                  <a:srgbClr val="000000"/>
                </a:solidFill>
                <a:latin typeface="Arial"/>
                <a:ea typeface="Arial"/>
                <a:cs typeface="Arial"/>
                <a:sym typeface="Arial"/>
              </a:endParaRPr>
            </a:p>
          </p:txBody>
        </p:sp>
      </p:grpSp>
      <p:sp>
        <p:nvSpPr>
          <p:cNvPr id="392" name="Google Shape;392;p37"/>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0"/>
          <p:cNvSpPr txBox="1"/>
          <p:nvPr/>
        </p:nvSpPr>
        <p:spPr>
          <a:xfrm>
            <a:off x="7789325" y="5338650"/>
            <a:ext cx="4235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US" sz="3200" u="none" cap="none" strike="noStrike">
                <a:solidFill>
                  <a:srgbClr val="000000"/>
                </a:solidFill>
                <a:latin typeface="Arial"/>
                <a:ea typeface="Arial"/>
                <a:cs typeface="Arial"/>
                <a:sym typeface="Arial"/>
              </a:rPr>
              <a:t>2. LEKCIJA</a:t>
            </a:r>
            <a:endParaRPr b="1" i="0" sz="3200" u="none" cap="none" strike="noStrike">
              <a:solidFill>
                <a:srgbClr val="000000"/>
              </a:solidFill>
              <a:latin typeface="Arial"/>
              <a:ea typeface="Arial"/>
              <a:cs typeface="Arial"/>
              <a:sym typeface="Arial"/>
            </a:endParaRPr>
          </a:p>
        </p:txBody>
      </p:sp>
      <p:sp>
        <p:nvSpPr>
          <p:cNvPr id="83" name="Google Shape;83;p20"/>
          <p:cNvSpPr txBox="1"/>
          <p:nvPr/>
        </p:nvSpPr>
        <p:spPr>
          <a:xfrm>
            <a:off x="7679100" y="6101475"/>
            <a:ext cx="324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t>Testa līmeņi un tipi.</a:t>
            </a:r>
            <a:endParaRPr sz="2400"/>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Testu līmeņa piemēri</a:t>
            </a:r>
            <a:endParaRPr/>
          </a:p>
        </p:txBody>
      </p:sp>
      <p:pic>
        <p:nvPicPr>
          <p:cNvPr id="399" name="Google Shape;399;p38"/>
          <p:cNvPicPr preferRelativeResize="0"/>
          <p:nvPr/>
        </p:nvPicPr>
        <p:blipFill rotWithShape="1">
          <a:blip r:embed="rId3">
            <a:alphaModFix/>
          </a:blip>
          <a:srcRect b="0" l="0" r="0" t="0"/>
          <a:stretch/>
        </p:blipFill>
        <p:spPr>
          <a:xfrm>
            <a:off x="9499200" y="2161375"/>
            <a:ext cx="2529275" cy="2535250"/>
          </a:xfrm>
          <a:prstGeom prst="rect">
            <a:avLst/>
          </a:prstGeom>
          <a:noFill/>
          <a:ln>
            <a:noFill/>
          </a:ln>
        </p:spPr>
      </p:pic>
      <p:sp>
        <p:nvSpPr>
          <p:cNvPr id="400" name="Google Shape;400;p38"/>
          <p:cNvSpPr txBox="1"/>
          <p:nvPr>
            <p:ph idx="1" type="body"/>
          </p:nvPr>
        </p:nvSpPr>
        <p:spPr>
          <a:xfrm>
            <a:off x="274325" y="1269950"/>
            <a:ext cx="8686500" cy="4907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b="1" lang="en-US" sz="2400">
                <a:latin typeface="Calibri"/>
                <a:ea typeface="Calibri"/>
                <a:cs typeface="Calibri"/>
                <a:sym typeface="Calibri"/>
              </a:rPr>
              <a:t>Vienības testēšana </a:t>
            </a:r>
            <a:r>
              <a:rPr lang="en-US" sz="2400">
                <a:latin typeface="Calibri"/>
                <a:ea typeface="Calibri"/>
                <a:cs typeface="Calibri"/>
                <a:sym typeface="Calibri"/>
              </a:rPr>
              <a:t>- būvnieks apskata ķieģeli, tā sastāvu un dimensijas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latin typeface="Calibri"/>
                <a:ea typeface="Calibri"/>
                <a:cs typeface="Calibri"/>
                <a:sym typeface="Calibri"/>
              </a:rPr>
              <a:t>Integrācijas testēšana </a:t>
            </a:r>
            <a:r>
              <a:rPr lang="en-US" sz="2400">
                <a:latin typeface="Calibri"/>
                <a:ea typeface="Calibri"/>
                <a:cs typeface="Calibri"/>
                <a:sym typeface="Calibri"/>
              </a:rPr>
              <a:t>- būvnieks pārliecinās, ka ķieģeļi savā starpa savienojas līmenī un vienmērīgi</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latin typeface="Calibri"/>
                <a:ea typeface="Calibri"/>
                <a:cs typeface="Calibri"/>
                <a:sym typeface="Calibri"/>
              </a:rPr>
              <a:t>Sistēmas testēšana </a:t>
            </a:r>
            <a:r>
              <a:rPr lang="en-US" sz="2400">
                <a:latin typeface="Calibri"/>
                <a:ea typeface="Calibri"/>
                <a:cs typeface="Calibri"/>
                <a:sym typeface="Calibri"/>
              </a:rPr>
              <a:t>-</a:t>
            </a:r>
            <a:r>
              <a:rPr b="1" lang="en-US" sz="2400">
                <a:latin typeface="Calibri"/>
                <a:ea typeface="Calibri"/>
                <a:cs typeface="Calibri"/>
                <a:sym typeface="Calibri"/>
              </a:rPr>
              <a:t> </a:t>
            </a:r>
            <a:r>
              <a:rPr lang="en-US" sz="2400">
                <a:latin typeface="Calibri"/>
                <a:ea typeface="Calibri"/>
                <a:cs typeface="Calibri"/>
                <a:sym typeface="Calibri"/>
              </a:rPr>
              <a:t>Inženiers izpēta mājas atbilstību plāniem un pasūtījumam </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Char char="•"/>
            </a:pPr>
            <a:r>
              <a:rPr b="1" lang="en-US" sz="2400">
                <a:latin typeface="Calibri"/>
                <a:ea typeface="Calibri"/>
                <a:cs typeface="Calibri"/>
                <a:sym typeface="Calibri"/>
              </a:rPr>
              <a:t>Pieņemšanas testi </a:t>
            </a:r>
            <a:r>
              <a:rPr lang="en-US" sz="2400">
                <a:latin typeface="Calibri"/>
                <a:ea typeface="Calibri"/>
                <a:cs typeface="Calibri"/>
                <a:sym typeface="Calibri"/>
              </a:rPr>
              <a:t>-</a:t>
            </a:r>
            <a:r>
              <a:rPr b="1" lang="en-US" sz="2400">
                <a:latin typeface="Calibri"/>
                <a:ea typeface="Calibri"/>
                <a:cs typeface="Calibri"/>
                <a:sym typeface="Calibri"/>
              </a:rPr>
              <a:t> </a:t>
            </a:r>
            <a:r>
              <a:rPr lang="en-US" sz="2400">
                <a:latin typeface="Calibri"/>
                <a:ea typeface="Calibri"/>
                <a:cs typeface="Calibri"/>
                <a:sym typeface="Calibri"/>
              </a:rPr>
              <a:t>Mākleris izpēta māju un izvērtē atbilstību klienta prasībām</a:t>
            </a:r>
            <a:endParaRPr sz="2400">
              <a:latin typeface="Calibri"/>
              <a:ea typeface="Calibri"/>
              <a:cs typeface="Calibri"/>
              <a:sym typeface="Calibri"/>
            </a:endParaRPr>
          </a:p>
          <a:p>
            <a:pPr indent="0" lvl="0" marL="0" rtl="0" algn="l">
              <a:lnSpc>
                <a:spcPct val="100000"/>
              </a:lnSpc>
              <a:spcBef>
                <a:spcPts val="0"/>
              </a:spcBef>
              <a:spcAft>
                <a:spcPts val="0"/>
              </a:spcAft>
              <a:buSzPts val="2800"/>
              <a:buNone/>
            </a:pPr>
            <a:r>
              <a:t/>
            </a:r>
            <a:endParaRPr b="1" sz="2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9"/>
          <p:cNvSpPr txBox="1"/>
          <p:nvPr>
            <p:ph idx="4294967295" type="body"/>
          </p:nvPr>
        </p:nvSpPr>
        <p:spPr>
          <a:xfrm>
            <a:off x="5883275" y="1825625"/>
            <a:ext cx="54705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accent4"/>
              </a:buClr>
              <a:buSzPts val="2800"/>
              <a:buChar char="•"/>
            </a:pPr>
            <a:r>
              <a:rPr b="1" lang="en-US">
                <a:solidFill>
                  <a:schemeClr val="accent4"/>
                </a:solidFill>
              </a:rPr>
              <a:t>Testi dizaina tehnikas</a:t>
            </a:r>
            <a:endParaRPr b="1">
              <a:solidFill>
                <a:schemeClr val="accent4"/>
              </a:solidFill>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Testa dizaina tehnikas</a:t>
            </a:r>
            <a:endParaRPr b="1" i="0" sz="4400" u="none" cap="none" strike="noStrike">
              <a:solidFill>
                <a:schemeClr val="accent4"/>
              </a:solidFill>
              <a:latin typeface="Calibri"/>
              <a:ea typeface="Calibri"/>
              <a:cs typeface="Calibri"/>
              <a:sym typeface="Calibri"/>
            </a:endParaRPr>
          </a:p>
        </p:txBody>
      </p:sp>
      <p:cxnSp>
        <p:nvCxnSpPr>
          <p:cNvPr id="413" name="Google Shape;413;p40"/>
          <p:cNvCxnSpPr/>
          <p:nvPr/>
        </p:nvCxnSpPr>
        <p:spPr>
          <a:xfrm flipH="1">
            <a:off x="3329609" y="1410511"/>
            <a:ext cx="1699593" cy="557437"/>
          </a:xfrm>
          <a:prstGeom prst="straightConnector1">
            <a:avLst/>
          </a:prstGeom>
          <a:noFill/>
          <a:ln cap="flat" cmpd="sng" w="38100">
            <a:solidFill>
              <a:srgbClr val="EFEFEF"/>
            </a:solidFill>
            <a:prstDash val="solid"/>
            <a:miter lim="800000"/>
            <a:headEnd len="sm" w="sm" type="none"/>
            <a:tailEnd len="med" w="med" type="triangle"/>
          </a:ln>
        </p:spPr>
      </p:cxnSp>
      <p:cxnSp>
        <p:nvCxnSpPr>
          <p:cNvPr id="414" name="Google Shape;414;p40"/>
          <p:cNvCxnSpPr/>
          <p:nvPr/>
        </p:nvCxnSpPr>
        <p:spPr>
          <a:xfrm>
            <a:off x="6329465" y="1410511"/>
            <a:ext cx="1701352" cy="557437"/>
          </a:xfrm>
          <a:prstGeom prst="straightConnector1">
            <a:avLst/>
          </a:prstGeom>
          <a:noFill/>
          <a:ln cap="flat" cmpd="sng" w="38100">
            <a:solidFill>
              <a:srgbClr val="EFEFEF"/>
            </a:solidFill>
            <a:prstDash val="solid"/>
            <a:miter lim="800000"/>
            <a:headEnd len="sm" w="sm" type="none"/>
            <a:tailEnd len="med" w="med" type="triangle"/>
          </a:ln>
        </p:spPr>
      </p:cxnSp>
      <p:grpSp>
        <p:nvGrpSpPr>
          <p:cNvPr id="415" name="Google Shape;415;p40"/>
          <p:cNvGrpSpPr/>
          <p:nvPr/>
        </p:nvGrpSpPr>
        <p:grpSpPr>
          <a:xfrm>
            <a:off x="114930" y="2056875"/>
            <a:ext cx="4647300" cy="2160350"/>
            <a:chOff x="770911" y="3030910"/>
            <a:chExt cx="4647300" cy="2160350"/>
          </a:xfrm>
        </p:grpSpPr>
        <p:sp>
          <p:nvSpPr>
            <p:cNvPr id="416" name="Google Shape;416;p40"/>
            <p:cNvSpPr txBox="1"/>
            <p:nvPr/>
          </p:nvSpPr>
          <p:spPr>
            <a:xfrm>
              <a:off x="2539331" y="3030910"/>
              <a:ext cx="1699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92D050"/>
                  </a:solidFill>
                  <a:latin typeface="Calibri"/>
                  <a:ea typeface="Calibri"/>
                  <a:cs typeface="Calibri"/>
                  <a:sym typeface="Calibri"/>
                </a:rPr>
                <a:t>Statiska</a:t>
              </a:r>
              <a:endParaRPr b="0" i="0" sz="3600" u="none" cap="none" strike="noStrike">
                <a:solidFill>
                  <a:srgbClr val="92D050"/>
                </a:solidFill>
                <a:latin typeface="Calibri"/>
                <a:ea typeface="Calibri"/>
                <a:cs typeface="Calibri"/>
                <a:sym typeface="Calibri"/>
              </a:endParaRPr>
            </a:p>
          </p:txBody>
        </p:sp>
        <p:sp>
          <p:nvSpPr>
            <p:cNvPr id="417" name="Google Shape;417;p40"/>
            <p:cNvSpPr txBox="1"/>
            <p:nvPr/>
          </p:nvSpPr>
          <p:spPr>
            <a:xfrm>
              <a:off x="770911" y="3867660"/>
              <a:ext cx="46473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EFEFEF"/>
                  </a:solidFill>
                  <a:latin typeface="Calibri"/>
                  <a:ea typeface="Calibri"/>
                  <a:cs typeface="Calibri"/>
                  <a:sym typeface="Calibri"/>
                </a:rPr>
                <a:t>komponentes vai sistēmas testēšana specifikācijas vai implementācijas līmenī neizpildot kodu - koda pārbaude, statiskā koda analīze</a:t>
              </a:r>
              <a:endParaRPr b="0" i="0" sz="2000" u="sng" cap="none" strike="noStrike">
                <a:solidFill>
                  <a:srgbClr val="EFEFEF"/>
                </a:solidFill>
                <a:latin typeface="Calibri"/>
                <a:ea typeface="Calibri"/>
                <a:cs typeface="Calibri"/>
                <a:sym typeface="Calibri"/>
              </a:endParaRPr>
            </a:p>
          </p:txBody>
        </p:sp>
      </p:grpSp>
      <p:grpSp>
        <p:nvGrpSpPr>
          <p:cNvPr id="418" name="Google Shape;418;p40"/>
          <p:cNvGrpSpPr/>
          <p:nvPr/>
        </p:nvGrpSpPr>
        <p:grpSpPr>
          <a:xfrm>
            <a:off x="7629897" y="2056875"/>
            <a:ext cx="4309353" cy="1544637"/>
            <a:chOff x="6588051" y="3030909"/>
            <a:chExt cx="4309353" cy="1544637"/>
          </a:xfrm>
        </p:grpSpPr>
        <p:sp>
          <p:nvSpPr>
            <p:cNvPr id="419" name="Google Shape;419;p40"/>
            <p:cNvSpPr txBox="1"/>
            <p:nvPr/>
          </p:nvSpPr>
          <p:spPr>
            <a:xfrm>
              <a:off x="7319154" y="3030909"/>
              <a:ext cx="2213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92D050"/>
                  </a:solidFill>
                  <a:latin typeface="Calibri"/>
                  <a:ea typeface="Calibri"/>
                  <a:cs typeface="Calibri"/>
                  <a:sym typeface="Calibri"/>
                </a:rPr>
                <a:t>Dinamiska</a:t>
              </a:r>
              <a:endParaRPr b="0" i="0" sz="3600" u="none" cap="none" strike="noStrike">
                <a:solidFill>
                  <a:srgbClr val="92D050"/>
                </a:solidFill>
                <a:latin typeface="Calibri"/>
                <a:ea typeface="Calibri"/>
                <a:cs typeface="Calibri"/>
                <a:sym typeface="Calibri"/>
              </a:endParaRPr>
            </a:p>
          </p:txBody>
        </p:sp>
        <p:sp>
          <p:nvSpPr>
            <p:cNvPr id="420" name="Google Shape;420;p40"/>
            <p:cNvSpPr txBox="1"/>
            <p:nvPr/>
          </p:nvSpPr>
          <p:spPr>
            <a:xfrm>
              <a:off x="6588051" y="3867660"/>
              <a:ext cx="430935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EFEFEF"/>
                  </a:solidFill>
                  <a:latin typeface="Calibri"/>
                  <a:ea typeface="Calibri"/>
                  <a:cs typeface="Calibri"/>
                  <a:sym typeface="Calibri"/>
                </a:rPr>
                <a:t>testēšana, kura sevī ietver komponentes vai sistēmas izpildi</a:t>
              </a:r>
              <a:endParaRPr b="0" i="0" sz="1400" u="none" cap="none" strike="noStrike">
                <a:solidFill>
                  <a:srgbClr val="EFEFEF"/>
                </a:solidFill>
                <a:latin typeface="Arial"/>
                <a:ea typeface="Arial"/>
                <a:cs typeface="Arial"/>
                <a:sym typeface="Arial"/>
              </a:endParaRPr>
            </a:p>
          </p:txBody>
        </p:sp>
      </p:grpSp>
      <p:cxnSp>
        <p:nvCxnSpPr>
          <p:cNvPr id="421" name="Google Shape;421;p40"/>
          <p:cNvCxnSpPr/>
          <p:nvPr/>
        </p:nvCxnSpPr>
        <p:spPr>
          <a:xfrm flipH="1">
            <a:off x="2607787" y="3633071"/>
            <a:ext cx="5022112" cy="1291879"/>
          </a:xfrm>
          <a:prstGeom prst="straightConnector1">
            <a:avLst/>
          </a:prstGeom>
          <a:noFill/>
          <a:ln cap="flat" cmpd="sng" w="38100">
            <a:solidFill>
              <a:srgbClr val="EFEFEF"/>
            </a:solidFill>
            <a:prstDash val="solid"/>
            <a:miter lim="800000"/>
            <a:headEnd len="sm" w="sm" type="none"/>
            <a:tailEnd len="med" w="med" type="triangle"/>
          </a:ln>
        </p:spPr>
      </p:cxnSp>
      <p:cxnSp>
        <p:nvCxnSpPr>
          <p:cNvPr id="422" name="Google Shape;422;p40"/>
          <p:cNvCxnSpPr/>
          <p:nvPr/>
        </p:nvCxnSpPr>
        <p:spPr>
          <a:xfrm flipH="1">
            <a:off x="6324648" y="3601512"/>
            <a:ext cx="2753095" cy="1238845"/>
          </a:xfrm>
          <a:prstGeom prst="straightConnector1">
            <a:avLst/>
          </a:prstGeom>
          <a:noFill/>
          <a:ln cap="flat" cmpd="sng" w="38100">
            <a:solidFill>
              <a:srgbClr val="EFEFEF"/>
            </a:solidFill>
            <a:prstDash val="solid"/>
            <a:miter lim="800000"/>
            <a:headEnd len="sm" w="sm" type="none"/>
            <a:tailEnd len="med" w="med" type="triangle"/>
          </a:ln>
        </p:spPr>
      </p:cxnSp>
      <p:cxnSp>
        <p:nvCxnSpPr>
          <p:cNvPr id="423" name="Google Shape;423;p40"/>
          <p:cNvCxnSpPr/>
          <p:nvPr/>
        </p:nvCxnSpPr>
        <p:spPr>
          <a:xfrm flipH="1">
            <a:off x="9784573" y="3628877"/>
            <a:ext cx="989446" cy="1211480"/>
          </a:xfrm>
          <a:prstGeom prst="straightConnector1">
            <a:avLst/>
          </a:prstGeom>
          <a:noFill/>
          <a:ln cap="flat" cmpd="sng" w="38100">
            <a:solidFill>
              <a:srgbClr val="EFEFEF"/>
            </a:solidFill>
            <a:prstDash val="solid"/>
            <a:miter lim="800000"/>
            <a:headEnd len="sm" w="sm" type="none"/>
            <a:tailEnd len="med" w="med" type="triangle"/>
          </a:ln>
        </p:spPr>
      </p:cxnSp>
      <p:sp>
        <p:nvSpPr>
          <p:cNvPr id="424" name="Google Shape;424;p40"/>
          <p:cNvSpPr txBox="1"/>
          <p:nvPr/>
        </p:nvSpPr>
        <p:spPr>
          <a:xfrm>
            <a:off x="655983" y="4956510"/>
            <a:ext cx="267362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struktūras bāzēta</a:t>
            </a:r>
            <a:endParaRPr b="0" i="0" sz="2800" u="none" cap="none" strike="noStrike">
              <a:solidFill>
                <a:srgbClr val="EFEFEF"/>
              </a:solidFill>
              <a:latin typeface="Calibri"/>
              <a:ea typeface="Calibri"/>
              <a:cs typeface="Calibri"/>
              <a:sym typeface="Calibri"/>
            </a:endParaRPr>
          </a:p>
        </p:txBody>
      </p:sp>
      <p:sp>
        <p:nvSpPr>
          <p:cNvPr id="425" name="Google Shape;425;p40"/>
          <p:cNvSpPr txBox="1"/>
          <p:nvPr/>
        </p:nvSpPr>
        <p:spPr>
          <a:xfrm>
            <a:off x="4381874" y="4956500"/>
            <a:ext cx="3311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specifikācijas bāzēta</a:t>
            </a:r>
            <a:endParaRPr b="0" i="0" sz="2800" u="none" cap="none" strike="noStrike">
              <a:solidFill>
                <a:srgbClr val="EFEFEF"/>
              </a:solidFill>
              <a:latin typeface="Calibri"/>
              <a:ea typeface="Calibri"/>
              <a:cs typeface="Calibri"/>
              <a:sym typeface="Calibri"/>
            </a:endParaRPr>
          </a:p>
        </p:txBody>
      </p:sp>
      <p:sp>
        <p:nvSpPr>
          <p:cNvPr id="426" name="Google Shape;426;p40"/>
          <p:cNvSpPr txBox="1"/>
          <p:nvPr/>
        </p:nvSpPr>
        <p:spPr>
          <a:xfrm>
            <a:off x="8596846" y="4956510"/>
            <a:ext cx="29524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pieredzes bāzēta</a:t>
            </a:r>
            <a:endParaRPr b="0" i="0" sz="2800" u="none" cap="none" strike="noStrike">
              <a:solidFill>
                <a:srgbClr val="EFEFE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Testu dizaina piemēri</a:t>
            </a:r>
            <a:endParaRPr/>
          </a:p>
        </p:txBody>
      </p:sp>
      <p:pic>
        <p:nvPicPr>
          <p:cNvPr id="433" name="Google Shape;433;p41"/>
          <p:cNvPicPr preferRelativeResize="0"/>
          <p:nvPr/>
        </p:nvPicPr>
        <p:blipFill rotWithShape="1">
          <a:blip r:embed="rId3">
            <a:alphaModFix/>
          </a:blip>
          <a:srcRect b="0" l="0" r="0" t="0"/>
          <a:stretch/>
        </p:blipFill>
        <p:spPr>
          <a:xfrm>
            <a:off x="9272025" y="2047522"/>
            <a:ext cx="2756450" cy="2762950"/>
          </a:xfrm>
          <a:prstGeom prst="rect">
            <a:avLst/>
          </a:prstGeom>
          <a:noFill/>
          <a:ln>
            <a:noFill/>
          </a:ln>
        </p:spPr>
      </p:pic>
      <p:sp>
        <p:nvSpPr>
          <p:cNvPr id="434" name="Google Shape;434;p41"/>
          <p:cNvSpPr txBox="1"/>
          <p:nvPr>
            <p:ph idx="1" type="body"/>
          </p:nvPr>
        </p:nvSpPr>
        <p:spPr>
          <a:xfrm>
            <a:off x="274325" y="1269950"/>
            <a:ext cx="8686500" cy="4907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Calibri"/>
              <a:buChar char="•"/>
            </a:pPr>
            <a:r>
              <a:rPr b="1" lang="en-US" sz="2400">
                <a:latin typeface="Calibri"/>
                <a:ea typeface="Calibri"/>
                <a:cs typeface="Calibri"/>
                <a:sym typeface="Calibri"/>
              </a:rPr>
              <a:t>Statiska (Pirms būvē māju) </a:t>
            </a:r>
            <a:r>
              <a:rPr lang="en-US" sz="2400">
                <a:latin typeface="Calibri"/>
                <a:ea typeface="Calibri"/>
                <a:cs typeface="Calibri"/>
                <a:sym typeface="Calibri"/>
              </a:rPr>
              <a:t>- tiek izpētīti mājas dizaina plāni un identificētas problēmas pirms mājas celtniecības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b="1" lang="en-US" sz="2400">
                <a:latin typeface="Calibri"/>
                <a:ea typeface="Calibri"/>
                <a:cs typeface="Calibri"/>
                <a:sym typeface="Calibri"/>
              </a:rPr>
              <a:t>Dinamiska (Māja ir uzbūvēta):</a:t>
            </a:r>
            <a:endParaRPr b="1" sz="2400">
              <a:latin typeface="Calibri"/>
              <a:ea typeface="Calibri"/>
              <a:cs typeface="Calibri"/>
              <a:sym typeface="Calibri"/>
            </a:endParaRPr>
          </a:p>
          <a:p>
            <a:pPr indent="-381000" lvl="1" marL="914400" rtl="0" algn="l">
              <a:lnSpc>
                <a:spcPct val="100000"/>
              </a:lnSpc>
              <a:spcBef>
                <a:spcPts val="0"/>
              </a:spcBef>
              <a:spcAft>
                <a:spcPts val="0"/>
              </a:spcAft>
              <a:buSzPts val="2400"/>
              <a:buFont typeface="Calibri"/>
              <a:buChar char="○"/>
            </a:pPr>
            <a:r>
              <a:rPr b="1" lang="en-US">
                <a:latin typeface="Calibri"/>
                <a:ea typeface="Calibri"/>
                <a:cs typeface="Calibri"/>
                <a:sym typeface="Calibri"/>
              </a:rPr>
              <a:t>Struktūras bāzēta </a:t>
            </a:r>
            <a:r>
              <a:rPr lang="en-US">
                <a:latin typeface="Calibri"/>
                <a:ea typeface="Calibri"/>
                <a:cs typeface="Calibri"/>
                <a:sym typeface="Calibri"/>
              </a:rPr>
              <a:t>- Celtnieki pārbauda materiālu kvalitāti un saderību</a:t>
            </a:r>
            <a:endParaRPr>
              <a:latin typeface="Calibri"/>
              <a:ea typeface="Calibri"/>
              <a:cs typeface="Calibri"/>
              <a:sym typeface="Calibri"/>
            </a:endParaRPr>
          </a:p>
          <a:p>
            <a:pPr indent="-381000" lvl="1" marL="914400" rtl="0" algn="l">
              <a:lnSpc>
                <a:spcPct val="100000"/>
              </a:lnSpc>
              <a:spcBef>
                <a:spcPts val="0"/>
              </a:spcBef>
              <a:spcAft>
                <a:spcPts val="0"/>
              </a:spcAft>
              <a:buSzPts val="2400"/>
              <a:buFont typeface="Calibri"/>
              <a:buChar char="○"/>
            </a:pPr>
            <a:r>
              <a:rPr b="1" lang="en-US">
                <a:latin typeface="Calibri"/>
                <a:ea typeface="Calibri"/>
                <a:cs typeface="Calibri"/>
                <a:sym typeface="Calibri"/>
              </a:rPr>
              <a:t>Specifikācijas bāzēta </a:t>
            </a:r>
            <a:r>
              <a:rPr lang="en-US">
                <a:latin typeface="Calibri"/>
                <a:ea typeface="Calibri"/>
                <a:cs typeface="Calibri"/>
                <a:sym typeface="Calibri"/>
              </a:rPr>
              <a:t>- Pēc mājas uzbūves būvuzraugs pārliecinās, ka celtne atbilst plāniem un kontakti atrodas kur paredzēts</a:t>
            </a:r>
            <a:endParaRPr>
              <a:latin typeface="Calibri"/>
              <a:ea typeface="Calibri"/>
              <a:cs typeface="Calibri"/>
              <a:sym typeface="Calibri"/>
            </a:endParaRPr>
          </a:p>
          <a:p>
            <a:pPr indent="-381000" lvl="1" marL="914400" rtl="0" algn="l">
              <a:lnSpc>
                <a:spcPct val="100000"/>
              </a:lnSpc>
              <a:spcBef>
                <a:spcPts val="0"/>
              </a:spcBef>
              <a:spcAft>
                <a:spcPts val="0"/>
              </a:spcAft>
              <a:buSzPts val="2400"/>
              <a:buFont typeface="Calibri"/>
              <a:buChar char="○"/>
            </a:pPr>
            <a:r>
              <a:rPr b="1" lang="en-US">
                <a:latin typeface="Calibri"/>
                <a:ea typeface="Calibri"/>
                <a:cs typeface="Calibri"/>
                <a:sym typeface="Calibri"/>
              </a:rPr>
              <a:t>Pieredzes bāzēta </a:t>
            </a:r>
            <a:r>
              <a:rPr lang="en-US">
                <a:latin typeface="Calibri"/>
                <a:ea typeface="Calibri"/>
                <a:cs typeface="Calibri"/>
                <a:sym typeface="Calibri"/>
              </a:rPr>
              <a:t>- Zinot pamata prasības jebkurai ēkai būvuzraugs pārliecinās, ka majas uzbūve atbilst loģikai un standartiem iskaitot lietas, kas nav norādītas būves līgumā</a:t>
            </a:r>
            <a:endParaRPr>
              <a:latin typeface="Calibri"/>
              <a:ea typeface="Calibri"/>
              <a:cs typeface="Calibri"/>
              <a:sym typeface="Calibri"/>
            </a:endParaRPr>
          </a:p>
          <a:p>
            <a:pPr indent="0" lvl="0" marL="0" rtl="0" algn="l">
              <a:lnSpc>
                <a:spcPct val="100000"/>
              </a:lnSpc>
              <a:spcBef>
                <a:spcPts val="0"/>
              </a:spcBef>
              <a:spcAft>
                <a:spcPts val="0"/>
              </a:spcAft>
              <a:buSzPts val="2800"/>
              <a:buNone/>
            </a:pPr>
            <a:r>
              <a:t/>
            </a:r>
            <a:endParaRPr b="1">
              <a:latin typeface="Calibri"/>
              <a:ea typeface="Calibri"/>
              <a:cs typeface="Calibri"/>
              <a:sym typeface="Calibri"/>
            </a:endParaRPr>
          </a:p>
          <a:p>
            <a:pPr indent="0" lvl="0" marL="0" rtl="0" algn="l">
              <a:lnSpc>
                <a:spcPct val="100000"/>
              </a:lnSpc>
              <a:spcBef>
                <a:spcPts val="0"/>
              </a:spcBef>
              <a:spcAft>
                <a:spcPts val="0"/>
              </a:spcAft>
              <a:buSzPts val="2800"/>
              <a:buNone/>
            </a:pPr>
            <a:r>
              <a:t/>
            </a:r>
            <a:endParaRPr b="1" sz="26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2"/>
          <p:cNvSpPr txBox="1"/>
          <p:nvPr>
            <p:ph idx="4294967295" type="body"/>
          </p:nvPr>
        </p:nvSpPr>
        <p:spPr>
          <a:xfrm>
            <a:off x="6051375" y="1825625"/>
            <a:ext cx="53025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accent4"/>
              </a:buClr>
              <a:buSzPts val="2800"/>
              <a:buChar char="•"/>
            </a:pPr>
            <a:r>
              <a:rPr b="1" lang="en-US">
                <a:solidFill>
                  <a:schemeClr val="accent4"/>
                </a:solidFill>
              </a:rPr>
              <a:t>Testa scenāriji</a:t>
            </a:r>
            <a:endParaRPr b="1">
              <a:solidFill>
                <a:schemeClr val="accent4"/>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3"/>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Testa scenāriji</a:t>
            </a:r>
            <a:endParaRPr b="1" i="0" sz="4400" u="none" cap="none" strike="noStrike">
              <a:solidFill>
                <a:schemeClr val="accent4"/>
              </a:solidFill>
              <a:latin typeface="Calibri"/>
              <a:ea typeface="Calibri"/>
              <a:cs typeface="Calibri"/>
              <a:sym typeface="Calibri"/>
            </a:endParaRPr>
          </a:p>
        </p:txBody>
      </p:sp>
      <p:sp>
        <p:nvSpPr>
          <p:cNvPr id="447" name="Google Shape;447;p43"/>
          <p:cNvSpPr txBox="1"/>
          <p:nvPr/>
        </p:nvSpPr>
        <p:spPr>
          <a:xfrm>
            <a:off x="3147725" y="1679725"/>
            <a:ext cx="80634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EFEFEF"/>
                </a:solidFill>
                <a:latin typeface="Calibri"/>
                <a:ea typeface="Calibri"/>
                <a:cs typeface="Calibri"/>
                <a:sym typeface="Calibri"/>
              </a:rPr>
              <a:t>Pozitīvi scenāriji -</a:t>
            </a:r>
            <a:r>
              <a:rPr b="0" i="0" lang="en-US" sz="3200" u="none" cap="none" strike="noStrike">
                <a:solidFill>
                  <a:srgbClr val="EFEFEF"/>
                </a:solidFill>
                <a:latin typeface="Calibri"/>
                <a:ea typeface="Calibri"/>
                <a:cs typeface="Calibri"/>
                <a:sym typeface="Calibri"/>
              </a:rPr>
              <a:t> nosaka, ka aplikācija strādā atbilstoši prasībām un dokumentācijai</a:t>
            </a:r>
            <a:endParaRPr b="0" i="0" sz="3200" u="none" cap="none" strike="noStrike">
              <a:solidFill>
                <a:srgbClr val="EFEFEF"/>
              </a:solidFill>
              <a:latin typeface="Calibri"/>
              <a:ea typeface="Calibri"/>
              <a:cs typeface="Calibri"/>
              <a:sym typeface="Calibri"/>
            </a:endParaRPr>
          </a:p>
        </p:txBody>
      </p:sp>
      <p:sp>
        <p:nvSpPr>
          <p:cNvPr id="448" name="Google Shape;448;p43"/>
          <p:cNvSpPr txBox="1"/>
          <p:nvPr/>
        </p:nvSpPr>
        <p:spPr>
          <a:xfrm>
            <a:off x="1567824" y="3790363"/>
            <a:ext cx="7196700" cy="2062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1" i="0" lang="en-US" sz="3200" u="none" cap="none" strike="noStrike">
                <a:solidFill>
                  <a:srgbClr val="EFEFEF"/>
                </a:solidFill>
                <a:latin typeface="Calibri"/>
                <a:ea typeface="Calibri"/>
                <a:cs typeface="Calibri"/>
                <a:sym typeface="Calibri"/>
              </a:rPr>
              <a:t>Negatīvi scenāriji -</a:t>
            </a:r>
            <a:r>
              <a:rPr b="0" i="0" lang="en-US" sz="3200" u="none" cap="none" strike="noStrike">
                <a:solidFill>
                  <a:srgbClr val="EFEFEF"/>
                </a:solidFill>
                <a:latin typeface="Calibri"/>
                <a:ea typeface="Calibri"/>
                <a:cs typeface="Calibri"/>
                <a:sym typeface="Calibri"/>
              </a:rPr>
              <a:t> nodrošina, ka aplikācija var tikt galā ar gadījumiem, kad lietotājs veic nekorektas darbības, vai ievada nepareizus parametrus</a:t>
            </a:r>
            <a:endParaRPr b="0" i="0" sz="3200" u="none" cap="none" strike="noStrike">
              <a:solidFill>
                <a:srgbClr val="EFEFEF"/>
              </a:solidFill>
              <a:latin typeface="Calibri"/>
              <a:ea typeface="Calibri"/>
              <a:cs typeface="Calibri"/>
              <a:sym typeface="Calibri"/>
            </a:endParaRPr>
          </a:p>
        </p:txBody>
      </p:sp>
      <p:pic>
        <p:nvPicPr>
          <p:cNvPr id="449" name="Google Shape;449;p43"/>
          <p:cNvPicPr preferRelativeResize="0"/>
          <p:nvPr/>
        </p:nvPicPr>
        <p:blipFill rotWithShape="1">
          <a:blip r:embed="rId3">
            <a:alphaModFix/>
          </a:blip>
          <a:srcRect b="0" l="0" r="0" t="0"/>
          <a:stretch/>
        </p:blipFill>
        <p:spPr>
          <a:xfrm>
            <a:off x="731825" y="1392992"/>
            <a:ext cx="2143125" cy="2143125"/>
          </a:xfrm>
          <a:prstGeom prst="rect">
            <a:avLst/>
          </a:prstGeom>
          <a:noFill/>
          <a:ln>
            <a:noFill/>
          </a:ln>
        </p:spPr>
      </p:pic>
      <p:pic>
        <p:nvPicPr>
          <p:cNvPr id="450" name="Google Shape;450;p43"/>
          <p:cNvPicPr preferRelativeResize="0"/>
          <p:nvPr/>
        </p:nvPicPr>
        <p:blipFill rotWithShape="1">
          <a:blip r:embed="rId4">
            <a:alphaModFix/>
          </a:blip>
          <a:srcRect b="0" l="0" r="0" t="0"/>
          <a:stretch/>
        </p:blipFill>
        <p:spPr>
          <a:xfrm>
            <a:off x="9068234" y="3750050"/>
            <a:ext cx="2143125" cy="2143125"/>
          </a:xfrm>
          <a:prstGeom prst="rect">
            <a:avLst/>
          </a:prstGeom>
          <a:noFill/>
          <a:ln>
            <a:noFill/>
          </a:ln>
        </p:spPr>
      </p:pic>
      <p:sp>
        <p:nvSpPr>
          <p:cNvPr id="451" name="Google Shape;451;p43"/>
          <p:cNvSpPr txBox="1"/>
          <p:nvPr/>
        </p:nvSpPr>
        <p:spPr>
          <a:xfrm>
            <a:off x="642950" y="3723675"/>
            <a:ext cx="1848300" cy="45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1 (20 min)</a:t>
            </a:r>
            <a:endParaRPr b="1" i="0" sz="4400" u="none" cap="none" strike="noStrike">
              <a:solidFill>
                <a:schemeClr val="accent4"/>
              </a:solidFill>
              <a:latin typeface="Calibri"/>
              <a:ea typeface="Calibri"/>
              <a:cs typeface="Calibri"/>
              <a:sym typeface="Calibri"/>
            </a:endParaRPr>
          </a:p>
        </p:txBody>
      </p:sp>
      <p:sp>
        <p:nvSpPr>
          <p:cNvPr id="458" name="Google Shape;458;p44"/>
          <p:cNvSpPr txBox="1"/>
          <p:nvPr/>
        </p:nvSpPr>
        <p:spPr>
          <a:xfrm>
            <a:off x="2959750" y="1259075"/>
            <a:ext cx="9232200" cy="5086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1000"/>
              </a:spcBef>
              <a:spcAft>
                <a:spcPts val="0"/>
              </a:spcAft>
              <a:buClr>
                <a:srgbClr val="000000"/>
              </a:buClr>
              <a:buSzPts val="2800"/>
              <a:buFont typeface="Arial"/>
              <a:buNone/>
            </a:pPr>
            <a:r>
              <a:rPr b="1" i="0" lang="en-US" sz="2800" u="none" cap="none" strike="noStrike">
                <a:solidFill>
                  <a:srgbClr val="EFEFEF"/>
                </a:solidFill>
                <a:latin typeface="Calibri"/>
                <a:ea typeface="Calibri"/>
                <a:cs typeface="Calibri"/>
                <a:sym typeface="Calibri"/>
              </a:rPr>
              <a:t>Sagatavojiet testa plānu attēlā redzamajām durvīm</a:t>
            </a:r>
            <a:endParaRPr b="1" i="0" sz="2800" u="none" cap="none" strike="noStrike">
              <a:solidFill>
                <a:srgbClr val="EFEFEF"/>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2800"/>
              <a:buFont typeface="Arial"/>
              <a:buNone/>
            </a:pPr>
            <a:r>
              <a:rPr b="1" i="0" lang="en-US" sz="2800" u="none" cap="none" strike="noStrike">
                <a:solidFill>
                  <a:srgbClr val="EFEFEF"/>
                </a:solidFill>
                <a:latin typeface="Calibri"/>
                <a:ea typeface="Calibri"/>
                <a:cs typeface="Calibri"/>
                <a:sym typeface="Calibri"/>
              </a:rPr>
              <a:t> </a:t>
            </a:r>
            <a:endParaRPr b="1"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Ieteikumi uzdevuma izpildei:</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plānu sagatavojiet pa punktiem (katrs tests atsevišķs punkts)</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plāna punkti ir viegli lasāmi un īsi, piemēram, durvis var atvērt</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apsveriet testa tipus (funkcionālie un nefunkcionālie), līmeņus un dizaina tehnikas</a:t>
            </a:r>
            <a:endParaRPr b="0" i="0" sz="2800" u="none" cap="none" strike="noStrike">
              <a:solidFill>
                <a:srgbClr val="EFEFEF"/>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2800"/>
              <a:buFont typeface="Arial"/>
              <a:buNone/>
            </a:pPr>
            <a:r>
              <a:rPr b="1" i="0" lang="en-US" sz="2800" u="none" cap="none" strike="noStrike">
                <a:solidFill>
                  <a:srgbClr val="EFEFEF"/>
                </a:solidFill>
                <a:latin typeface="Calibri"/>
                <a:ea typeface="Calibri"/>
                <a:cs typeface="Calibri"/>
                <a:sym typeface="Calibri"/>
              </a:rPr>
              <a:t>Mērķis:</a:t>
            </a:r>
            <a:r>
              <a:rPr b="0" i="0" lang="en-US" sz="2800" u="none" cap="none" strike="noStrike">
                <a:solidFill>
                  <a:srgbClr val="EFEFEF"/>
                </a:solidFill>
                <a:latin typeface="Calibri"/>
                <a:ea typeface="Calibri"/>
                <a:cs typeface="Calibri"/>
                <a:sym typeface="Calibri"/>
              </a:rPr>
              <a:t> apskatīt iktdienas objektu kā testējamu objektu un stimulēt šādu domāšanas veidu </a:t>
            </a:r>
            <a:endParaRPr b="0" i="0" sz="28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2800" u="none" cap="none" strike="noStrike">
              <a:solidFill>
                <a:srgbClr val="EFEFEF"/>
              </a:solidFill>
              <a:latin typeface="Calibri"/>
              <a:ea typeface="Calibri"/>
              <a:cs typeface="Calibri"/>
              <a:sym typeface="Calibri"/>
            </a:endParaRPr>
          </a:p>
        </p:txBody>
      </p:sp>
      <p:pic>
        <p:nvPicPr>
          <p:cNvPr id="459" name="Google Shape;459;p44"/>
          <p:cNvPicPr preferRelativeResize="0"/>
          <p:nvPr/>
        </p:nvPicPr>
        <p:blipFill rotWithShape="1">
          <a:blip r:embed="rId3">
            <a:alphaModFix/>
          </a:blip>
          <a:srcRect b="0" l="0" r="0" t="0"/>
          <a:stretch/>
        </p:blipFill>
        <p:spPr>
          <a:xfrm>
            <a:off x="594273" y="1143000"/>
            <a:ext cx="2148927" cy="45088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nvSpPr>
        <p:spPr>
          <a:xfrm>
            <a:off x="393029" y="219450"/>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2 (20 min)</a:t>
            </a:r>
            <a:endParaRPr b="1" i="0" sz="4400" u="none" cap="none" strike="noStrike">
              <a:solidFill>
                <a:schemeClr val="accent4"/>
              </a:solidFill>
              <a:latin typeface="Calibri"/>
              <a:ea typeface="Calibri"/>
              <a:cs typeface="Calibri"/>
              <a:sym typeface="Calibri"/>
            </a:endParaRPr>
          </a:p>
        </p:txBody>
      </p:sp>
      <p:sp>
        <p:nvSpPr>
          <p:cNvPr id="466" name="Google Shape;466;p45"/>
          <p:cNvSpPr txBox="1"/>
          <p:nvPr/>
        </p:nvSpPr>
        <p:spPr>
          <a:xfrm>
            <a:off x="430050" y="1036500"/>
            <a:ext cx="11331900" cy="47850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00000"/>
              </a:lnSpc>
              <a:spcBef>
                <a:spcPts val="0"/>
              </a:spcBef>
              <a:spcAft>
                <a:spcPts val="0"/>
              </a:spcAft>
              <a:buClr>
                <a:srgbClr val="EFEFEF"/>
              </a:buClr>
              <a:buSzPts val="2800"/>
              <a:buFont typeface="Calibri"/>
              <a:buAutoNum type="arabicPeriod"/>
            </a:pPr>
            <a:r>
              <a:rPr b="1" i="0" lang="en-US" sz="2800" u="none" cap="none" strike="noStrike">
                <a:solidFill>
                  <a:srgbClr val="EFEFEF"/>
                </a:solidFill>
                <a:latin typeface="Calibri"/>
                <a:ea typeface="Calibri"/>
                <a:cs typeface="Calibri"/>
                <a:sym typeface="Calibri"/>
              </a:rPr>
              <a:t>Sagatavojiet testa plānu e-grāmatu iegādes funkcijai:</a:t>
            </a:r>
            <a:r>
              <a:rPr b="0" i="0" lang="en-US" sz="2800" u="none" cap="none" strike="noStrike">
                <a:solidFill>
                  <a:srgbClr val="EFEFEF"/>
                </a:solidFill>
                <a:latin typeface="Arial"/>
                <a:ea typeface="Arial"/>
                <a:cs typeface="Arial"/>
                <a:sym typeface="Arial"/>
              </a:rPr>
              <a:t> </a:t>
            </a:r>
            <a:r>
              <a:rPr b="1" i="0" lang="en-US" sz="2800" u="sng" cap="none" strike="noStrike">
                <a:solidFill>
                  <a:schemeClr val="hlink"/>
                </a:solidFill>
                <a:latin typeface="Calibri"/>
                <a:ea typeface="Calibri"/>
                <a:cs typeface="Calibri"/>
                <a:sym typeface="Calibri"/>
                <a:hlinkClick r:id="rId3"/>
              </a:rPr>
              <a:t>https://www.janisroze.lv/en/</a:t>
            </a:r>
            <a:endParaRPr b="1" i="0" sz="2800" u="none" cap="none" strike="noStrike">
              <a:solidFill>
                <a:srgbClr val="EFEFE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AutoNum type="arabicPeriod"/>
            </a:pPr>
            <a:r>
              <a:rPr b="1" i="0" lang="en-US" sz="2800" u="none" cap="none" strike="noStrike">
                <a:solidFill>
                  <a:srgbClr val="EFEFEF"/>
                </a:solidFill>
                <a:latin typeface="Calibri"/>
                <a:ea typeface="Calibri"/>
                <a:cs typeface="Calibri"/>
                <a:sym typeface="Calibri"/>
              </a:rPr>
              <a:t>Norādiet atrastās kļūdas</a:t>
            </a:r>
            <a:endParaRPr b="1"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Ieteikumi uzdevuma izpildei:</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plānu noformē kā iepriekšējā uzdevumā</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plānu sagatavojiet tieši prasītajai funkcionalitātei</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1" i="0" lang="en-US" sz="2800" u="none" cap="none" strike="noStrike">
                <a:solidFill>
                  <a:srgbClr val="E06666"/>
                </a:solidFill>
                <a:latin typeface="Calibri"/>
                <a:ea typeface="Calibri"/>
                <a:cs typeface="Calibri"/>
                <a:sym typeface="Calibri"/>
              </a:rPr>
              <a:t>neveiciet </a:t>
            </a:r>
            <a:r>
              <a:rPr b="0" i="0" lang="en-US" sz="2800" u="none" cap="none" strike="noStrike">
                <a:solidFill>
                  <a:srgbClr val="EFEFEF"/>
                </a:solidFill>
                <a:latin typeface="Calibri"/>
                <a:ea typeface="Calibri"/>
                <a:cs typeface="Calibri"/>
                <a:sym typeface="Calibri"/>
              </a:rPr>
              <a:t>pasūtījumu un </a:t>
            </a:r>
            <a:r>
              <a:rPr b="1" i="0" lang="en-US" sz="2800" u="none" cap="none" strike="noStrike">
                <a:solidFill>
                  <a:srgbClr val="E06666"/>
                </a:solidFill>
                <a:latin typeface="Calibri"/>
                <a:ea typeface="Calibri"/>
                <a:cs typeface="Calibri"/>
                <a:sym typeface="Calibri"/>
              </a:rPr>
              <a:t>neievadiet </a:t>
            </a:r>
            <a:r>
              <a:rPr b="0" i="0" lang="en-US" sz="2800" u="none" cap="none" strike="noStrike">
                <a:solidFill>
                  <a:srgbClr val="EFEFEF"/>
                </a:solidFill>
                <a:latin typeface="Calibri"/>
                <a:ea typeface="Calibri"/>
                <a:cs typeface="Calibri"/>
                <a:sym typeface="Calibri"/>
              </a:rPr>
              <a:t>savus datus</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apsveriet testus kurus varētu veikt pat tad, ja nepieciešamā informācija nav pieejama, piemēram, maksājums ar karti</a:t>
            </a:r>
            <a:endParaRPr b="0" i="0" sz="2800" u="none" cap="none" strike="noStrike">
              <a:solidFill>
                <a:srgbClr val="EFEFEF"/>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2800"/>
              <a:buFont typeface="Arial"/>
              <a:buNone/>
            </a:pPr>
            <a:r>
              <a:rPr b="1" i="0" lang="en-US" sz="2800" u="none" cap="none" strike="noStrike">
                <a:solidFill>
                  <a:srgbClr val="EFEFEF"/>
                </a:solidFill>
                <a:latin typeface="Calibri"/>
                <a:ea typeface="Calibri"/>
                <a:cs typeface="Calibri"/>
                <a:sym typeface="Calibri"/>
              </a:rPr>
              <a:t>Mērķis: </a:t>
            </a:r>
            <a:r>
              <a:rPr b="0" i="0" lang="en-US" sz="2800" u="none" cap="none" strike="noStrike">
                <a:solidFill>
                  <a:srgbClr val="EFEFEF"/>
                </a:solidFill>
                <a:latin typeface="Calibri"/>
                <a:ea typeface="Calibri"/>
                <a:cs typeface="Calibri"/>
                <a:sym typeface="Calibri"/>
              </a:rPr>
              <a:t>Veicināt testu idejas darbojoties ar objektu</a:t>
            </a:r>
            <a:endParaRPr b="0" i="0" sz="2800" u="none" cap="none" strike="noStrike">
              <a:solidFill>
                <a:srgbClr val="EFEFE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nvSpPr>
        <p:spPr>
          <a:xfrm>
            <a:off x="381804" y="1634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Uzdevums Nr. 3 (20 min)</a:t>
            </a:r>
            <a:endParaRPr b="1" i="0" sz="4400" u="none" cap="none" strike="noStrike">
              <a:solidFill>
                <a:schemeClr val="accent4"/>
              </a:solidFill>
              <a:latin typeface="Calibri"/>
              <a:ea typeface="Calibri"/>
              <a:cs typeface="Calibri"/>
              <a:sym typeface="Calibri"/>
            </a:endParaRPr>
          </a:p>
        </p:txBody>
      </p:sp>
      <p:sp>
        <p:nvSpPr>
          <p:cNvPr id="473" name="Google Shape;473;p46"/>
          <p:cNvSpPr txBox="1"/>
          <p:nvPr/>
        </p:nvSpPr>
        <p:spPr>
          <a:xfrm>
            <a:off x="381800" y="884700"/>
            <a:ext cx="11512500" cy="493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2800" u="none" cap="none" strike="noStrike">
                <a:solidFill>
                  <a:srgbClr val="EFEFEF"/>
                </a:solidFill>
                <a:latin typeface="Calibri"/>
                <a:ea typeface="Calibri"/>
                <a:cs typeface="Calibri"/>
                <a:sym typeface="Calibri"/>
              </a:rPr>
              <a:t>Mājas lapu lietojamības salīdzinājums: </a:t>
            </a:r>
            <a:endParaRPr b="1" i="0" sz="2800" u="none" cap="none" strike="noStrike">
              <a:solidFill>
                <a:srgbClr val="EFEFE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Char char="❏"/>
            </a:pPr>
            <a:r>
              <a:rPr b="0" i="0" lang="en-US" sz="2800" u="sng" cap="none" strike="noStrike">
                <a:solidFill>
                  <a:schemeClr val="hlink"/>
                </a:solidFill>
                <a:latin typeface="Calibri"/>
                <a:ea typeface="Calibri"/>
                <a:cs typeface="Calibri"/>
                <a:sym typeface="Calibri"/>
                <a:hlinkClick r:id="rId3"/>
              </a:rPr>
              <a:t>https://www.janisroze.lv/</a:t>
            </a:r>
            <a:endParaRPr b="0" i="0" sz="2800" u="none" cap="none" strike="noStrike">
              <a:solidFill>
                <a:srgbClr val="EFEFEF"/>
              </a:solidFill>
              <a:latin typeface="Arial"/>
              <a:ea typeface="Arial"/>
              <a:cs typeface="Arial"/>
              <a:sym typeface="Arial"/>
            </a:endParaRPr>
          </a:p>
          <a:p>
            <a:pPr indent="-406400" lvl="0" marL="457200" marR="0" rtl="0" algn="l">
              <a:lnSpc>
                <a:spcPct val="100000"/>
              </a:lnSpc>
              <a:spcBef>
                <a:spcPts val="0"/>
              </a:spcBef>
              <a:spcAft>
                <a:spcPts val="0"/>
              </a:spcAft>
              <a:buClr>
                <a:srgbClr val="EFEFEF"/>
              </a:buClr>
              <a:buSzPts val="2800"/>
              <a:buFont typeface="Calibri"/>
              <a:buChar char="❏"/>
            </a:pPr>
            <a:r>
              <a:rPr b="0" i="0" lang="en-US" sz="2800" u="sng" cap="none" strike="noStrike">
                <a:solidFill>
                  <a:schemeClr val="hlink"/>
                </a:solidFill>
                <a:latin typeface="Calibri"/>
                <a:ea typeface="Calibri"/>
                <a:cs typeface="Calibri"/>
                <a:sym typeface="Calibri"/>
                <a:hlinkClick r:id="rId4"/>
              </a:rPr>
              <a:t>http://www.janus.lv/</a:t>
            </a:r>
            <a:endParaRPr b="0" i="0" sz="2800" u="none" cap="none" strike="noStrike">
              <a:solidFill>
                <a:srgbClr val="EFEFEF"/>
              </a:solidFill>
              <a:latin typeface="Arial"/>
              <a:ea typeface="Arial"/>
              <a:cs typeface="Arial"/>
              <a:sym typeface="Arial"/>
            </a:endParaRPr>
          </a:p>
          <a:p>
            <a:pPr indent="-406400" lvl="0" marL="457200" marR="0" rtl="0" algn="l">
              <a:lnSpc>
                <a:spcPct val="100000"/>
              </a:lnSpc>
              <a:spcBef>
                <a:spcPts val="0"/>
              </a:spcBef>
              <a:spcAft>
                <a:spcPts val="0"/>
              </a:spcAft>
              <a:buClr>
                <a:srgbClr val="EFEFEF"/>
              </a:buClr>
              <a:buSzPts val="2800"/>
              <a:buFont typeface="Calibri"/>
              <a:buChar char="❏"/>
            </a:pPr>
            <a:r>
              <a:rPr b="0" i="0" lang="en-US" sz="2800" u="sng" cap="none" strike="noStrike">
                <a:solidFill>
                  <a:schemeClr val="hlink"/>
                </a:solidFill>
                <a:latin typeface="Calibri"/>
                <a:ea typeface="Calibri"/>
                <a:cs typeface="Calibri"/>
                <a:sym typeface="Calibri"/>
                <a:hlinkClick r:id="rId5"/>
              </a:rPr>
              <a:t>http://www.polaris.lv/</a:t>
            </a:r>
            <a:endParaRPr b="0" i="0" sz="2800" u="none" cap="none" strike="noStrike">
              <a:solidFill>
                <a:srgbClr val="EFEFE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AutoNum type="arabicPeriod"/>
            </a:pPr>
            <a:r>
              <a:rPr b="0" i="0" lang="en-US" sz="2800" u="none" cap="none" strike="noStrike">
                <a:solidFill>
                  <a:srgbClr val="EFEFEF"/>
                </a:solidFill>
                <a:latin typeface="Calibri"/>
                <a:ea typeface="Calibri"/>
                <a:cs typeface="Calibri"/>
                <a:sym typeface="Calibri"/>
              </a:rPr>
              <a:t>Sagatavot pārskatāmu salīdzinājumu</a:t>
            </a:r>
            <a:endParaRPr b="0" i="0" sz="2800" u="none" cap="none" strike="noStrike">
              <a:solidFill>
                <a:srgbClr val="EFEFEF"/>
              </a:solidFill>
              <a:latin typeface="Calibri"/>
              <a:ea typeface="Calibri"/>
              <a:cs typeface="Calibri"/>
              <a:sym typeface="Calibri"/>
            </a:endParaRPr>
          </a:p>
          <a:p>
            <a:pPr indent="-406400" lvl="0" marL="457200" marR="0" rtl="0" algn="l">
              <a:lnSpc>
                <a:spcPct val="100000"/>
              </a:lnSpc>
              <a:spcBef>
                <a:spcPts val="0"/>
              </a:spcBef>
              <a:spcAft>
                <a:spcPts val="0"/>
              </a:spcAft>
              <a:buClr>
                <a:srgbClr val="EFEFEF"/>
              </a:buClr>
              <a:buSzPts val="2800"/>
              <a:buFont typeface="Calibri"/>
              <a:buAutoNum type="arabicPeriod"/>
            </a:pPr>
            <a:r>
              <a:rPr b="0" i="0" lang="en-US" sz="2800" u="none" cap="none" strike="noStrike">
                <a:solidFill>
                  <a:srgbClr val="EFEFEF"/>
                </a:solidFill>
                <a:latin typeface="Calibri"/>
                <a:ea typeface="Calibri"/>
                <a:cs typeface="Calibri"/>
                <a:sym typeface="Calibri"/>
              </a:rPr>
              <a:t>Pamatots kopsavilkumu par katru mājas lapu</a:t>
            </a:r>
            <a:endParaRPr b="0" i="0" sz="2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EFEFEF"/>
                </a:solidFill>
                <a:latin typeface="Calibri"/>
                <a:ea typeface="Calibri"/>
                <a:cs typeface="Calibri"/>
                <a:sym typeface="Calibri"/>
              </a:rPr>
              <a:t>Ieteikumi uzdevuma izpildei:</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0" i="0" lang="en-US" sz="2800" u="none" cap="none" strike="noStrike">
                <a:solidFill>
                  <a:srgbClr val="EFEFEF"/>
                </a:solidFill>
                <a:latin typeface="Calibri"/>
                <a:ea typeface="Calibri"/>
                <a:cs typeface="Calibri"/>
                <a:sym typeface="Calibri"/>
              </a:rPr>
              <a:t>veikt salīdzinājumu pēc vienotiem parametriem, piemēram, reklāmas baneri</a:t>
            </a:r>
            <a:endParaRPr b="0" i="0" sz="2800" u="none" cap="none" strike="noStrike">
              <a:solidFill>
                <a:srgbClr val="EFEFEF"/>
              </a:solidFill>
              <a:latin typeface="Calibri"/>
              <a:ea typeface="Calibri"/>
              <a:cs typeface="Calibri"/>
              <a:sym typeface="Calibri"/>
            </a:endParaRPr>
          </a:p>
          <a:p>
            <a:pPr indent="-228600" lvl="0" marL="228600" marR="0" rtl="0" algn="l">
              <a:lnSpc>
                <a:spcPct val="90000"/>
              </a:lnSpc>
              <a:spcBef>
                <a:spcPts val="1000"/>
              </a:spcBef>
              <a:spcAft>
                <a:spcPts val="0"/>
              </a:spcAft>
              <a:buClr>
                <a:srgbClr val="EFEFEF"/>
              </a:buClr>
              <a:buSzPts val="2800"/>
              <a:buFont typeface="Arial"/>
              <a:buChar char="•"/>
            </a:pPr>
            <a:r>
              <a:rPr b="1" i="0" lang="en-US" sz="2800" u="none" cap="none" strike="noStrike">
                <a:solidFill>
                  <a:srgbClr val="E06666"/>
                </a:solidFill>
                <a:latin typeface="Calibri"/>
                <a:ea typeface="Calibri"/>
                <a:cs typeface="Calibri"/>
                <a:sym typeface="Calibri"/>
              </a:rPr>
              <a:t>neveiciet </a:t>
            </a:r>
            <a:r>
              <a:rPr b="0" i="0" lang="en-US" sz="2800" u="none" cap="none" strike="noStrike">
                <a:solidFill>
                  <a:srgbClr val="EFEFEF"/>
                </a:solidFill>
                <a:latin typeface="Calibri"/>
                <a:ea typeface="Calibri"/>
                <a:cs typeface="Calibri"/>
                <a:sym typeface="Calibri"/>
              </a:rPr>
              <a:t>pasūtījumu un </a:t>
            </a:r>
            <a:r>
              <a:rPr b="1" i="0" lang="en-US" sz="2800" u="none" cap="none" strike="noStrike">
                <a:solidFill>
                  <a:srgbClr val="E06666"/>
                </a:solidFill>
                <a:latin typeface="Calibri"/>
                <a:ea typeface="Calibri"/>
                <a:cs typeface="Calibri"/>
                <a:sym typeface="Calibri"/>
              </a:rPr>
              <a:t>neievadiet </a:t>
            </a:r>
            <a:r>
              <a:rPr b="0" i="0" lang="en-US" sz="2800" u="none" cap="none" strike="noStrike">
                <a:solidFill>
                  <a:srgbClr val="EFEFEF"/>
                </a:solidFill>
                <a:latin typeface="Calibri"/>
                <a:ea typeface="Calibri"/>
                <a:cs typeface="Calibri"/>
                <a:sym typeface="Calibri"/>
              </a:rPr>
              <a:t>savus datus</a:t>
            </a:r>
            <a:endParaRPr b="0" i="0" sz="2800" u="none" cap="none" strike="noStrike">
              <a:solidFill>
                <a:srgbClr val="EFEFEF"/>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2800"/>
              <a:buFont typeface="Arial"/>
              <a:buNone/>
            </a:pPr>
            <a:r>
              <a:rPr b="1" i="0" lang="en-US" sz="2800" u="none" cap="none" strike="noStrike">
                <a:solidFill>
                  <a:srgbClr val="EFEFEF"/>
                </a:solidFill>
                <a:latin typeface="Calibri"/>
                <a:ea typeface="Calibri"/>
                <a:cs typeface="Calibri"/>
                <a:sym typeface="Calibri"/>
              </a:rPr>
              <a:t>Mērķis:</a:t>
            </a:r>
            <a:r>
              <a:rPr b="0" i="0" lang="en-US" sz="2800" u="none" cap="none" strike="noStrike">
                <a:solidFill>
                  <a:srgbClr val="EFEFEF"/>
                </a:solidFill>
                <a:latin typeface="Calibri"/>
                <a:ea typeface="Calibri"/>
                <a:cs typeface="Calibri"/>
                <a:sym typeface="Calibri"/>
              </a:rPr>
              <a:t> Izprast, kas ir lietojamība - vizuāli izprast kas ir labi un kas ir slikti </a:t>
            </a:r>
            <a:endParaRPr b="0" i="0" sz="2800" u="none" cap="none" strike="noStrike">
              <a:solidFill>
                <a:srgbClr val="EFEFE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idx="1" type="body"/>
          </p:nvPr>
        </p:nvSpPr>
        <p:spPr>
          <a:xfrm>
            <a:off x="346350" y="924150"/>
            <a:ext cx="11499300" cy="500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2200"/>
              <a:t>Salīdziniet </a:t>
            </a:r>
            <a:r>
              <a:rPr lang="en-US" sz="2200"/>
              <a:t>abas mājas lapas no lietojamības perspektīvas:</a:t>
            </a:r>
            <a:endParaRPr sz="2200"/>
          </a:p>
          <a:p>
            <a:pPr indent="-368300" lvl="0" marL="457200" rtl="0" algn="l">
              <a:lnSpc>
                <a:spcPct val="100000"/>
              </a:lnSpc>
              <a:spcBef>
                <a:spcPts val="0"/>
              </a:spcBef>
              <a:spcAft>
                <a:spcPts val="0"/>
              </a:spcAft>
              <a:buSzPts val="2200"/>
              <a:buChar char="❏"/>
            </a:pPr>
            <a:r>
              <a:rPr lang="en-US" sz="2200" u="sng">
                <a:solidFill>
                  <a:schemeClr val="hlink"/>
                </a:solidFill>
                <a:hlinkClick r:id="rId3"/>
              </a:rPr>
              <a:t>https://www.1a.lv/</a:t>
            </a:r>
            <a:endParaRPr sz="2200"/>
          </a:p>
          <a:p>
            <a:pPr indent="-368300" lvl="0" marL="457200" rtl="0" algn="l">
              <a:lnSpc>
                <a:spcPct val="100000"/>
              </a:lnSpc>
              <a:spcBef>
                <a:spcPts val="0"/>
              </a:spcBef>
              <a:spcAft>
                <a:spcPts val="0"/>
              </a:spcAft>
              <a:buSzPts val="2200"/>
              <a:buChar char="❏"/>
            </a:pPr>
            <a:r>
              <a:rPr lang="en-US" sz="2200" u="sng">
                <a:solidFill>
                  <a:schemeClr val="hlink"/>
                </a:solidFill>
                <a:hlinkClick r:id="rId4"/>
              </a:rPr>
              <a:t>https://220.lv/</a:t>
            </a:r>
            <a:endParaRPr sz="2200"/>
          </a:p>
          <a:p>
            <a:pPr indent="0" lvl="0" marL="0" rtl="0" algn="l">
              <a:lnSpc>
                <a:spcPct val="100000"/>
              </a:lnSpc>
              <a:spcBef>
                <a:spcPts val="0"/>
              </a:spcBef>
              <a:spcAft>
                <a:spcPts val="0"/>
              </a:spcAft>
              <a:buSzPts val="1800"/>
              <a:buNone/>
            </a:pPr>
            <a:r>
              <a:t/>
            </a:r>
            <a:endParaRPr sz="1000"/>
          </a:p>
          <a:p>
            <a:pPr indent="-368300" lvl="0" marL="457200" rtl="0" algn="l">
              <a:lnSpc>
                <a:spcPct val="100000"/>
              </a:lnSpc>
              <a:spcBef>
                <a:spcPts val="0"/>
              </a:spcBef>
              <a:spcAft>
                <a:spcPts val="0"/>
              </a:spcAft>
              <a:buSzPts val="2200"/>
              <a:buChar char="•"/>
            </a:pPr>
            <a:r>
              <a:rPr lang="en-US" sz="2200"/>
              <a:t>Sagatavot </a:t>
            </a:r>
            <a:r>
              <a:rPr b="1" lang="en-US" sz="2200"/>
              <a:t>pārskatāmu </a:t>
            </a:r>
            <a:r>
              <a:rPr lang="en-US" sz="2200"/>
              <a:t>salīdzinājumu</a:t>
            </a:r>
            <a:endParaRPr sz="2200"/>
          </a:p>
          <a:p>
            <a:pPr indent="-368300" lvl="0" marL="457200" rtl="0" algn="l">
              <a:lnSpc>
                <a:spcPct val="100000"/>
              </a:lnSpc>
              <a:spcBef>
                <a:spcPts val="0"/>
              </a:spcBef>
              <a:spcAft>
                <a:spcPts val="0"/>
              </a:spcAft>
              <a:buSzPts val="2200"/>
              <a:buChar char="•"/>
            </a:pPr>
            <a:r>
              <a:rPr lang="en-US" sz="2200"/>
              <a:t>Izmantojiet </a:t>
            </a:r>
            <a:r>
              <a:rPr b="1" lang="en-US" sz="2200"/>
              <a:t>vienotus parametrus</a:t>
            </a:r>
            <a:r>
              <a:rPr lang="en-US" sz="2200"/>
              <a:t> salīdzinājuma veikšanai</a:t>
            </a:r>
            <a:endParaRPr sz="2200"/>
          </a:p>
          <a:p>
            <a:pPr indent="-368300" lvl="1" marL="914400" rtl="0" algn="l">
              <a:lnSpc>
                <a:spcPct val="100000"/>
              </a:lnSpc>
              <a:spcBef>
                <a:spcPts val="0"/>
              </a:spcBef>
              <a:spcAft>
                <a:spcPts val="0"/>
              </a:spcAft>
              <a:buSzPts val="2200"/>
              <a:buChar char="•"/>
            </a:pPr>
            <a:r>
              <a:rPr lang="en-US" sz="2200"/>
              <a:t>Pogu izkārtojums</a:t>
            </a:r>
            <a:endParaRPr sz="2200"/>
          </a:p>
          <a:p>
            <a:pPr indent="-368300" lvl="1" marL="914400" rtl="0" algn="l">
              <a:lnSpc>
                <a:spcPct val="100000"/>
              </a:lnSpc>
              <a:spcBef>
                <a:spcPts val="0"/>
              </a:spcBef>
              <a:spcAft>
                <a:spcPts val="0"/>
              </a:spcAft>
              <a:buSzPts val="2200"/>
              <a:buChar char="•"/>
            </a:pPr>
            <a:r>
              <a:rPr lang="en-US" sz="2200"/>
              <a:t>Klikšķu skaits līdz iespējai iegādāties preci</a:t>
            </a:r>
            <a:endParaRPr sz="2200"/>
          </a:p>
          <a:p>
            <a:pPr indent="-368300" lvl="1" marL="914400" rtl="0" algn="l">
              <a:lnSpc>
                <a:spcPct val="100000"/>
              </a:lnSpc>
              <a:spcBef>
                <a:spcPts val="0"/>
              </a:spcBef>
              <a:spcAft>
                <a:spcPts val="0"/>
              </a:spcAft>
              <a:buSzPts val="2200"/>
              <a:buChar char="•"/>
            </a:pPr>
            <a:r>
              <a:rPr lang="en-US" sz="2200"/>
              <a:t>Ak</a:t>
            </a:r>
            <a:r>
              <a:rPr lang="en-US" sz="2200">
                <a:solidFill>
                  <a:srgbClr val="EFEFEF"/>
                </a:solidFill>
              </a:rPr>
              <a:t>cijas utt.</a:t>
            </a:r>
            <a:endParaRPr sz="2200">
              <a:solidFill>
                <a:srgbClr val="EFEFEF"/>
              </a:solidFill>
            </a:endParaRPr>
          </a:p>
          <a:p>
            <a:pPr indent="-368300" lvl="0" marL="457200" rtl="0" algn="l">
              <a:lnSpc>
                <a:spcPct val="100000"/>
              </a:lnSpc>
              <a:spcBef>
                <a:spcPts val="0"/>
              </a:spcBef>
              <a:spcAft>
                <a:spcPts val="0"/>
              </a:spcAft>
              <a:buSzPts val="2200"/>
              <a:buChar char="•"/>
            </a:pPr>
            <a:r>
              <a:rPr lang="en-US" sz="2200">
                <a:solidFill>
                  <a:srgbClr val="EFEFEF"/>
                </a:solidFill>
              </a:rPr>
              <a:t>Norādīt </a:t>
            </a:r>
            <a:r>
              <a:rPr lang="en-US" sz="2200"/>
              <a:t>vismaz </a:t>
            </a:r>
            <a:r>
              <a:rPr b="1" lang="en-US" sz="2200"/>
              <a:t>1 lietojamības uzlabojumu</a:t>
            </a:r>
            <a:r>
              <a:rPr lang="en-US" sz="2200"/>
              <a:t>, piemēram, funkcionalitāte no cita interneta veikala</a:t>
            </a:r>
            <a:endParaRPr sz="2200"/>
          </a:p>
          <a:p>
            <a:pPr indent="-190500" lvl="0" marL="228600" rtl="0" algn="l">
              <a:lnSpc>
                <a:spcPct val="90000"/>
              </a:lnSpc>
              <a:spcBef>
                <a:spcPts val="1000"/>
              </a:spcBef>
              <a:spcAft>
                <a:spcPts val="0"/>
              </a:spcAft>
              <a:buSzPts val="2200"/>
              <a:buChar char="•"/>
            </a:pPr>
            <a:r>
              <a:rPr b="1" lang="en-US" sz="2200">
                <a:solidFill>
                  <a:srgbClr val="E06666"/>
                </a:solidFill>
              </a:rPr>
              <a:t>neveiciet </a:t>
            </a:r>
            <a:r>
              <a:rPr lang="en-US" sz="2200"/>
              <a:t>pasūtījumu un </a:t>
            </a:r>
            <a:r>
              <a:rPr b="1" lang="en-US" sz="2200">
                <a:solidFill>
                  <a:srgbClr val="E06666"/>
                </a:solidFill>
              </a:rPr>
              <a:t>neievadiet </a:t>
            </a:r>
            <a:r>
              <a:rPr lang="en-US" sz="2200"/>
              <a:t>savus datus</a:t>
            </a:r>
            <a:endParaRPr sz="2200"/>
          </a:p>
          <a:p>
            <a:pPr indent="-190500" lvl="0" marL="228600" rtl="0" algn="l">
              <a:lnSpc>
                <a:spcPct val="90000"/>
              </a:lnSpc>
              <a:spcBef>
                <a:spcPts val="1000"/>
              </a:spcBef>
              <a:spcAft>
                <a:spcPts val="0"/>
              </a:spcAft>
              <a:buSzPts val="2200"/>
              <a:buChar char="•"/>
            </a:pPr>
            <a:r>
              <a:rPr lang="en-US" sz="2200"/>
              <a:t>vērtējiet </a:t>
            </a:r>
            <a:r>
              <a:rPr lang="en-US" sz="2200">
                <a:solidFill>
                  <a:srgbClr val="92D050"/>
                </a:solidFill>
              </a:rPr>
              <a:t>funkiconalitāti </a:t>
            </a:r>
            <a:r>
              <a:rPr b="1" lang="en-US" sz="2200"/>
              <a:t>nevis </a:t>
            </a:r>
            <a:r>
              <a:rPr lang="en-US" sz="2200"/>
              <a:t>veikala </a:t>
            </a:r>
            <a:r>
              <a:rPr b="1" lang="en-US" sz="2200">
                <a:solidFill>
                  <a:srgbClr val="E06666"/>
                </a:solidFill>
              </a:rPr>
              <a:t>piedāvājumu</a:t>
            </a:r>
            <a:endParaRPr b="1" sz="2200">
              <a:solidFill>
                <a:srgbClr val="E06666"/>
              </a:solidFill>
            </a:endParaRPr>
          </a:p>
          <a:p>
            <a:pPr indent="0" lvl="0" marL="0" rtl="0" algn="l">
              <a:lnSpc>
                <a:spcPct val="90000"/>
              </a:lnSpc>
              <a:spcBef>
                <a:spcPts val="1000"/>
              </a:spcBef>
              <a:spcAft>
                <a:spcPts val="0"/>
              </a:spcAft>
              <a:buSzPts val="1800"/>
              <a:buNone/>
            </a:pPr>
            <a:r>
              <a:rPr b="1" lang="en-US" sz="2200"/>
              <a:t>Mērķis: </a:t>
            </a:r>
            <a:r>
              <a:rPr lang="en-US" sz="2200"/>
              <a:t>Izprast lietojamību dziļāk salīdzinot līdzigas kvalitātes lapas</a:t>
            </a:r>
            <a:endParaRPr sz="2200"/>
          </a:p>
          <a:p>
            <a:pPr indent="0" lvl="0" marL="0" rtl="0" algn="l">
              <a:lnSpc>
                <a:spcPct val="90000"/>
              </a:lnSpc>
              <a:spcBef>
                <a:spcPts val="1000"/>
              </a:spcBef>
              <a:spcAft>
                <a:spcPts val="0"/>
              </a:spcAft>
              <a:buSzPts val="1800"/>
              <a:buNone/>
            </a:pPr>
            <a:r>
              <a:t/>
            </a:r>
            <a:endParaRPr b="1" sz="2200"/>
          </a:p>
        </p:txBody>
      </p:sp>
      <p:sp>
        <p:nvSpPr>
          <p:cNvPr id="480" name="Google Shape;480;p47"/>
          <p:cNvSpPr txBox="1"/>
          <p:nvPr/>
        </p:nvSpPr>
        <p:spPr>
          <a:xfrm>
            <a:off x="381804" y="1746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Obligātais mājas darbs</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1"/>
          <p:cNvSpPr txBox="1"/>
          <p:nvPr>
            <p:ph idx="4294967295" type="body"/>
          </p:nvPr>
        </p:nvSpPr>
        <p:spPr>
          <a:xfrm>
            <a:off x="5558300" y="2363525"/>
            <a:ext cx="58179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Font typeface="Calibri"/>
              <a:buChar char="•"/>
            </a:pPr>
            <a:r>
              <a:rPr b="1" lang="en-US">
                <a:solidFill>
                  <a:schemeClr val="accent4"/>
                </a:solidFill>
              </a:rPr>
              <a:t>Kāda testēšana eksistē</a:t>
            </a:r>
            <a:endParaRPr b="1">
              <a:solidFill>
                <a:schemeClr val="accent4"/>
              </a:solidFill>
            </a:endParaRPr>
          </a:p>
          <a:p>
            <a:pPr indent="-228600" lvl="0" marL="228600" rtl="0" algn="l">
              <a:lnSpc>
                <a:spcPct val="90000"/>
              </a:lnSpc>
              <a:spcBef>
                <a:spcPts val="1000"/>
              </a:spcBef>
              <a:spcAft>
                <a:spcPts val="0"/>
              </a:spcAft>
              <a:buClr>
                <a:schemeClr val="dk1"/>
              </a:buClr>
              <a:buSzPts val="2800"/>
              <a:buFont typeface="Calibri"/>
              <a:buChar char="•"/>
            </a:pPr>
            <a:r>
              <a:rPr lang="en-US"/>
              <a:t>Testu tipi</a:t>
            </a:r>
            <a:endParaRPr/>
          </a:p>
          <a:p>
            <a:pPr indent="-228600" lvl="0" marL="228600" rtl="0" algn="l">
              <a:lnSpc>
                <a:spcPct val="90000"/>
              </a:lnSpc>
              <a:spcBef>
                <a:spcPts val="1000"/>
              </a:spcBef>
              <a:spcAft>
                <a:spcPts val="0"/>
              </a:spcAft>
              <a:buClr>
                <a:schemeClr val="dk1"/>
              </a:buClr>
              <a:buSzPts val="2800"/>
              <a:buFont typeface="Calibri"/>
              <a:buChar char="•"/>
            </a:pPr>
            <a:r>
              <a:rPr lang="en-US"/>
              <a:t>Testu līmeņi</a:t>
            </a:r>
            <a:endParaRPr/>
          </a:p>
          <a:p>
            <a:pPr indent="-228600" lvl="0" marL="228600" rtl="0" algn="l">
              <a:lnSpc>
                <a:spcPct val="90000"/>
              </a:lnSpc>
              <a:spcBef>
                <a:spcPts val="1000"/>
              </a:spcBef>
              <a:spcAft>
                <a:spcPts val="0"/>
              </a:spcAft>
              <a:buClr>
                <a:schemeClr val="dk1"/>
              </a:buClr>
              <a:buSzPts val="2800"/>
              <a:buFont typeface="Calibri"/>
              <a:buChar char="•"/>
            </a:pPr>
            <a:r>
              <a:rPr lang="en-US"/>
              <a:t>Testi dizaina tehnikas</a:t>
            </a:r>
            <a:endParaRPr/>
          </a:p>
          <a:p>
            <a:pPr indent="-228600" lvl="0" marL="228600" rtl="0" algn="l">
              <a:lnSpc>
                <a:spcPct val="90000"/>
              </a:lnSpc>
              <a:spcBef>
                <a:spcPts val="1000"/>
              </a:spcBef>
              <a:spcAft>
                <a:spcPts val="0"/>
              </a:spcAft>
              <a:buClr>
                <a:schemeClr val="dk1"/>
              </a:buClr>
              <a:buSzPts val="2800"/>
              <a:buFont typeface="Calibri"/>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idx="1" type="body"/>
          </p:nvPr>
        </p:nvSpPr>
        <p:spPr>
          <a:xfrm>
            <a:off x="838200" y="941325"/>
            <a:ext cx="10515600" cy="5125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800"/>
              <a:buNone/>
            </a:pPr>
            <a:r>
              <a:rPr lang="en-US"/>
              <a:t>Izvēlieties </a:t>
            </a:r>
            <a:r>
              <a:rPr b="1" lang="en-US"/>
              <a:t>vienu </a:t>
            </a:r>
            <a:r>
              <a:rPr lang="en-US"/>
              <a:t>no šiem objektiem un sagatavo testa plānu:</a:t>
            </a:r>
            <a:endParaRPr/>
          </a:p>
          <a:p>
            <a:pPr indent="-342900" lvl="0" marL="457200" rtl="0" algn="l">
              <a:lnSpc>
                <a:spcPct val="150000"/>
              </a:lnSpc>
              <a:spcBef>
                <a:spcPts val="0"/>
              </a:spcBef>
              <a:spcAft>
                <a:spcPts val="0"/>
              </a:spcAft>
              <a:buSzPts val="1800"/>
              <a:buChar char="●"/>
            </a:pPr>
            <a:r>
              <a:rPr lang="en-US"/>
              <a:t>Jānorāda </a:t>
            </a:r>
            <a:r>
              <a:rPr b="1" lang="en-US"/>
              <a:t>testa tips</a:t>
            </a:r>
            <a:r>
              <a:rPr lang="en-US"/>
              <a:t> (jāizmanto gan funkcionālie, gan nefunkcionālie)</a:t>
            </a:r>
            <a:endParaRPr/>
          </a:p>
          <a:p>
            <a:pPr indent="-342900" lvl="0" marL="457200" rtl="0" algn="l">
              <a:lnSpc>
                <a:spcPct val="150000"/>
              </a:lnSpc>
              <a:spcBef>
                <a:spcPts val="0"/>
              </a:spcBef>
              <a:spcAft>
                <a:spcPts val="0"/>
              </a:spcAft>
              <a:buSzPts val="1800"/>
              <a:buChar char="●"/>
            </a:pPr>
            <a:r>
              <a:rPr b="1" lang="en-US"/>
              <a:t>Katram testa tipam</a:t>
            </a:r>
            <a:r>
              <a:rPr lang="en-US"/>
              <a:t> jābūt norādītam </a:t>
            </a:r>
            <a:r>
              <a:rPr b="1" lang="en-US"/>
              <a:t>vismaz vienam</a:t>
            </a:r>
            <a:r>
              <a:rPr lang="en-US"/>
              <a:t> testam</a:t>
            </a:r>
            <a:endParaRPr/>
          </a:p>
          <a:p>
            <a:pPr indent="-342900" lvl="0" marL="457200" rtl="0" algn="l">
              <a:lnSpc>
                <a:spcPct val="150000"/>
              </a:lnSpc>
              <a:spcBef>
                <a:spcPts val="0"/>
              </a:spcBef>
              <a:spcAft>
                <a:spcPts val="0"/>
              </a:spcAft>
              <a:buSzPts val="1800"/>
              <a:buChar char="●"/>
            </a:pPr>
            <a:r>
              <a:rPr lang="en-US"/>
              <a:t>Pieveinojiet </a:t>
            </a:r>
            <a:r>
              <a:rPr b="1" lang="en-US"/>
              <a:t>pamatojumu </a:t>
            </a:r>
            <a:r>
              <a:rPr lang="en-US"/>
              <a:t>kādēļ šis tests ir nepieciešams</a:t>
            </a:r>
            <a:endParaRPr/>
          </a:p>
          <a:p>
            <a:pPr indent="0" lvl="0" marL="0" rtl="0" algn="l">
              <a:lnSpc>
                <a:spcPct val="150000"/>
              </a:lnSpc>
              <a:spcBef>
                <a:spcPts val="0"/>
              </a:spcBef>
              <a:spcAft>
                <a:spcPts val="0"/>
              </a:spcAft>
              <a:buSzPts val="1800"/>
              <a:buNone/>
            </a:pPr>
            <a:r>
              <a:rPr lang="en-US"/>
              <a:t>Objekti:</a:t>
            </a:r>
            <a:endParaRPr/>
          </a:p>
          <a:p>
            <a:pPr indent="-342900" lvl="0" marL="457200" rtl="0" algn="l">
              <a:lnSpc>
                <a:spcPct val="150000"/>
              </a:lnSpc>
              <a:spcBef>
                <a:spcPts val="0"/>
              </a:spcBef>
              <a:spcAft>
                <a:spcPts val="0"/>
              </a:spcAft>
              <a:buSzPts val="1800"/>
              <a:buChar char="●"/>
            </a:pPr>
            <a:r>
              <a:rPr lang="en-US"/>
              <a:t>Divritenis</a:t>
            </a:r>
            <a:endParaRPr/>
          </a:p>
          <a:p>
            <a:pPr indent="-342900" lvl="0" marL="457200" rtl="0" algn="l">
              <a:lnSpc>
                <a:spcPct val="150000"/>
              </a:lnSpc>
              <a:spcBef>
                <a:spcPts val="0"/>
              </a:spcBef>
              <a:spcAft>
                <a:spcPts val="0"/>
              </a:spcAft>
              <a:buSzPts val="1800"/>
              <a:buChar char="●"/>
            </a:pPr>
            <a:r>
              <a:rPr lang="en-US"/>
              <a:t>Maksas kafijas automāts</a:t>
            </a:r>
            <a:endParaRPr/>
          </a:p>
          <a:p>
            <a:pPr indent="-342900" lvl="0" marL="457200" rtl="0" algn="l">
              <a:lnSpc>
                <a:spcPct val="150000"/>
              </a:lnSpc>
              <a:spcBef>
                <a:spcPts val="0"/>
              </a:spcBef>
              <a:spcAft>
                <a:spcPts val="0"/>
              </a:spcAft>
              <a:buSzPts val="1800"/>
              <a:buChar char="●"/>
            </a:pPr>
            <a:r>
              <a:rPr lang="en-US"/>
              <a:t>Automašīna</a:t>
            </a:r>
            <a:endParaRPr/>
          </a:p>
          <a:p>
            <a:pPr indent="0" lvl="0" marL="0" rtl="0" algn="l">
              <a:lnSpc>
                <a:spcPct val="150000"/>
              </a:lnSpc>
              <a:spcBef>
                <a:spcPts val="0"/>
              </a:spcBef>
              <a:spcAft>
                <a:spcPts val="0"/>
              </a:spcAft>
              <a:buSzPts val="1800"/>
              <a:buNone/>
            </a:pPr>
            <a:r>
              <a:rPr b="1" lang="en-US"/>
              <a:t>Mērķis: </a:t>
            </a:r>
            <a:r>
              <a:rPr lang="en-US"/>
              <a:t>Izprast kādēļ mēs veicam testus un uzlabot testa tipu izpratni</a:t>
            </a:r>
            <a:endParaRPr/>
          </a:p>
        </p:txBody>
      </p:sp>
      <p:sp>
        <p:nvSpPr>
          <p:cNvPr id="487" name="Google Shape;487;p48"/>
          <p:cNvSpPr txBox="1"/>
          <p:nvPr/>
        </p:nvSpPr>
        <p:spPr>
          <a:xfrm>
            <a:off x="370604" y="163425"/>
            <a:ext cx="10515600" cy="777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Izvēles mājas darbs </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Kāda testēšana eksistē</a:t>
            </a:r>
            <a:endParaRPr b="1" i="0" sz="4400" u="none" cap="none" strike="noStrike">
              <a:solidFill>
                <a:schemeClr val="accent4"/>
              </a:solidFill>
              <a:latin typeface="Calibri"/>
              <a:ea typeface="Calibri"/>
              <a:cs typeface="Calibri"/>
              <a:sym typeface="Calibri"/>
            </a:endParaRPr>
          </a:p>
        </p:txBody>
      </p:sp>
      <p:pic>
        <p:nvPicPr>
          <p:cNvPr id="96" name="Google Shape;96;p22"/>
          <p:cNvPicPr preferRelativeResize="0"/>
          <p:nvPr/>
        </p:nvPicPr>
        <p:blipFill rotWithShape="1">
          <a:blip r:embed="rId3">
            <a:alphaModFix/>
          </a:blip>
          <a:srcRect b="0" l="0" r="0" t="0"/>
          <a:stretch/>
        </p:blipFill>
        <p:spPr>
          <a:xfrm>
            <a:off x="910590" y="1690688"/>
            <a:ext cx="2673068" cy="1771245"/>
          </a:xfrm>
          <a:prstGeom prst="rect">
            <a:avLst/>
          </a:prstGeom>
          <a:noFill/>
          <a:ln>
            <a:noFill/>
          </a:ln>
        </p:spPr>
      </p:pic>
      <p:pic>
        <p:nvPicPr>
          <p:cNvPr id="97" name="Google Shape;97;p22"/>
          <p:cNvPicPr preferRelativeResize="0"/>
          <p:nvPr/>
        </p:nvPicPr>
        <p:blipFill rotWithShape="1">
          <a:blip r:embed="rId4">
            <a:alphaModFix/>
          </a:blip>
          <a:srcRect b="0" l="0" r="0" t="0"/>
          <a:stretch/>
        </p:blipFill>
        <p:spPr>
          <a:xfrm>
            <a:off x="8739208" y="1620398"/>
            <a:ext cx="2710183" cy="1841535"/>
          </a:xfrm>
          <a:prstGeom prst="rect">
            <a:avLst/>
          </a:prstGeom>
          <a:noFill/>
          <a:ln>
            <a:noFill/>
          </a:ln>
        </p:spPr>
      </p:pic>
      <p:grpSp>
        <p:nvGrpSpPr>
          <p:cNvPr id="98" name="Google Shape;98;p22"/>
          <p:cNvGrpSpPr/>
          <p:nvPr/>
        </p:nvGrpSpPr>
        <p:grpSpPr>
          <a:xfrm>
            <a:off x="4262209" y="3988344"/>
            <a:ext cx="3520482" cy="1089498"/>
            <a:chOff x="3730980" y="4241263"/>
            <a:chExt cx="3520482" cy="1089498"/>
          </a:xfrm>
        </p:grpSpPr>
        <p:pic>
          <p:nvPicPr>
            <p:cNvPr id="99" name="Google Shape;99;p22"/>
            <p:cNvPicPr preferRelativeResize="0"/>
            <p:nvPr/>
          </p:nvPicPr>
          <p:blipFill rotWithShape="1">
            <a:blip r:embed="rId3">
              <a:alphaModFix/>
            </a:blip>
            <a:srcRect b="0" l="0" r="0" t="0"/>
            <a:stretch/>
          </p:blipFill>
          <p:spPr>
            <a:xfrm>
              <a:off x="3730980" y="4304187"/>
              <a:ext cx="1343716" cy="890382"/>
            </a:xfrm>
            <a:prstGeom prst="rect">
              <a:avLst/>
            </a:prstGeom>
            <a:noFill/>
            <a:ln>
              <a:noFill/>
            </a:ln>
          </p:spPr>
        </p:pic>
        <p:cxnSp>
          <p:nvCxnSpPr>
            <p:cNvPr id="100" name="Google Shape;100;p22"/>
            <p:cNvCxnSpPr/>
            <p:nvPr/>
          </p:nvCxnSpPr>
          <p:spPr>
            <a:xfrm flipH="1">
              <a:off x="5318666" y="4241263"/>
              <a:ext cx="367213" cy="1089498"/>
            </a:xfrm>
            <a:prstGeom prst="straightConnector1">
              <a:avLst/>
            </a:prstGeom>
            <a:noFill/>
            <a:ln cap="flat" cmpd="sng" w="50800">
              <a:solidFill>
                <a:schemeClr val="accent2"/>
              </a:solidFill>
              <a:prstDash val="solid"/>
              <a:miter lim="800000"/>
              <a:headEnd len="sm" w="sm" type="none"/>
              <a:tailEnd len="sm" w="sm" type="none"/>
            </a:ln>
          </p:spPr>
        </p:cxnSp>
        <p:pic>
          <p:nvPicPr>
            <p:cNvPr id="101" name="Google Shape;101;p22"/>
            <p:cNvPicPr preferRelativeResize="0"/>
            <p:nvPr/>
          </p:nvPicPr>
          <p:blipFill rotWithShape="1">
            <a:blip r:embed="rId4">
              <a:alphaModFix/>
            </a:blip>
            <a:srcRect b="0" l="0" r="0" t="0"/>
            <a:stretch/>
          </p:blipFill>
          <p:spPr>
            <a:xfrm>
              <a:off x="5929851" y="4296552"/>
              <a:ext cx="1321611" cy="898017"/>
            </a:xfrm>
            <a:prstGeom prst="rect">
              <a:avLst/>
            </a:prstGeom>
            <a:noFill/>
            <a:ln>
              <a:noFill/>
            </a:ln>
          </p:spPr>
        </p:pic>
      </p:grpSp>
      <p:sp>
        <p:nvSpPr>
          <p:cNvPr id="102" name="Google Shape;102;p22"/>
          <p:cNvSpPr txBox="1"/>
          <p:nvPr/>
        </p:nvSpPr>
        <p:spPr>
          <a:xfrm>
            <a:off x="673624" y="3681775"/>
            <a:ext cx="31470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EFEFEF"/>
                </a:solidFill>
                <a:latin typeface="Calibri"/>
                <a:ea typeface="Calibri"/>
                <a:cs typeface="Calibri"/>
                <a:sym typeface="Calibri"/>
              </a:rPr>
              <a:t>Manuāla testēšana</a:t>
            </a:r>
            <a:endParaRPr b="0" i="0" sz="2700" u="none" cap="none" strike="noStrike">
              <a:solidFill>
                <a:srgbClr val="EFEFEF"/>
              </a:solidFill>
              <a:latin typeface="Calibri"/>
              <a:ea typeface="Calibri"/>
              <a:cs typeface="Calibri"/>
              <a:sym typeface="Calibri"/>
            </a:endParaRPr>
          </a:p>
        </p:txBody>
      </p:sp>
      <p:sp>
        <p:nvSpPr>
          <p:cNvPr id="103" name="Google Shape;103;p22"/>
          <p:cNvSpPr txBox="1"/>
          <p:nvPr/>
        </p:nvSpPr>
        <p:spPr>
          <a:xfrm>
            <a:off x="8280800" y="3681775"/>
            <a:ext cx="3627000" cy="49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EFEFEF"/>
                </a:solidFill>
                <a:latin typeface="Calibri"/>
                <a:ea typeface="Calibri"/>
                <a:cs typeface="Calibri"/>
                <a:sym typeface="Calibri"/>
              </a:rPr>
              <a:t>Automātiska testēšana</a:t>
            </a:r>
            <a:endParaRPr b="0" i="0" sz="2600" u="none" cap="none" strike="noStrike">
              <a:solidFill>
                <a:srgbClr val="EFEFEF"/>
              </a:solidFill>
              <a:latin typeface="Calibri"/>
              <a:ea typeface="Calibri"/>
              <a:cs typeface="Calibri"/>
              <a:sym typeface="Calibri"/>
            </a:endParaRPr>
          </a:p>
        </p:txBody>
      </p:sp>
      <p:sp>
        <p:nvSpPr>
          <p:cNvPr id="104" name="Google Shape;104;p22"/>
          <p:cNvSpPr txBox="1"/>
          <p:nvPr/>
        </p:nvSpPr>
        <p:spPr>
          <a:xfrm>
            <a:off x="3820600" y="5273875"/>
            <a:ext cx="440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EFEFEF"/>
                </a:solidFill>
                <a:latin typeface="Calibri"/>
                <a:ea typeface="Calibri"/>
                <a:cs typeface="Calibri"/>
                <a:sym typeface="Calibri"/>
              </a:rPr>
              <a:t>Pusautomatizēta testēšana</a:t>
            </a:r>
            <a:endParaRPr b="0" i="0" sz="2700" u="none" cap="none" strike="noStrike">
              <a:solidFill>
                <a:srgbClr val="EFEFE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Baltās un melnās kastes testēšana</a:t>
            </a:r>
            <a:endParaRPr b="1" i="0" sz="4400" u="none" cap="none" strike="noStrike">
              <a:solidFill>
                <a:schemeClr val="accent4"/>
              </a:solidFill>
              <a:latin typeface="Calibri"/>
              <a:ea typeface="Calibri"/>
              <a:cs typeface="Calibri"/>
              <a:sym typeface="Calibri"/>
            </a:endParaRPr>
          </a:p>
        </p:txBody>
      </p:sp>
      <p:grpSp>
        <p:nvGrpSpPr>
          <p:cNvPr id="110" name="Google Shape;110;p23"/>
          <p:cNvGrpSpPr/>
          <p:nvPr/>
        </p:nvGrpSpPr>
        <p:grpSpPr>
          <a:xfrm>
            <a:off x="1152940" y="1428201"/>
            <a:ext cx="9034621" cy="5111750"/>
            <a:chOff x="1152940" y="1428201"/>
            <a:chExt cx="9034621" cy="5111750"/>
          </a:xfrm>
        </p:grpSpPr>
        <p:grpSp>
          <p:nvGrpSpPr>
            <p:cNvPr id="111" name="Google Shape;111;p23"/>
            <p:cNvGrpSpPr/>
            <p:nvPr/>
          </p:nvGrpSpPr>
          <p:grpSpPr>
            <a:xfrm>
              <a:off x="1152940" y="1825076"/>
              <a:ext cx="3595021" cy="3917296"/>
              <a:chOff x="795338" y="2143125"/>
              <a:chExt cx="2928900" cy="3698013"/>
            </a:xfrm>
          </p:grpSpPr>
          <p:sp>
            <p:nvSpPr>
              <p:cNvPr id="112" name="Google Shape;112;p23"/>
              <p:cNvSpPr/>
              <p:nvPr/>
            </p:nvSpPr>
            <p:spPr>
              <a:xfrm>
                <a:off x="1509713" y="2143125"/>
                <a:ext cx="1536732" cy="1495374"/>
              </a:xfrm>
              <a:prstGeom prst="cube">
                <a:avLst>
                  <a:gd fmla="val 25000" name="adj"/>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Noto Sans Symbols"/>
                  <a:buNone/>
                </a:pPr>
                <a:r>
                  <a:t/>
                </a:r>
                <a:endParaRPr b="0" i="0" sz="3200" u="none" cap="none" strike="noStrike">
                  <a:solidFill>
                    <a:schemeClr val="lt1"/>
                  </a:solidFill>
                  <a:latin typeface="Times New Roman"/>
                  <a:ea typeface="Times New Roman"/>
                  <a:cs typeface="Times New Roman"/>
                  <a:sym typeface="Times New Roman"/>
                </a:endParaRPr>
              </a:p>
            </p:txBody>
          </p:sp>
          <p:sp>
            <p:nvSpPr>
              <p:cNvPr id="113" name="Google Shape;113;p23"/>
              <p:cNvSpPr txBox="1"/>
              <p:nvPr/>
            </p:nvSpPr>
            <p:spPr>
              <a:xfrm>
                <a:off x="795338" y="3894138"/>
                <a:ext cx="2928900" cy="194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EFEFEF"/>
                    </a:solidFill>
                    <a:latin typeface="Calibri"/>
                    <a:ea typeface="Calibri"/>
                    <a:cs typeface="Calibri"/>
                    <a:sym typeface="Calibri"/>
                  </a:rPr>
                  <a:t>Baltā kaste</a:t>
                </a:r>
                <a:endParaRPr b="0" i="0" sz="1400" u="none" cap="none" strike="noStrike">
                  <a:solidFill>
                    <a:srgbClr val="EFEFE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EFEFEF"/>
                    </a:solidFill>
                    <a:latin typeface="Calibri"/>
                    <a:ea typeface="Calibri"/>
                    <a:cs typeface="Calibri"/>
                    <a:sym typeface="Calibri"/>
                  </a:rPr>
                  <a:t>Speciālists izmanto kodu testēšanā</a:t>
                </a:r>
                <a:endParaRPr b="0" i="0" sz="3200" u="none" cap="none" strike="noStrike">
                  <a:solidFill>
                    <a:srgbClr val="EFEFEF"/>
                  </a:solidFill>
                  <a:latin typeface="Calibri"/>
                  <a:ea typeface="Calibri"/>
                  <a:cs typeface="Calibri"/>
                  <a:sym typeface="Calibri"/>
                </a:endParaRPr>
              </a:p>
            </p:txBody>
          </p:sp>
        </p:grpSp>
        <p:cxnSp>
          <p:nvCxnSpPr>
            <p:cNvPr id="114" name="Google Shape;114;p23"/>
            <p:cNvCxnSpPr/>
            <p:nvPr/>
          </p:nvCxnSpPr>
          <p:spPr>
            <a:xfrm rot="5400000">
              <a:off x="3039062" y="3983283"/>
              <a:ext cx="5111750" cy="1587"/>
            </a:xfrm>
            <a:prstGeom prst="straightConnector1">
              <a:avLst/>
            </a:prstGeom>
            <a:noFill/>
            <a:ln cap="flat" cmpd="sng" w="9525">
              <a:solidFill>
                <a:srgbClr val="EFEFEF"/>
              </a:solidFill>
              <a:prstDash val="solid"/>
              <a:round/>
              <a:headEnd len="sm" w="sm" type="none"/>
              <a:tailEnd len="sm" w="sm" type="none"/>
            </a:ln>
          </p:spPr>
        </p:cxnSp>
        <p:grpSp>
          <p:nvGrpSpPr>
            <p:cNvPr id="115" name="Google Shape;115;p23"/>
            <p:cNvGrpSpPr/>
            <p:nvPr/>
          </p:nvGrpSpPr>
          <p:grpSpPr>
            <a:xfrm>
              <a:off x="6410118" y="1745564"/>
              <a:ext cx="3777443" cy="3994083"/>
              <a:chOff x="5386388" y="2143124"/>
              <a:chExt cx="2928900" cy="3620914"/>
            </a:xfrm>
          </p:grpSpPr>
          <p:sp>
            <p:nvSpPr>
              <p:cNvPr id="116" name="Google Shape;116;p23"/>
              <p:cNvSpPr/>
              <p:nvPr/>
            </p:nvSpPr>
            <p:spPr>
              <a:xfrm>
                <a:off x="6243638" y="2143124"/>
                <a:ext cx="1506689" cy="1570435"/>
              </a:xfrm>
              <a:prstGeom prst="cube">
                <a:avLst>
                  <a:gd fmla="val 25000" name="adj"/>
                </a:avLst>
              </a:prstGeom>
              <a:solidFill>
                <a:srgbClr val="0C0C0C"/>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3"/>
              <p:cNvSpPr txBox="1"/>
              <p:nvPr/>
            </p:nvSpPr>
            <p:spPr>
              <a:xfrm>
                <a:off x="5386388" y="3894138"/>
                <a:ext cx="2928900" cy="18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EFEFEF"/>
                    </a:solidFill>
                    <a:latin typeface="Calibri"/>
                    <a:ea typeface="Calibri"/>
                    <a:cs typeface="Calibri"/>
                    <a:sym typeface="Calibri"/>
                  </a:rPr>
                  <a:t>Melnā kaste</a:t>
                </a:r>
                <a:endParaRPr b="0" i="0" sz="1400" u="none" cap="none" strike="noStrike">
                  <a:solidFill>
                    <a:srgbClr val="EFEFE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EFEFEF"/>
                    </a:solidFill>
                    <a:latin typeface="Calibri"/>
                    <a:ea typeface="Calibri"/>
                    <a:cs typeface="Calibri"/>
                    <a:sym typeface="Calibri"/>
                  </a:rPr>
                  <a:t>Testētājam nav pieejas kodam</a:t>
                </a:r>
                <a:endParaRPr b="0" i="0" sz="3200" u="none" cap="none" strike="noStrike">
                  <a:solidFill>
                    <a:srgbClr val="EFEFEF"/>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4"/>
          <p:cNvGrpSpPr/>
          <p:nvPr/>
        </p:nvGrpSpPr>
        <p:grpSpPr>
          <a:xfrm>
            <a:off x="512524" y="1894595"/>
            <a:ext cx="11333012" cy="3278494"/>
            <a:chOff x="691416" y="1690688"/>
            <a:chExt cx="11333012" cy="3482203"/>
          </a:xfrm>
        </p:grpSpPr>
        <p:pic>
          <p:nvPicPr>
            <p:cNvPr descr="Image result for greybox testing" id="123" name="Google Shape;123;p24"/>
            <p:cNvPicPr preferRelativeResize="0"/>
            <p:nvPr/>
          </p:nvPicPr>
          <p:blipFill rotWithShape="1">
            <a:blip r:embed="rId3">
              <a:alphaModFix/>
            </a:blip>
            <a:srcRect b="0" l="0" r="0" t="0"/>
            <a:stretch/>
          </p:blipFill>
          <p:spPr>
            <a:xfrm>
              <a:off x="6792949" y="1690688"/>
              <a:ext cx="5231479" cy="3482203"/>
            </a:xfrm>
            <a:prstGeom prst="rect">
              <a:avLst/>
            </a:prstGeom>
            <a:noFill/>
            <a:ln>
              <a:noFill/>
            </a:ln>
          </p:spPr>
        </p:pic>
        <p:pic>
          <p:nvPicPr>
            <p:cNvPr descr="Image result for greybox testing" id="124" name="Google Shape;124;p24"/>
            <p:cNvPicPr preferRelativeResize="0"/>
            <p:nvPr/>
          </p:nvPicPr>
          <p:blipFill rotWithShape="1">
            <a:blip r:embed="rId4">
              <a:alphaModFix/>
            </a:blip>
            <a:srcRect b="0" l="0" r="0" t="0"/>
            <a:stretch/>
          </p:blipFill>
          <p:spPr>
            <a:xfrm>
              <a:off x="691416" y="1869176"/>
              <a:ext cx="6101533" cy="3125226"/>
            </a:xfrm>
            <a:prstGeom prst="rect">
              <a:avLst/>
            </a:prstGeom>
            <a:noFill/>
            <a:ln>
              <a:noFill/>
            </a:ln>
          </p:spPr>
        </p:pic>
      </p:grpSp>
      <p:sp>
        <p:nvSpPr>
          <p:cNvPr id="125" name="Google Shape;125;p24"/>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Pelēkās kastes testēšana</a:t>
            </a:r>
            <a:endParaRPr b="1" i="0" sz="4400" u="none" cap="none" strike="noStrike">
              <a:solidFill>
                <a:schemeClr val="accent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4294967295" type="body"/>
          </p:nvPr>
        </p:nvSpPr>
        <p:spPr>
          <a:xfrm>
            <a:off x="5737600" y="2161800"/>
            <a:ext cx="55827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accent4"/>
              </a:buClr>
              <a:buSzPts val="2800"/>
              <a:buChar char="•"/>
            </a:pPr>
            <a:r>
              <a:rPr b="1" lang="en-US">
                <a:solidFill>
                  <a:schemeClr val="accent4"/>
                </a:solidFill>
              </a:rPr>
              <a:t>Testu tipi</a:t>
            </a:r>
            <a:endParaRPr b="1">
              <a:solidFill>
                <a:schemeClr val="accent4"/>
              </a:solidFill>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Testu tipi</a:t>
            </a:r>
            <a:endParaRPr b="1" i="0" sz="4400" u="none" cap="none" strike="noStrike">
              <a:solidFill>
                <a:schemeClr val="accent4"/>
              </a:solidFill>
              <a:latin typeface="Calibri"/>
              <a:ea typeface="Calibri"/>
              <a:cs typeface="Calibri"/>
              <a:sym typeface="Calibri"/>
            </a:endParaRPr>
          </a:p>
        </p:txBody>
      </p:sp>
      <p:cxnSp>
        <p:nvCxnSpPr>
          <p:cNvPr id="137" name="Google Shape;137;p26"/>
          <p:cNvCxnSpPr/>
          <p:nvPr/>
        </p:nvCxnSpPr>
        <p:spPr>
          <a:xfrm flipH="1">
            <a:off x="3433865" y="1410511"/>
            <a:ext cx="1595335" cy="1429966"/>
          </a:xfrm>
          <a:prstGeom prst="straightConnector1">
            <a:avLst/>
          </a:prstGeom>
          <a:noFill/>
          <a:ln cap="flat" cmpd="sng" w="38100">
            <a:solidFill>
              <a:srgbClr val="D9D9D9"/>
            </a:solidFill>
            <a:prstDash val="solid"/>
            <a:miter lim="800000"/>
            <a:headEnd len="sm" w="sm" type="none"/>
            <a:tailEnd len="med" w="med" type="triangle"/>
          </a:ln>
        </p:spPr>
      </p:cxnSp>
      <p:cxnSp>
        <p:nvCxnSpPr>
          <p:cNvPr id="138" name="Google Shape;138;p26"/>
          <p:cNvCxnSpPr/>
          <p:nvPr/>
        </p:nvCxnSpPr>
        <p:spPr>
          <a:xfrm>
            <a:off x="6329465" y="1410511"/>
            <a:ext cx="1725037" cy="1361872"/>
          </a:xfrm>
          <a:prstGeom prst="straightConnector1">
            <a:avLst/>
          </a:prstGeom>
          <a:noFill/>
          <a:ln cap="flat" cmpd="sng" w="38100">
            <a:solidFill>
              <a:srgbClr val="D9D9D9"/>
            </a:solidFill>
            <a:prstDash val="solid"/>
            <a:miter lim="800000"/>
            <a:headEnd len="sm" w="sm" type="none"/>
            <a:tailEnd len="med" w="med" type="triangle"/>
          </a:ln>
        </p:spPr>
      </p:cxnSp>
      <p:sp>
        <p:nvSpPr>
          <p:cNvPr id="139" name="Google Shape;139;p26"/>
          <p:cNvSpPr txBox="1"/>
          <p:nvPr/>
        </p:nvSpPr>
        <p:spPr>
          <a:xfrm>
            <a:off x="1653774" y="3030963"/>
            <a:ext cx="2637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FEFEF"/>
                </a:solidFill>
                <a:latin typeface="Calibri"/>
                <a:ea typeface="Calibri"/>
                <a:cs typeface="Calibri"/>
                <a:sym typeface="Calibri"/>
              </a:rPr>
              <a:t>Funkcionālie</a:t>
            </a:r>
            <a:endParaRPr b="0" i="0" sz="3600" u="none" cap="none" strike="noStrike">
              <a:solidFill>
                <a:srgbClr val="EFEFEF"/>
              </a:solidFill>
              <a:latin typeface="Calibri"/>
              <a:ea typeface="Calibri"/>
              <a:cs typeface="Calibri"/>
              <a:sym typeface="Calibri"/>
            </a:endParaRPr>
          </a:p>
        </p:txBody>
      </p:sp>
      <p:sp>
        <p:nvSpPr>
          <p:cNvPr id="140" name="Google Shape;140;p26"/>
          <p:cNvSpPr txBox="1"/>
          <p:nvPr/>
        </p:nvSpPr>
        <p:spPr>
          <a:xfrm>
            <a:off x="6981218" y="3030902"/>
            <a:ext cx="3155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EFEFEF"/>
                </a:solidFill>
                <a:latin typeface="Calibri"/>
                <a:ea typeface="Calibri"/>
                <a:cs typeface="Calibri"/>
                <a:sym typeface="Calibri"/>
              </a:rPr>
              <a:t>Ne-funkcionālie</a:t>
            </a:r>
            <a:endParaRPr b="0" i="0" sz="3600" u="none" cap="none" strike="noStrike">
              <a:solidFill>
                <a:srgbClr val="EFEFEF"/>
              </a:solidFill>
              <a:latin typeface="Calibri"/>
              <a:ea typeface="Calibri"/>
              <a:cs typeface="Calibri"/>
              <a:sym typeface="Calibri"/>
            </a:endParaRPr>
          </a:p>
        </p:txBody>
      </p:sp>
      <p:sp>
        <p:nvSpPr>
          <p:cNvPr id="141" name="Google Shape;141;p26"/>
          <p:cNvSpPr txBox="1"/>
          <p:nvPr/>
        </p:nvSpPr>
        <p:spPr>
          <a:xfrm>
            <a:off x="770911" y="3867660"/>
            <a:ext cx="4647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EFEFEF"/>
                </a:solidFill>
                <a:latin typeface="Calibri"/>
                <a:ea typeface="Calibri"/>
                <a:cs typeface="Calibri"/>
                <a:sym typeface="Calibri"/>
              </a:rPr>
              <a:t>Pārbauda, ka katra funkcija programmā strādā atbilstoši prasībām</a:t>
            </a:r>
            <a:endParaRPr b="1" i="0" sz="2000" u="none" cap="none" strike="noStrike">
              <a:solidFill>
                <a:srgbClr val="EFEFEF"/>
              </a:solidFill>
              <a:latin typeface="Calibri"/>
              <a:ea typeface="Calibri"/>
              <a:cs typeface="Calibri"/>
              <a:sym typeface="Calibri"/>
            </a:endParaRPr>
          </a:p>
        </p:txBody>
      </p:sp>
      <p:sp>
        <p:nvSpPr>
          <p:cNvPr id="142" name="Google Shape;142;p26"/>
          <p:cNvSpPr txBox="1"/>
          <p:nvPr/>
        </p:nvSpPr>
        <p:spPr>
          <a:xfrm>
            <a:off x="6588051" y="3867660"/>
            <a:ext cx="43095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EFEFEF"/>
                </a:solidFill>
                <a:latin typeface="Calibri"/>
                <a:ea typeface="Calibri"/>
                <a:cs typeface="Calibri"/>
                <a:sym typeface="Calibri"/>
              </a:rPr>
              <a:t>Pārbauda programmas gatavību un atbilstību ne-funcionālajām prasībām</a:t>
            </a:r>
            <a:endParaRPr b="0" i="0" sz="2000" u="none" cap="none" strike="noStrike">
              <a:solidFill>
                <a:srgbClr val="EFEFE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i="0" lang="en-US" sz="4400" u="none" cap="none" strike="noStrike">
                <a:solidFill>
                  <a:schemeClr val="accent4"/>
                </a:solidFill>
                <a:latin typeface="Calibri"/>
                <a:ea typeface="Calibri"/>
                <a:cs typeface="Calibri"/>
                <a:sym typeface="Calibri"/>
              </a:rPr>
              <a:t>Funkcionālo testu tipi</a:t>
            </a:r>
            <a:endParaRPr b="1" i="0" sz="4400" u="none" cap="none" strike="noStrike">
              <a:solidFill>
                <a:schemeClr val="accent4"/>
              </a:solidFill>
              <a:latin typeface="Calibri"/>
              <a:ea typeface="Calibri"/>
              <a:cs typeface="Calibri"/>
              <a:sym typeface="Calibri"/>
            </a:endParaRPr>
          </a:p>
        </p:txBody>
      </p:sp>
      <p:sp>
        <p:nvSpPr>
          <p:cNvPr id="148" name="Google Shape;148;p27"/>
          <p:cNvSpPr/>
          <p:nvPr/>
        </p:nvSpPr>
        <p:spPr>
          <a:xfrm>
            <a:off x="381804" y="1200117"/>
            <a:ext cx="10958744" cy="55092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Saprāta testēšana</a:t>
            </a:r>
            <a:r>
              <a:rPr b="1" i="0" lang="en-US" sz="2600" u="none" cap="none" strike="noStrike">
                <a:solidFill>
                  <a:srgbClr val="EFEFEF"/>
                </a:solidFill>
                <a:latin typeface="Calibri"/>
                <a:ea typeface="Calibri"/>
                <a:cs typeface="Calibri"/>
                <a:sym typeface="Calibri"/>
              </a:rPr>
              <a:t> (Sanity) </a:t>
            </a:r>
            <a:r>
              <a:rPr b="0" i="0" lang="en-US" sz="2600" u="none" cap="none" strike="noStrike">
                <a:solidFill>
                  <a:srgbClr val="EFEFEF"/>
                </a:solidFill>
                <a:latin typeface="Calibri"/>
                <a:ea typeface="Calibri"/>
                <a:cs typeface="Calibri"/>
                <a:sym typeface="Calibri"/>
              </a:rPr>
              <a:t>– padziļināta noteiktas funkcionalitātes testēšana</a:t>
            </a:r>
            <a:endParaRPr b="0" i="0" sz="2600" u="none" cap="none" strike="noStrike">
              <a:solidFill>
                <a:srgbClr val="EFEFEF"/>
              </a:solidFill>
              <a:latin typeface="Calibri"/>
              <a:ea typeface="Calibri"/>
              <a:cs typeface="Calibri"/>
              <a:sym typeface="Calibri"/>
            </a:endParaRPr>
          </a:p>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Dūmu testēšana</a:t>
            </a:r>
            <a:r>
              <a:rPr b="1" i="0" lang="en-US" sz="2600" u="none" cap="none" strike="noStrike">
                <a:solidFill>
                  <a:srgbClr val="EFEFEF"/>
                </a:solidFill>
                <a:latin typeface="Calibri"/>
                <a:ea typeface="Calibri"/>
                <a:cs typeface="Calibri"/>
                <a:sym typeface="Calibri"/>
              </a:rPr>
              <a:t> (Smoke)</a:t>
            </a:r>
            <a:r>
              <a:rPr b="0" i="0" lang="en-US" sz="2600" u="none" cap="none" strike="noStrike">
                <a:solidFill>
                  <a:srgbClr val="EFEFEF"/>
                </a:solidFill>
                <a:latin typeface="Calibri"/>
                <a:ea typeface="Calibri"/>
                <a:cs typeface="Calibri"/>
                <a:sym typeface="Calibri"/>
              </a:rPr>
              <a:t> – augsta līmeņa pamatfunkcionalitātes testēšana </a:t>
            </a:r>
            <a:endParaRPr b="0" i="0" sz="2600" u="none" cap="none" strike="noStrike">
              <a:solidFill>
                <a:srgbClr val="EFEFEF"/>
              </a:solidFill>
              <a:latin typeface="Calibri"/>
              <a:ea typeface="Calibri"/>
              <a:cs typeface="Calibri"/>
              <a:sym typeface="Calibri"/>
            </a:endParaRPr>
          </a:p>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Regresija</a:t>
            </a:r>
            <a:r>
              <a:rPr b="1" i="0" lang="en-US" sz="2600" u="none" cap="none" strike="noStrike">
                <a:solidFill>
                  <a:srgbClr val="EFEFEF"/>
                </a:solidFill>
                <a:latin typeface="Calibri"/>
                <a:ea typeface="Calibri"/>
                <a:cs typeface="Calibri"/>
                <a:sym typeface="Calibri"/>
              </a:rPr>
              <a:t> (Regression) </a:t>
            </a:r>
            <a:r>
              <a:rPr b="0" i="0" lang="en-US" sz="2600" u="none" cap="none" strike="noStrike">
                <a:solidFill>
                  <a:srgbClr val="EFEFEF"/>
                </a:solidFill>
                <a:latin typeface="Calibri"/>
                <a:ea typeface="Calibri"/>
                <a:cs typeface="Calibri"/>
                <a:sym typeface="Calibri"/>
              </a:rPr>
              <a:t>-</a:t>
            </a:r>
            <a:r>
              <a:rPr b="1" i="0" lang="en-US" sz="2600" u="none" cap="none" strike="noStrike">
                <a:solidFill>
                  <a:srgbClr val="EFEFEF"/>
                </a:solidFill>
                <a:latin typeface="Calibri"/>
                <a:ea typeface="Calibri"/>
                <a:cs typeface="Calibri"/>
                <a:sym typeface="Calibri"/>
              </a:rPr>
              <a:t> </a:t>
            </a:r>
            <a:r>
              <a:rPr b="0" i="0" lang="en-US" sz="2600" u="none" cap="none" strike="noStrike">
                <a:solidFill>
                  <a:srgbClr val="EFEFEF"/>
                </a:solidFill>
                <a:latin typeface="Calibri"/>
                <a:ea typeface="Calibri"/>
                <a:cs typeface="Calibri"/>
                <a:sym typeface="Calibri"/>
              </a:rPr>
              <a:t>nodrošina, ka vecais kods strādā kopā ar jauno kodu</a:t>
            </a:r>
            <a:endParaRPr b="0" i="0" sz="2600" u="none" cap="none" strike="noStrike">
              <a:solidFill>
                <a:srgbClr val="EFEFEF"/>
              </a:solidFill>
              <a:latin typeface="Calibri"/>
              <a:ea typeface="Calibri"/>
              <a:cs typeface="Calibri"/>
              <a:sym typeface="Calibri"/>
            </a:endParaRPr>
          </a:p>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No beigām līdz beigām</a:t>
            </a:r>
            <a:r>
              <a:rPr b="1" i="0" lang="en-US" sz="2600" u="none" cap="none" strike="noStrike">
                <a:solidFill>
                  <a:srgbClr val="EFEFEF"/>
                </a:solidFill>
                <a:latin typeface="Calibri"/>
                <a:ea typeface="Calibri"/>
                <a:cs typeface="Calibri"/>
                <a:sym typeface="Calibri"/>
              </a:rPr>
              <a:t> (End-to-end)</a:t>
            </a:r>
            <a:r>
              <a:rPr b="0" i="0" lang="en-US" sz="2600" u="none" cap="none" strike="noStrike">
                <a:solidFill>
                  <a:srgbClr val="EFEFEF"/>
                </a:solidFill>
                <a:latin typeface="Calibri"/>
                <a:ea typeface="Calibri"/>
                <a:cs typeface="Calibri"/>
                <a:sym typeface="Calibri"/>
              </a:rPr>
              <a:t> (e2e) – sarežģīts testēšanas veids, kurš pārbauda reālis lietotāju scenārijus no sākuma līdz beigām, iekļaujot sevī  integrācijas ar ārējam sistēmām</a:t>
            </a:r>
            <a:endParaRPr b="0" i="0" sz="2600" u="none" cap="none" strike="noStrike">
              <a:solidFill>
                <a:srgbClr val="EFEFEF"/>
              </a:solidFill>
              <a:latin typeface="Calibri"/>
              <a:ea typeface="Calibri"/>
              <a:cs typeface="Calibri"/>
              <a:sym typeface="Calibri"/>
            </a:endParaRPr>
          </a:p>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Papildus tesēšana</a:t>
            </a:r>
            <a:r>
              <a:rPr b="1" i="0" lang="en-US" sz="2600" u="none" cap="none" strike="noStrike">
                <a:solidFill>
                  <a:srgbClr val="EFEFEF"/>
                </a:solidFill>
                <a:latin typeface="Calibri"/>
                <a:ea typeface="Calibri"/>
                <a:cs typeface="Calibri"/>
                <a:sym typeface="Calibri"/>
              </a:rPr>
              <a:t> (Ad-hoc) </a:t>
            </a:r>
            <a:r>
              <a:rPr b="0" i="0" lang="en-US" sz="2600" u="none" cap="none" strike="noStrike">
                <a:solidFill>
                  <a:srgbClr val="EFEFEF"/>
                </a:solidFill>
                <a:latin typeface="Calibri"/>
                <a:ea typeface="Calibri"/>
                <a:cs typeface="Calibri"/>
                <a:sym typeface="Calibri"/>
              </a:rPr>
              <a:t>– neformāls, nestrukturēts testēšanas veids ar mērķi salaust sistēmu neizmantojot testa scenārijus </a:t>
            </a:r>
            <a:endParaRPr b="0" i="0" sz="2600" u="none" cap="none" strike="noStrike">
              <a:solidFill>
                <a:srgbClr val="EFEFEF"/>
              </a:solidFill>
              <a:latin typeface="Calibri"/>
              <a:ea typeface="Calibri"/>
              <a:cs typeface="Calibri"/>
              <a:sym typeface="Calibri"/>
            </a:endParaRPr>
          </a:p>
          <a:p>
            <a:pPr indent="-419100" lvl="0" marL="457200" marR="0" rtl="0" algn="l">
              <a:lnSpc>
                <a:spcPct val="100000"/>
              </a:lnSpc>
              <a:spcBef>
                <a:spcPts val="0"/>
              </a:spcBef>
              <a:spcAft>
                <a:spcPts val="0"/>
              </a:spcAft>
              <a:buClr>
                <a:srgbClr val="EFEFEF"/>
              </a:buClr>
              <a:buSzPts val="2600"/>
              <a:buFont typeface="Arial"/>
              <a:buChar char="•"/>
            </a:pPr>
            <a:r>
              <a:rPr b="1" i="0" lang="en-US" sz="2600" u="none" cap="none" strike="noStrike">
                <a:solidFill>
                  <a:srgbClr val="92D050"/>
                </a:solidFill>
                <a:latin typeface="Calibri"/>
                <a:ea typeface="Calibri"/>
                <a:cs typeface="Calibri"/>
                <a:sym typeface="Calibri"/>
              </a:rPr>
              <a:t>Izpētes </a:t>
            </a:r>
            <a:r>
              <a:rPr b="1" i="0" lang="en-US" sz="2600" u="none" cap="none" strike="noStrike">
                <a:solidFill>
                  <a:srgbClr val="EFEFEF"/>
                </a:solidFill>
                <a:latin typeface="Calibri"/>
                <a:ea typeface="Calibri"/>
                <a:cs typeface="Calibri"/>
                <a:sym typeface="Calibri"/>
              </a:rPr>
              <a:t>(Exploratory) </a:t>
            </a:r>
            <a:r>
              <a:rPr b="0" i="0" lang="en-US" sz="2600" u="none" cap="none" strike="noStrike">
                <a:solidFill>
                  <a:srgbClr val="EFEFEF"/>
                </a:solidFill>
                <a:latin typeface="Calibri"/>
                <a:ea typeface="Calibri"/>
                <a:cs typeface="Calibri"/>
                <a:sym typeface="Calibri"/>
              </a:rPr>
              <a:t>-</a:t>
            </a:r>
            <a:r>
              <a:rPr b="1" i="0" lang="en-US" sz="2600" u="none" cap="none" strike="noStrike">
                <a:solidFill>
                  <a:srgbClr val="EFEFEF"/>
                </a:solidFill>
                <a:latin typeface="Calibri"/>
                <a:ea typeface="Calibri"/>
                <a:cs typeface="Calibri"/>
                <a:sym typeface="Calibri"/>
              </a:rPr>
              <a:t> </a:t>
            </a:r>
            <a:r>
              <a:rPr b="0" i="0" lang="en-US" sz="2600" u="none" cap="none" strike="noStrike">
                <a:solidFill>
                  <a:srgbClr val="EFEFEF"/>
                </a:solidFill>
                <a:latin typeface="Calibri"/>
                <a:ea typeface="Calibri"/>
                <a:cs typeface="Calibri"/>
                <a:sym typeface="Calibri"/>
              </a:rPr>
              <a:t>izpētes, izzināšanas un apmācību testu veids, neplānoti testi bez dokumentācijas</a:t>
            </a:r>
            <a:endParaRPr b="1" i="0" sz="2600" u="none" cap="none" strike="noStrike">
              <a:solidFill>
                <a:srgbClr val="EFEFE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