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9C0D8F-9DD0-4197-A4C9-1F137682C557}">
  <a:tblStyle styleId="{F89C0D8F-9DD0-4197-A4C9-1F137682C55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добавить заголовок к изображению</a:t>
            </a:r>
            <a:endParaRPr/>
          </a:p>
        </p:txBody>
      </p:sp>
      <p:sp>
        <p:nvSpPr>
          <p:cNvPr id="137" name="Google Shape;13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Что можно уточнить: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17 лет включительно?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А какие трассы могут использовать 17-летние?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Взрослые – со скольки лет считается?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 такого-то роста -  включая или нет?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А взрослым какую трассу можно?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Начинающий и ребёнок? А если взрослый начинающий или ребёнок выше ростом?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Вес человека важен?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Физическая подготовка?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Оплата наличными или картой?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Макcимальное кол-во людей одновременно на 1 трассе? Максимальное кол-во людей всего в парке одновременно?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Рост в обуви или без?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Состояние здоровья?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Вопросы бизнес аналитикам обычно забиваются в специальные системы: Issue Management Tool. Например, Jira, Quality Center... Эти проблемы содержат такие важные атрибуты.</a:t>
            </a:r>
            <a:endParaRPr/>
          </a:p>
        </p:txBody>
      </p:sp>
      <p:sp>
        <p:nvSpPr>
          <p:cNvPr id="161" name="Google Shape;16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Рассмотреть вместе, что содержит каждый документ. Поговорить о типах полей, дефолтных значениях и т.д.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Задание: даётся время на индивидуальное прочтение и обдумывание. Затем в группах обсуждаются находки с объяснением, почему что-то неправильно.</a:t>
            </a:r>
            <a:endParaRPr/>
          </a:p>
        </p:txBody>
      </p:sp>
      <p:sp>
        <p:nvSpPr>
          <p:cNvPr id="174" name="Google Shape;17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Предложить попробовать написать на английском, чтобы потренироваться. Можно пользоваться, чем угодно. Если совсем нет и никак, то пусть на русском.</a:t>
            </a:r>
            <a:endParaRPr/>
          </a:p>
        </p:txBody>
      </p:sp>
      <p:sp>
        <p:nvSpPr>
          <p:cNvPr id="181" name="Google Shape;18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Предложить попробовать написать на английском, чтобы потренироваться. Можно пользоваться, чем угодно. Если совсем нет и никак, то пусть на русском.</a:t>
            </a:r>
            <a:endParaRPr/>
          </a:p>
        </p:txBody>
      </p:sp>
      <p:sp>
        <p:nvSpPr>
          <p:cNvPr id="195" name="Google Shape;195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1 1 1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4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2" name="Google Shape;52;p14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4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1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1 3">
  <p:cSld name="BLANK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1 2">
  <p:cSld name="BLANK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 1 1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Pieņemšanas kritēriju piemērs</a:t>
            </a:r>
            <a:endParaRPr b="1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2942" y="1310175"/>
            <a:ext cx="4633324" cy="176779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8"/>
          <p:cNvSpPr/>
          <p:nvPr/>
        </p:nvSpPr>
        <p:spPr>
          <a:xfrm>
            <a:off x="1335641" y="3245141"/>
            <a:ext cx="982209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Izvēloties attēlu man būtu jābūt iespējai pievienot ziņu šai bildei.</a:t>
            </a:r>
            <a:endParaRPr b="0" i="0" sz="32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Ja kāda iemesla dēļ nav iespējams ieslēgt ierīces kameru, lietotājam jāuzrāda kļūdas paziņojums “Neizdevās ieslēgt kameru”.</a:t>
            </a:r>
            <a:endParaRPr b="0" i="0" sz="32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/>
        </p:nvSpPr>
        <p:spPr>
          <a:xfrm>
            <a:off x="691854" y="96175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Uzdevums Nr 1. (30 min)</a:t>
            </a:r>
            <a:endParaRPr b="1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-28800" y="874075"/>
            <a:ext cx="12249600" cy="1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600"/>
              <a:buFont typeface="Arial"/>
              <a:buChar char="●"/>
            </a:pPr>
            <a:r>
              <a:rPr b="0" i="0" lang="en-US" sz="2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Uzdevums: Izlasīt atrakciju parka taku piedāvājumu. </a:t>
            </a:r>
            <a:r>
              <a:rPr b="1" i="0" lang="en-US" sz="2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Idendificēt</a:t>
            </a:r>
            <a:r>
              <a:rPr b="0" i="0" lang="en-US" sz="2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neskaidrības un tās </a:t>
            </a:r>
            <a:r>
              <a:rPr b="1" i="0" lang="en-US" sz="2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pierakstīt</a:t>
            </a:r>
            <a:r>
              <a:rPr b="0" i="0" lang="en-US" sz="2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, piemēram, “Kas klasificējas kā iesācējs?”</a:t>
            </a:r>
            <a:endParaRPr b="0" i="0" sz="26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1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Mērķis: Apgūt specifikācijas lasīšanu un saskatīt problēmas tajā. </a:t>
            </a:r>
            <a:endParaRPr b="0" i="0" sz="26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72" y="2355376"/>
            <a:ext cx="2742132" cy="170418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/>
          <p:nvPr/>
        </p:nvSpPr>
        <p:spPr>
          <a:xfrm>
            <a:off x="4490374" y="2314675"/>
            <a:ext cx="7347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sng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Cenas: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Bērni, kuri var izmantot tik dzelteno taku = 5.00 EUR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Bērni, kuri var izmantot zaļo taku = 8.00 EUR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Bērni (līdz 17 gadiem) = 12.00 EUR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Pieaugušie = 18.00 EUR</a:t>
            </a:r>
            <a:endParaRPr b="0" i="0" sz="22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191401" y="4171925"/>
            <a:ext cx="118092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sz="22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Dzeltenā taka</a:t>
            </a:r>
            <a:r>
              <a:rPr b="1" i="0" lang="en-US" sz="2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atļauta iesācējiem un bērniem līdz 110 cm garumam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sz="2200" u="none" cap="none" strike="noStrik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Zaļā taka</a:t>
            </a:r>
            <a:r>
              <a:rPr b="1" i="0" lang="en-US" sz="2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ir augstāka par dzelteno un sarežģītāka, atļauta bērniem virs 140 cm garumam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sz="2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Zilā taka</a:t>
            </a:r>
            <a:r>
              <a:rPr b="1" i="0" lang="en-US" sz="2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ir augstāka par zaļo un atļauta bērniem virs 160 cm garumam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sz="2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Melnā taka </a:t>
            </a:r>
            <a:r>
              <a:rPr b="0" i="0" lang="en-US" sz="22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ir sarežģītāka par pārējām, takām un domāta atlētiskiem cilvēkiem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idx="4294967295" type="body"/>
          </p:nvPr>
        </p:nvSpPr>
        <p:spPr>
          <a:xfrm>
            <a:off x="5087650" y="2320350"/>
            <a:ext cx="6981300" cy="3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US">
                <a:solidFill>
                  <a:srgbClr val="EFEFEF"/>
                </a:solidFill>
              </a:rPr>
              <a:t>Kas ir specifikācija?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US">
                <a:solidFill>
                  <a:srgbClr val="EFEFEF"/>
                </a:solidFill>
              </a:rPr>
              <a:t>Kā specifikācija izskatās?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b="1" lang="en-US">
                <a:solidFill>
                  <a:schemeClr val="accent4"/>
                </a:solidFill>
              </a:rPr>
              <a:t>Kā uzdot jautājumus biznesa analītiķim?</a:t>
            </a:r>
            <a:endParaRPr b="1">
              <a:solidFill>
                <a:schemeClr val="accent4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US">
                <a:solidFill>
                  <a:srgbClr val="EFEFEF"/>
                </a:solidFill>
              </a:rPr>
              <a:t>Darbs ar specifikāciju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/>
        </p:nvSpPr>
        <p:spPr>
          <a:xfrm>
            <a:off x="838204" y="163425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Specifikācijas jautājumi</a:t>
            </a:r>
            <a:endParaRPr b="1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1"/>
          <p:cNvSpPr txBox="1"/>
          <p:nvPr/>
        </p:nvSpPr>
        <p:spPr>
          <a:xfrm>
            <a:off x="670700" y="889200"/>
            <a:ext cx="11313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Ievads/apraksts</a:t>
            </a:r>
            <a:r>
              <a:rPr b="0" i="0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– Īsi un skaidri apraksta problēmu</a:t>
            </a:r>
            <a:endParaRPr b="0" i="0" sz="12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X.DR.122 dokumentā ir neskaidrs atribūts C.MAINLOB.</a:t>
            </a:r>
            <a:endParaRPr b="0" i="1" sz="1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Prioritāte </a:t>
            </a:r>
            <a:r>
              <a:rPr b="0" i="0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– cik ātri ir nepieciešama atbilde (e.g. Blocker, Critical, Major, Minor, Trivial)</a:t>
            </a:r>
            <a:endParaRPr b="0" i="0" sz="12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Adresāts (asignee) </a:t>
            </a:r>
            <a:r>
              <a:rPr b="0" i="0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– persona, kurai jūs rakstat</a:t>
            </a:r>
            <a:endParaRPr b="0" i="0" sz="12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Apraksts </a:t>
            </a:r>
            <a:r>
              <a:rPr b="0" i="0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– skaidrs situācijas, jautājuma vai neskaidrību apraksts vēstules formā. </a:t>
            </a:r>
            <a:endParaRPr b="0" i="0" sz="1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Piemēram:</a:t>
            </a:r>
            <a:endParaRPr b="0" i="0" sz="12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Sveika Samanta, </a:t>
            </a:r>
            <a:endParaRPr b="0" i="0" sz="1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Balstoties uz dokumentu "My Spec.doc", nosacījums  X.DR.122 ir aprakstīts sekojoši....</a:t>
            </a:r>
            <a:endParaRPr b="0" i="0" sz="1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Atsaucoties uz tabulu "My Table" datu specifikācijas dokumentā "Data Dictionary.xls", ir teikts, ka.... Lūdzu apskataties uz pievienoto dokumentu/failu/ekrānšāviņu…</a:t>
            </a:r>
            <a:endParaRPr b="0" i="0" sz="1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Vai varētu lūdzu paskaidrot/precizēt/noskaidrot...?</a:t>
            </a:r>
            <a:endParaRPr b="0" i="0" sz="1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Paldies,</a:t>
            </a:r>
            <a:endParaRPr b="0" i="0" sz="1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Jānis</a:t>
            </a:r>
            <a:endParaRPr b="0" i="0" sz="1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Pielikums </a:t>
            </a:r>
            <a:r>
              <a:rPr b="0" i="0" lang="en-US" sz="1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– pievienots fails/dokuments/ekrānšāviņš pēc nepieciešamības</a:t>
            </a:r>
            <a:endParaRPr b="0" i="0" sz="1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4294967295" type="body"/>
          </p:nvPr>
        </p:nvSpPr>
        <p:spPr>
          <a:xfrm>
            <a:off x="5121275" y="2309150"/>
            <a:ext cx="6781500" cy="3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US">
                <a:solidFill>
                  <a:srgbClr val="EFEFEF"/>
                </a:solidFill>
              </a:rPr>
              <a:t>Kas ir specifikācija?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US">
                <a:solidFill>
                  <a:srgbClr val="EFEFEF"/>
                </a:solidFill>
              </a:rPr>
              <a:t>Kā specifikācija izskatās?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US">
                <a:solidFill>
                  <a:srgbClr val="EFEFEF"/>
                </a:solidFill>
              </a:rPr>
              <a:t>Kā uzdot jautājumus biznesa analītiķim?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b="1" lang="en-US">
                <a:solidFill>
                  <a:schemeClr val="accent4"/>
                </a:solidFill>
              </a:rPr>
              <a:t>Darbs ar specifikāciju</a:t>
            </a:r>
            <a:endParaRPr b="1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Uzdevums Nr. 2 (40 min)</a:t>
            </a:r>
            <a:endParaRPr b="1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3"/>
          <p:cNvSpPr txBox="1"/>
          <p:nvPr/>
        </p:nvSpPr>
        <p:spPr>
          <a:xfrm>
            <a:off x="459009" y="1642675"/>
            <a:ext cx="112740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Izskatiet sniegto dokumentāciju (ATM req.docx)</a:t>
            </a:r>
            <a:endParaRPr b="0" i="0" sz="36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Uzdodiet jautājumus pasniedzējam, ja kāds no aprakstiem nav skaidrs</a:t>
            </a:r>
            <a:endParaRPr b="0" i="0" sz="36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Identificēt un pierakstīt neskaidrības</a:t>
            </a:r>
            <a:endParaRPr b="0" i="0" sz="36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Mērķis: nodrošināt, ka mājas darbam izmantojamais materiāls ir saprotams</a:t>
            </a:r>
            <a:endParaRPr b="0" i="0" sz="36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4294967295" type="body"/>
          </p:nvPr>
        </p:nvSpPr>
        <p:spPr>
          <a:xfrm>
            <a:off x="381800" y="1536900"/>
            <a:ext cx="114321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013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AutoNum type="arabicPeriod"/>
            </a:pPr>
            <a:r>
              <a:rPr lang="en-US" sz="3200">
                <a:solidFill>
                  <a:srgbClr val="EFEFEF"/>
                </a:solidFill>
              </a:rPr>
              <a:t>Sagatavot 5 jautājumus biznesa analītiķim:</a:t>
            </a:r>
            <a:endParaRPr sz="3200">
              <a:solidFill>
                <a:srgbClr val="EFEFEF"/>
              </a:solidFill>
            </a:endParaRPr>
          </a:p>
          <a:p>
            <a:pPr indent="-3550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73214"/>
              <a:buAutoNum type="alphaLcPeriod"/>
            </a:pPr>
            <a:r>
              <a:rPr lang="en-US" sz="3200">
                <a:solidFill>
                  <a:srgbClr val="EFEFEF"/>
                </a:solidFill>
              </a:rPr>
              <a:t>jautājumi par 1. uzdevumu - atrakciju parks (Maksimāli 2)</a:t>
            </a:r>
            <a:endParaRPr sz="3200">
              <a:solidFill>
                <a:srgbClr val="EFEFEF"/>
              </a:solidFill>
            </a:endParaRPr>
          </a:p>
          <a:p>
            <a:pPr indent="-3550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73214"/>
              <a:buAutoNum type="alphaLcPeriod"/>
            </a:pPr>
            <a:r>
              <a:rPr lang="en-US" sz="3200">
                <a:solidFill>
                  <a:srgbClr val="EFEFEF"/>
                </a:solidFill>
              </a:rPr>
              <a:t>jautājumi par 2. uzdevumu - detalizēta dokumentācija (Maksimāli 5)</a:t>
            </a:r>
            <a:endParaRPr sz="3200">
              <a:solidFill>
                <a:srgbClr val="EFEFEF"/>
              </a:solidFill>
            </a:endParaRPr>
          </a:p>
          <a:p>
            <a:pPr indent="-4013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AutoNum type="arabicPeriod"/>
            </a:pPr>
            <a:r>
              <a:rPr lang="en-US" sz="3200">
                <a:solidFill>
                  <a:srgbClr val="EFEFEF"/>
                </a:solidFill>
              </a:rPr>
              <a:t>Jautājumus uzdot formātā, kas norādits nākošajā slaidā </a:t>
            </a:r>
            <a:endParaRPr sz="32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6176"/>
              <a:buNone/>
            </a:pPr>
            <a:r>
              <a:t/>
            </a:r>
            <a:endParaRPr sz="32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6176"/>
              <a:buNone/>
            </a:pPr>
            <a:r>
              <a:rPr lang="en-US" sz="3200">
                <a:solidFill>
                  <a:srgbClr val="EFEFEF"/>
                </a:solidFill>
              </a:rPr>
              <a:t>Mērķis: Iemācīties strādāt ar standarta formu, apgūt teksta analīzi un problēmu identificēšanu</a:t>
            </a:r>
            <a:endParaRPr sz="3200">
              <a:solidFill>
                <a:srgbClr val="EFEFEF"/>
              </a:solidFill>
            </a:endParaRPr>
          </a:p>
        </p:txBody>
      </p:sp>
      <p:sp>
        <p:nvSpPr>
          <p:cNvPr id="184" name="Google Shape;184;p34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Obligātais mājas darbs</a:t>
            </a:r>
            <a:endParaRPr b="1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Jautājuma forma (kā JIRA kartiņa)</a:t>
            </a:r>
            <a:endParaRPr b="1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p35"/>
          <p:cNvGraphicFramePr/>
          <p:nvPr/>
        </p:nvGraphicFramePr>
        <p:xfrm>
          <a:off x="831950" y="144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{F89C0D8F-9DD0-4197-A4C9-1F137682C557}</a:tableStyleId>
              </a:tblPr>
              <a:tblGrid>
                <a:gridCol w="1647525"/>
                <a:gridCol w="86394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EFEFEF"/>
                          </a:solidFill>
                        </a:rPr>
                        <a:t>Virsraksts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EFEFEF"/>
                          </a:solidFill>
                        </a:rPr>
                        <a:t>Atpūtas parkā lietotais termins “Iesācējs” ir neskaidrs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EFEFEF"/>
                          </a:solidFill>
                        </a:rPr>
                        <a:t>Prioritāte 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EFEFEF"/>
                          </a:solidFill>
                        </a:rPr>
                        <a:t>Minor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EFEFEF"/>
                          </a:solidFill>
                        </a:rPr>
                        <a:t>Lietotājs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EFEFEF"/>
                          </a:solidFill>
                        </a:rPr>
                        <a:t>Dāvids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EFEFEF"/>
                          </a:solidFill>
                        </a:rPr>
                        <a:t>Apraksts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EFEFEF"/>
                          </a:solidFill>
                        </a:rPr>
                        <a:t>Termins iesācējiem ir neskaidrs. Vai šeit ir domāts, ka arī pieaugušie var izmantot dzelteno trasi vai arī berni kas ir garāki par 110cm?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EFEFEF"/>
                          </a:solidFill>
                        </a:rPr>
                        <a:t>Pielikums</a:t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1" name="Google Shape;19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8350" y="3541300"/>
            <a:ext cx="85606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idx="4294967295" type="body"/>
          </p:nvPr>
        </p:nvSpPr>
        <p:spPr>
          <a:xfrm>
            <a:off x="381800" y="1536900"/>
            <a:ext cx="114321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AutoNum type="arabicPeriod"/>
            </a:pPr>
            <a:r>
              <a:rPr lang="en-US" sz="3200">
                <a:solidFill>
                  <a:srgbClr val="EFEFEF"/>
                </a:solidFill>
              </a:rPr>
              <a:t>Sagatavojiet atpūtas parka aprakstu tā lai:</a:t>
            </a:r>
            <a:endParaRPr sz="3200">
              <a:solidFill>
                <a:srgbClr val="EFEFEF"/>
              </a:solidFill>
            </a:endParaRPr>
          </a:p>
          <a:p>
            <a:pPr indent="-431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AutoNum type="alphaLcPeriod"/>
            </a:pPr>
            <a:r>
              <a:rPr lang="en-US" sz="3200">
                <a:solidFill>
                  <a:srgbClr val="EFEFEF"/>
                </a:solidFill>
              </a:rPr>
              <a:t>1. uzdevuma laikā identificētās problēmas ir novērstas</a:t>
            </a:r>
            <a:endParaRPr sz="3200">
              <a:solidFill>
                <a:srgbClr val="EFEFEF"/>
              </a:solidFill>
            </a:endParaRPr>
          </a:p>
          <a:p>
            <a:pPr indent="-431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AutoNum type="alphaLcPeriod"/>
            </a:pPr>
            <a:r>
              <a:rPr lang="en-US" sz="3200">
                <a:solidFill>
                  <a:srgbClr val="EFEFEF"/>
                </a:solidFill>
              </a:rPr>
              <a:t>Informācija ir veigli izlasāma un uztverama</a:t>
            </a:r>
            <a:endParaRPr sz="32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rgbClr val="EFEFEF"/>
                </a:solidFill>
              </a:rPr>
              <a:t>Mērķis: Apgūt teksta analīzi, problēmu identificēšanu un dziļāk izprast nepieciešāmību pēc precīza apraksta </a:t>
            </a:r>
            <a:endParaRPr sz="3200">
              <a:solidFill>
                <a:srgbClr val="EFEFEF"/>
              </a:solidFill>
            </a:endParaRPr>
          </a:p>
        </p:txBody>
      </p:sp>
      <p:sp>
        <p:nvSpPr>
          <p:cNvPr id="198" name="Google Shape;198;p36"/>
          <p:cNvSpPr txBox="1"/>
          <p:nvPr/>
        </p:nvSpPr>
        <p:spPr>
          <a:xfrm>
            <a:off x="381804" y="365125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Izvēles mājas darbs</a:t>
            </a:r>
            <a:endParaRPr b="1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/>
        </p:nvSpPr>
        <p:spPr>
          <a:xfrm>
            <a:off x="7816700" y="5030625"/>
            <a:ext cx="4000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LEKCIJA</a:t>
            </a:r>
            <a:endParaRPr b="1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0"/>
          <p:cNvSpPr txBox="1"/>
          <p:nvPr/>
        </p:nvSpPr>
        <p:spPr>
          <a:xfrm>
            <a:off x="8180725" y="5955700"/>
            <a:ext cx="251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Specifikācija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idx="4294967295" type="body"/>
          </p:nvPr>
        </p:nvSpPr>
        <p:spPr>
          <a:xfrm>
            <a:off x="4807525" y="2376375"/>
            <a:ext cx="6546300" cy="3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b="1" lang="en-US">
                <a:solidFill>
                  <a:schemeClr val="accent4"/>
                </a:solidFill>
              </a:rPr>
              <a:t>Kas ir specifikācija?</a:t>
            </a:r>
            <a:endParaRPr b="1">
              <a:solidFill>
                <a:schemeClr val="accent4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US">
                <a:solidFill>
                  <a:srgbClr val="EFEFEF"/>
                </a:solidFill>
              </a:rPr>
              <a:t>Kā specifikācija izskatās?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US">
                <a:solidFill>
                  <a:srgbClr val="EFEFEF"/>
                </a:solidFill>
              </a:rPr>
              <a:t>Kā uzdot jautājumus biznesa analītiķim?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US">
                <a:solidFill>
                  <a:srgbClr val="EFEFEF"/>
                </a:solidFill>
              </a:rPr>
              <a:t>Darbs ar specifikāciju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2698678" y="2119919"/>
            <a:ext cx="900358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Programmatūras prasību dokuments (specifikācija) satur funkcionālās un nefunkcionālās prasības, kā arī var saturēt lietotāja scenārijus un specifiskas darbības, kuras programmai ir nepieciešams izpildīt.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Kas ir specifikācija?</a:t>
            </a:r>
            <a:endParaRPr b="1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26097"/>
            <a:ext cx="2492375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idx="4294967295" type="body"/>
          </p:nvPr>
        </p:nvSpPr>
        <p:spPr>
          <a:xfrm>
            <a:off x="5244550" y="2421200"/>
            <a:ext cx="61092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US">
                <a:solidFill>
                  <a:srgbClr val="EFEFEF"/>
                </a:solidFill>
              </a:rPr>
              <a:t>Kas ir specifikācija?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b="1" lang="en-US">
                <a:solidFill>
                  <a:schemeClr val="accent4"/>
                </a:solidFill>
              </a:rPr>
              <a:t>Kā specifikācija izskatās?</a:t>
            </a:r>
            <a:endParaRPr b="1">
              <a:solidFill>
                <a:schemeClr val="accent4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US">
                <a:solidFill>
                  <a:srgbClr val="EFEFEF"/>
                </a:solidFill>
              </a:rPr>
              <a:t>Kā uzdot jautājumus biznesa analītiķim?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US">
                <a:solidFill>
                  <a:srgbClr val="EFEFEF"/>
                </a:solidFill>
              </a:rPr>
              <a:t>Darbs ar specifikāciju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Pirmais piemērs</a:t>
            </a:r>
            <a:endParaRPr b="1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7839" y="1353302"/>
            <a:ext cx="4456325" cy="467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/>
        </p:nvSpPr>
        <p:spPr>
          <a:xfrm>
            <a:off x="393004" y="37150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Otrais piemērs</a:t>
            </a:r>
            <a:endParaRPr b="1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25"/>
          <p:cNvGrpSpPr/>
          <p:nvPr/>
        </p:nvGrpSpPr>
        <p:grpSpPr>
          <a:xfrm>
            <a:off x="96718" y="815039"/>
            <a:ext cx="11998570" cy="5227932"/>
            <a:chOff x="193430" y="1048177"/>
            <a:chExt cx="11998570" cy="5227932"/>
          </a:xfrm>
        </p:grpSpPr>
        <p:pic>
          <p:nvPicPr>
            <p:cNvPr id="114" name="Google Shape;114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8770" y="1048177"/>
              <a:ext cx="6968875" cy="5033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33041" y="1243067"/>
              <a:ext cx="5558959" cy="31645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25"/>
            <p:cNvSpPr/>
            <p:nvPr/>
          </p:nvSpPr>
          <p:spPr>
            <a:xfrm>
              <a:off x="193430" y="3657600"/>
              <a:ext cx="6948350" cy="2618509"/>
            </a:xfrm>
            <a:prstGeom prst="roundRect">
              <a:avLst>
                <a:gd fmla="val 16667" name="adj"/>
              </a:avLst>
            </a:prstGeom>
            <a:noFill/>
            <a:ln cap="flat" cmpd="sng" w="508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5"/>
            <p:cNvSpPr txBox="1"/>
            <p:nvPr/>
          </p:nvSpPr>
          <p:spPr>
            <a:xfrm>
              <a:off x="9019299" y="4966850"/>
              <a:ext cx="28599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Laimīgais ceļš</a:t>
              </a:r>
              <a:endParaRPr b="0" i="0" sz="3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" name="Google Shape;118;p25"/>
            <p:cNvCxnSpPr/>
            <p:nvPr/>
          </p:nvCxnSpPr>
          <p:spPr>
            <a:xfrm>
              <a:off x="7266472" y="4966854"/>
              <a:ext cx="1752838" cy="301337"/>
            </a:xfrm>
            <a:prstGeom prst="straightConnector1">
              <a:avLst/>
            </a:prstGeom>
            <a:noFill/>
            <a:ln cap="flat" cmpd="sng" w="50800">
              <a:solidFill>
                <a:srgbClr val="00B05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/>
        </p:nvSpPr>
        <p:spPr>
          <a:xfrm>
            <a:off x="381804" y="199425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Lietotāja stāsts (user story) piemērs</a:t>
            </a:r>
            <a:endParaRPr b="1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67425" y="1090613"/>
            <a:ext cx="1182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Kā &lt;lietotāja loma&gt; es vēlos &lt;mērķis&gt; lai es varētu &lt;mērķa iemesls&gt;</a:t>
            </a:r>
            <a:endParaRPr b="1" i="0" sz="28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6"/>
          <p:cNvSpPr/>
          <p:nvPr/>
        </p:nvSpPr>
        <p:spPr>
          <a:xfrm>
            <a:off x="932145" y="4013070"/>
            <a:ext cx="108786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Kā WhatsApp lietotājs, es vēlos lai kameras ikona ir blakus čata ievadlaukam, lai es varētu dalīties ar attēliem sarunas laikā.</a:t>
            </a:r>
            <a:endParaRPr b="0" i="0" sz="36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6633" y="1676694"/>
            <a:ext cx="5958691" cy="227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Lietotāja stāsts: pieņemšanas kritēriji</a:t>
            </a:r>
            <a:endParaRPr b="1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7"/>
          <p:cNvSpPr/>
          <p:nvPr/>
        </p:nvSpPr>
        <p:spPr>
          <a:xfrm>
            <a:off x="2728675" y="1974725"/>
            <a:ext cx="9125400" cy="26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Pieņemšanas kritēriji ir vairāki nosacījumi vai biznesa noteikumi, kuri ir jāapmierina, lai programmu vai funkciju varētu pieņemt un uzskatīt par pabeigtu.</a:t>
            </a:r>
            <a:endParaRPr b="0" i="0" sz="4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22" y="1820613"/>
            <a:ext cx="2492375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