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6858000" cx="12192000"/>
  <p:notesSz cx="6858000" cy="9144000"/>
  <p:embeddedFontLst>
    <p:embeddedFont>
      <p:font typeface="Helvetica Neue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80830B6-C2E2-4E68-82A0-EB882604E167}">
  <a:tblStyle styleId="{380830B6-C2E2-4E68-82A0-EB882604E16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font" Target="fonts/HelveticaNeu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HelveticaNeue-italic.fntdata"/><Relationship Id="rId50" Type="http://schemas.openxmlformats.org/officeDocument/2006/relationships/font" Target="fonts/HelveticaNeue-bold.fntdata"/><Relationship Id="rId52" Type="http://schemas.openxmlformats.org/officeDocument/2006/relationships/font" Target="fonts/HelveticaNeue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839e2dcd8_0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839e2dcd8_0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e839e2dcd8_0_8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p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At a high level this is a simple acceptance criterion: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Run a test suite.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Have we reached our acceptance criteria – e.g. 95% branch coverage?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Yes – stop testing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No – write more tests. If we have tool that shows us what has not been tested, this will help us in selecting the new test cases.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839e2dcd8_0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839e2dcd8_0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e839e2dcd8_0_9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Вспомнить о пограничных значениях. Как можно сделать проверку более эффективной?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Например, если значения положительные: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1) А=0, B=0 =&gt; C=0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2) A=47, B=1 =&gt; C=49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3) A=0, B=25 =&gt; C=50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4) A=1, B=25 =&gt;C=51</a:t>
            </a:r>
            <a:endParaRPr/>
          </a:p>
        </p:txBody>
      </p:sp>
      <p:sp>
        <p:nvSpPr>
          <p:cNvPr id="241" name="Google Shape;241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In many cases, we do not even have a detailed list of requirements. This is for instance the case for user stories frequently used in agile development.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В примере в табличке показаны возможные значения ввода для проверки поля А. То же самое актуально и для поля Б. Дополнительно ещё можно кучу разных проверок сделать.</a:t>
            </a:r>
            <a:endParaRPr/>
          </a:p>
        </p:txBody>
      </p:sp>
      <p:sp>
        <p:nvSpPr>
          <p:cNvPr id="271" name="Google Shape;271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1" name="Google Shape;281;p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6" name="Google Shape;286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Exist automation tools for UI and for server side</a:t>
            </a:r>
            <a:endParaRPr/>
          </a:p>
        </p:txBody>
      </p:sp>
      <p:sp>
        <p:nvSpPr>
          <p:cNvPr id="294" name="Google Shape;294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2" name="Google Shape;302;p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отслеживаемость, трассируемость</a:t>
            </a:r>
            <a:endParaRPr/>
          </a:p>
        </p:txBody>
      </p:sp>
      <p:sp>
        <p:nvSpPr>
          <p:cNvPr id="308" name="Google Shape;308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5" name="Google Shape;315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7" name="Google Shape;327;p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2" name="Google Shape;332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8" name="Google Shape;338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Explain how to split</a:t>
            </a:r>
            <a:endParaRPr/>
          </a:p>
        </p:txBody>
      </p:sp>
      <p:sp>
        <p:nvSpPr>
          <p:cNvPr id="345" name="Google Shape;345;p3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1" name="Google Shape;351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During test or test plan mind map can change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Вызвать к доске для практики</a:t>
            </a:r>
            <a:endParaRPr/>
          </a:p>
        </p:txBody>
      </p:sp>
      <p:sp>
        <p:nvSpPr>
          <p:cNvPr id="358" name="Google Shape;358;p3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6" name="Google Shape;366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p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3" name="Google Shape;373;p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8" name="Google Shape;378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4" name="Google Shape;384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0" name="Google Shape;390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e839e2dcd8_0_1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e839e2dcd8_0_1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ge839e2dcd8_0_1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Scenarios for Flight Reservation.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ukšs 6">
  <p:cSld name="BLANK_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ukšs 5">
  <p:cSld name="BLANK_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ukšs 4">
  <p:cSld name="BLANK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ukšs 3">
  <p:cSld name="BLANK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ukšs 2">
  <p:cSld name="BLANK_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ukšs 1">
  <p:cSld name="BLANK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rsraksta slaids">
  <p:cSld name="Virsraksta slaid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9" name="Google Shape;69;p19"/>
          <p:cNvSpPr/>
          <p:nvPr/>
        </p:nvSpPr>
        <p:spPr>
          <a:xfrm>
            <a:off x="0" y="5755342"/>
            <a:ext cx="12192000" cy="127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29826" y="538464"/>
            <a:ext cx="3876527" cy="1310018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9"/>
          <p:cNvSpPr/>
          <p:nvPr/>
        </p:nvSpPr>
        <p:spPr>
          <a:xfrm>
            <a:off x="0" y="2316162"/>
            <a:ext cx="12192000" cy="4712100"/>
          </a:xfrm>
          <a:prstGeom prst="rect">
            <a:avLst/>
          </a:prstGeom>
          <a:solidFill>
            <a:srgbClr val="1B508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2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png"/><Relationship Id="rId10" Type="http://schemas.openxmlformats.org/officeDocument/2006/relationships/image" Target="../media/image26.png"/><Relationship Id="rId12" Type="http://schemas.openxmlformats.org/officeDocument/2006/relationships/image" Target="../media/image33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6.png"/><Relationship Id="rId5" Type="http://schemas.openxmlformats.org/officeDocument/2006/relationships/image" Target="../media/image23.png"/><Relationship Id="rId6" Type="http://schemas.openxmlformats.org/officeDocument/2006/relationships/image" Target="../media/image19.png"/><Relationship Id="rId7" Type="http://schemas.openxmlformats.org/officeDocument/2006/relationships/image" Target="../media/image21.png"/><Relationship Id="rId8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Relationship Id="rId4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0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8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idx="4294967295" type="body"/>
          </p:nvPr>
        </p:nvSpPr>
        <p:spPr>
          <a:xfrm>
            <a:off x="4467023" y="1767374"/>
            <a:ext cx="10515600" cy="43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Char char="•"/>
            </a:pPr>
            <a:r>
              <a:rPr lang="en-US">
                <a:solidFill>
                  <a:srgbClr val="EFEFEF"/>
                </a:solidFill>
              </a:rPr>
              <a:t>Kas ir testa plāns?</a:t>
            </a:r>
            <a:endParaRPr>
              <a:solidFill>
                <a:srgbClr val="EFEFEF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Char char="•"/>
            </a:pPr>
            <a:r>
              <a:rPr lang="en-US">
                <a:solidFill>
                  <a:srgbClr val="EFEFEF"/>
                </a:solidFill>
              </a:rPr>
              <a:t>Kas ir testa scenārijs?</a:t>
            </a:r>
            <a:endParaRPr>
              <a:solidFill>
                <a:srgbClr val="EFEFEF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Char char="•"/>
            </a:pPr>
            <a:r>
              <a:rPr b="1" lang="en-US">
                <a:solidFill>
                  <a:schemeClr val="accent4"/>
                </a:solidFill>
              </a:rPr>
              <a:t>Kas ir testpiemērs?</a:t>
            </a:r>
            <a:endParaRPr b="1">
              <a:solidFill>
                <a:schemeClr val="accent4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Char char="•"/>
            </a:pPr>
            <a:r>
              <a:rPr lang="en-US">
                <a:solidFill>
                  <a:srgbClr val="EFEFEF"/>
                </a:solidFill>
              </a:rPr>
              <a:t>Kas ir testu pārvaldes rīki?</a:t>
            </a:r>
            <a:endParaRPr>
              <a:solidFill>
                <a:srgbClr val="EFEFEF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Char char="•"/>
            </a:pPr>
            <a:r>
              <a:rPr lang="en-US">
                <a:solidFill>
                  <a:srgbClr val="EFEFEF"/>
                </a:solidFill>
              </a:rPr>
              <a:t>Kas ir testu nosegums?</a:t>
            </a:r>
            <a:endParaRPr>
              <a:solidFill>
                <a:srgbClr val="EFEFEF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Char char="•"/>
            </a:pPr>
            <a:r>
              <a:rPr lang="en-US">
                <a:solidFill>
                  <a:srgbClr val="EFEFEF"/>
                </a:solidFill>
              </a:rPr>
              <a:t>Ko automatizēt?</a:t>
            </a:r>
            <a:endParaRPr>
              <a:solidFill>
                <a:srgbClr val="EFEFEF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Char char="•"/>
            </a:pPr>
            <a:r>
              <a:rPr lang="en-US">
                <a:solidFill>
                  <a:srgbClr val="EFEFEF"/>
                </a:solidFill>
              </a:rPr>
              <a:t>Kas ir atsekojamība?</a:t>
            </a:r>
            <a:endParaRPr>
              <a:solidFill>
                <a:srgbClr val="EFEFEF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Char char="•"/>
            </a:pPr>
            <a:r>
              <a:rPr lang="en-US">
                <a:solidFill>
                  <a:srgbClr val="EFEFEF"/>
                </a:solidFill>
              </a:rPr>
              <a:t>Prātojumu shēmas izmantošana testu izveidei</a:t>
            </a:r>
            <a:endParaRPr>
              <a:solidFill>
                <a:srgbClr val="EFEFEF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Char char="•"/>
            </a:pPr>
            <a:r>
              <a:rPr lang="en-US">
                <a:solidFill>
                  <a:srgbClr val="EFEFEF"/>
                </a:solidFill>
              </a:rPr>
              <a:t>Prakse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/>
          <p:nvPr/>
        </p:nvSpPr>
        <p:spPr>
          <a:xfrm>
            <a:off x="2698678" y="2119919"/>
            <a:ext cx="9003587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Testpiemērs ir dokuments, kurš satur datus, priekšnosacījumus, sagaidāmos rezultātus un pēcnosacījumus katram testa scenārijam, lai nodrošinātu funkcionalitātes atbilstību prasībām.</a:t>
            </a:r>
            <a:endParaRPr b="0" i="0" sz="3600" u="none" cap="none" strike="noStrike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31"/>
          <p:cNvSpPr txBox="1"/>
          <p:nvPr/>
        </p:nvSpPr>
        <p:spPr>
          <a:xfrm>
            <a:off x="381804" y="365125"/>
            <a:ext cx="10515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Kas ir testpiemērs?</a:t>
            </a:r>
            <a:endParaRPr b="1" i="0" sz="4400" u="none" cap="none" strike="noStrik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26097"/>
            <a:ext cx="2492375" cy="336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/>
          <p:nvPr/>
        </p:nvSpPr>
        <p:spPr>
          <a:xfrm>
            <a:off x="426604" y="0"/>
            <a:ext cx="10515600" cy="7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Kā rakstīt testpiemēru</a:t>
            </a:r>
            <a:endParaRPr b="1" i="0" sz="4400" u="none" cap="none" strike="noStrik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32"/>
          <p:cNvSpPr/>
          <p:nvPr/>
        </p:nvSpPr>
        <p:spPr>
          <a:xfrm>
            <a:off x="252150" y="728425"/>
            <a:ext cx="11687700" cy="44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Helvetica Neue"/>
              <a:buChar char="●"/>
            </a:pPr>
            <a:r>
              <a:rPr b="0" i="0" lang="en-US" sz="2400" u="none" cap="none" strike="noStrike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Testa piemēram ir jābūt sagatavotam tā, lai persona, kas nekad nav strādājusi ar testējamo programmu var testa darbības izpildīt un sagaidāmais rezultāts ir pilnībā skaidrs</a:t>
            </a:r>
            <a:endParaRPr b="0" i="0" sz="2400" u="none" cap="none" strike="noStrike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Helvetica Neue"/>
              <a:buChar char="○"/>
            </a:pPr>
            <a:r>
              <a:rPr b="1" i="0" lang="en-US" sz="2400" u="none" cap="none" strike="noStrike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Testa scenārijs: </a:t>
            </a:r>
            <a:r>
              <a:rPr b="0" i="0" lang="en-US" sz="2400" u="none" cap="none" strike="noStrike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īss apraksts/virsraksts par to, ko šis testpiemērs pārbaudīs</a:t>
            </a:r>
            <a:endParaRPr b="0" i="0" sz="2400" u="none" cap="none" strike="noStrike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Helvetica Neue"/>
              <a:buChar char="○"/>
            </a:pPr>
            <a:r>
              <a:rPr b="1" i="0" lang="en-US" sz="2400" u="none" cap="none" strike="noStrike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Testa solis:</a:t>
            </a:r>
            <a:r>
              <a:rPr b="0" i="0" lang="en-US" sz="2400" u="none" cap="none" strike="noStrike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darbība ko veic testētajs</a:t>
            </a:r>
            <a:endParaRPr b="0" i="0" sz="2400" u="none" cap="none" strike="noStrike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Helvetica Neue"/>
              <a:buChar char="○"/>
            </a:pPr>
            <a:r>
              <a:rPr b="1" i="0" lang="en-US" sz="2400" u="none" cap="none" strike="noStrike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Sagaidāmais rezultāts:</a:t>
            </a:r>
            <a:r>
              <a:rPr b="0" i="0" lang="en-US" sz="2400" u="none" cap="none" strike="noStrike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darbība ko veic programmatūra</a:t>
            </a:r>
            <a:endParaRPr b="0" i="0" sz="2400" u="none" cap="none" strike="noStrike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Helvetica Neue"/>
              <a:buChar char="○"/>
            </a:pPr>
            <a:r>
              <a:rPr b="1" i="0" lang="en-US" sz="2400" u="none" cap="none" strike="noStrike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Priekšnosacījums: </a:t>
            </a:r>
            <a:r>
              <a:rPr b="0" i="0" lang="en-US" sz="2400" u="none" cap="none" strike="noStrike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(nav obligāts) testa apstākļi kam jābūt spēkā pirms testa uzsākšanas</a:t>
            </a:r>
            <a:endParaRPr b="0" i="0" sz="2400" u="none" cap="none" strike="noStrike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Helvetica Neue"/>
              <a:buChar char="○"/>
            </a:pPr>
            <a:r>
              <a:rPr b="1" i="0" lang="en-US" sz="2400" u="none" cap="none" strike="noStrike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Pēc nosacījums: </a:t>
            </a:r>
            <a:r>
              <a:rPr b="0" i="0" lang="en-US" sz="2400" u="none" cap="none" strike="noStrike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(nav obligāts) darbība ko veic programmatūra pēc testa beigām</a:t>
            </a:r>
            <a:endParaRPr b="0" i="0" sz="2400" u="none" cap="none" strike="noStrike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Helvetica Neue"/>
              <a:buChar char="●"/>
            </a:pPr>
            <a:r>
              <a:rPr b="0" i="0" lang="en-US" sz="2400" u="none" cap="none" strike="noStrike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Vizualizācija kādēļ testa piemēram ir jābūt precīzam: https://www.youtube.com/watch?v=FN2RM-CHkuI</a:t>
            </a:r>
            <a:endParaRPr b="0" i="0" sz="2400" u="none" cap="none" strike="noStrike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/>
        </p:nvSpPr>
        <p:spPr>
          <a:xfrm>
            <a:off x="381804" y="365125"/>
            <a:ext cx="10515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Testpiemēra piemērs</a:t>
            </a:r>
            <a:endParaRPr b="1" i="0" sz="4400" u="none" cap="none" strike="noStrik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679" y="3157983"/>
            <a:ext cx="11616646" cy="2625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1225" y="1143000"/>
            <a:ext cx="7106545" cy="19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>
            <p:ph idx="4294967295" type="body"/>
          </p:nvPr>
        </p:nvSpPr>
        <p:spPr>
          <a:xfrm>
            <a:off x="4545473" y="1744974"/>
            <a:ext cx="10515600" cy="43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Char char="•"/>
            </a:pPr>
            <a:r>
              <a:rPr lang="en-US">
                <a:solidFill>
                  <a:srgbClr val="EFEFEF"/>
                </a:solidFill>
              </a:rPr>
              <a:t>Kas ir testa plāns?</a:t>
            </a:r>
            <a:endParaRPr>
              <a:solidFill>
                <a:srgbClr val="EFEFEF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Char char="•"/>
            </a:pPr>
            <a:r>
              <a:rPr lang="en-US">
                <a:solidFill>
                  <a:srgbClr val="EFEFEF"/>
                </a:solidFill>
              </a:rPr>
              <a:t>Kas ir testa scenārijs?</a:t>
            </a:r>
            <a:endParaRPr>
              <a:solidFill>
                <a:srgbClr val="EFEFEF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Char char="•"/>
            </a:pPr>
            <a:r>
              <a:rPr lang="en-US">
                <a:solidFill>
                  <a:srgbClr val="EFEFEF"/>
                </a:solidFill>
              </a:rPr>
              <a:t>Kas ir testpiemērs?</a:t>
            </a:r>
            <a:endParaRPr>
              <a:solidFill>
                <a:srgbClr val="EFEFEF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Char char="•"/>
            </a:pPr>
            <a:r>
              <a:rPr b="1" lang="en-US">
                <a:solidFill>
                  <a:schemeClr val="accent4"/>
                </a:solidFill>
              </a:rPr>
              <a:t>Kas ir testu pārvaldes rīki?</a:t>
            </a:r>
            <a:endParaRPr b="1">
              <a:solidFill>
                <a:schemeClr val="accent4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Char char="•"/>
            </a:pPr>
            <a:r>
              <a:rPr lang="en-US">
                <a:solidFill>
                  <a:srgbClr val="EFEFEF"/>
                </a:solidFill>
              </a:rPr>
              <a:t>Kas ir testu nosegums?</a:t>
            </a:r>
            <a:endParaRPr>
              <a:solidFill>
                <a:srgbClr val="EFEFEF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Char char="•"/>
            </a:pPr>
            <a:r>
              <a:rPr lang="en-US">
                <a:solidFill>
                  <a:srgbClr val="EFEFEF"/>
                </a:solidFill>
              </a:rPr>
              <a:t>Ko automatizēt?</a:t>
            </a:r>
            <a:endParaRPr>
              <a:solidFill>
                <a:srgbClr val="EFEFEF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Char char="•"/>
            </a:pPr>
            <a:r>
              <a:rPr lang="en-US">
                <a:solidFill>
                  <a:srgbClr val="EFEFEF"/>
                </a:solidFill>
              </a:rPr>
              <a:t>Kas ir atsekojamība?</a:t>
            </a:r>
            <a:endParaRPr>
              <a:solidFill>
                <a:srgbClr val="EFEFEF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Char char="•"/>
            </a:pPr>
            <a:r>
              <a:rPr lang="en-US">
                <a:solidFill>
                  <a:srgbClr val="EFEFEF"/>
                </a:solidFill>
              </a:rPr>
              <a:t>Prātojumu shēmas izmantošana testu izveidei</a:t>
            </a:r>
            <a:endParaRPr>
              <a:solidFill>
                <a:srgbClr val="EFEFEF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Char char="•"/>
            </a:pPr>
            <a:r>
              <a:rPr lang="en-US">
                <a:solidFill>
                  <a:srgbClr val="EFEFEF"/>
                </a:solidFill>
              </a:rPr>
              <a:t>Prakse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/>
        </p:nvSpPr>
        <p:spPr>
          <a:xfrm>
            <a:off x="381804" y="365125"/>
            <a:ext cx="10515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Kas ir testu pārvaldes rīks?</a:t>
            </a:r>
            <a:endParaRPr b="1" i="0" sz="4400" u="none" cap="none" strike="noStrik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35"/>
          <p:cNvSpPr/>
          <p:nvPr/>
        </p:nvSpPr>
        <p:spPr>
          <a:xfrm>
            <a:off x="2698678" y="2119919"/>
            <a:ext cx="9003587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Testu pārvaldes rīks nodrošina iespēju saglabāt, pārskatīt, izveidot, koriģēt, izpildīt un atsekot kļūdas testos.</a:t>
            </a:r>
            <a:endParaRPr b="0" i="0" sz="3600" u="none" cap="none" strike="noStrike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26097"/>
            <a:ext cx="2492375" cy="336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/>
          <p:nvPr/>
        </p:nvSpPr>
        <p:spPr>
          <a:xfrm>
            <a:off x="381804" y="365125"/>
            <a:ext cx="10515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Testu pārvaldes rīki</a:t>
            </a:r>
            <a:endParaRPr b="1" i="0" sz="4400" u="none" cap="none" strike="noStrik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9543" y="662315"/>
            <a:ext cx="2369876" cy="1229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36715" y="3057521"/>
            <a:ext cx="277177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6044" y="2218623"/>
            <a:ext cx="2647950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30204" y="3800481"/>
            <a:ext cx="32385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836538" y="3993734"/>
            <a:ext cx="3152775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604255" y="4292022"/>
            <a:ext cx="2495550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171985" y="1054766"/>
            <a:ext cx="1360106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259094" y="2094808"/>
            <a:ext cx="2552700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651354" y="426990"/>
            <a:ext cx="3295650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832529" y="1368280"/>
            <a:ext cx="1438275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/>
          <p:nvPr>
            <p:ph idx="4294967295" type="body"/>
          </p:nvPr>
        </p:nvSpPr>
        <p:spPr>
          <a:xfrm>
            <a:off x="4937698" y="1744949"/>
            <a:ext cx="10515600" cy="43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Char char="•"/>
            </a:pPr>
            <a:r>
              <a:rPr lang="en-US">
                <a:solidFill>
                  <a:srgbClr val="EFEFEF"/>
                </a:solidFill>
              </a:rPr>
              <a:t>Kas ir testa plāns?</a:t>
            </a:r>
            <a:endParaRPr>
              <a:solidFill>
                <a:srgbClr val="EFEFEF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Char char="•"/>
            </a:pPr>
            <a:r>
              <a:rPr lang="en-US">
                <a:solidFill>
                  <a:srgbClr val="EFEFEF"/>
                </a:solidFill>
              </a:rPr>
              <a:t>Kas ir testa scenārijs?</a:t>
            </a:r>
            <a:endParaRPr>
              <a:solidFill>
                <a:srgbClr val="EFEFEF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Char char="•"/>
            </a:pPr>
            <a:r>
              <a:rPr lang="en-US">
                <a:solidFill>
                  <a:srgbClr val="EFEFEF"/>
                </a:solidFill>
              </a:rPr>
              <a:t>Kas ir testpiemērs?</a:t>
            </a:r>
            <a:endParaRPr>
              <a:solidFill>
                <a:srgbClr val="EFEFEF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Char char="•"/>
            </a:pPr>
            <a:r>
              <a:rPr lang="en-US">
                <a:solidFill>
                  <a:srgbClr val="EFEFEF"/>
                </a:solidFill>
              </a:rPr>
              <a:t>Kas ir testu pārvaldes rīki?</a:t>
            </a:r>
            <a:endParaRPr>
              <a:solidFill>
                <a:srgbClr val="EFEFEF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Char char="•"/>
            </a:pPr>
            <a:r>
              <a:rPr b="1" lang="en-US">
                <a:solidFill>
                  <a:schemeClr val="accent4"/>
                </a:solidFill>
              </a:rPr>
              <a:t>Kas ir testu nosegums?</a:t>
            </a:r>
            <a:endParaRPr b="1">
              <a:solidFill>
                <a:schemeClr val="accent4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Char char="•"/>
            </a:pPr>
            <a:r>
              <a:rPr lang="en-US">
                <a:solidFill>
                  <a:srgbClr val="EFEFEF"/>
                </a:solidFill>
              </a:rPr>
              <a:t>Ko automatizēt?</a:t>
            </a:r>
            <a:endParaRPr>
              <a:solidFill>
                <a:srgbClr val="EFEFEF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Char char="•"/>
            </a:pPr>
            <a:r>
              <a:rPr lang="en-US">
                <a:solidFill>
                  <a:srgbClr val="EFEFEF"/>
                </a:solidFill>
              </a:rPr>
              <a:t>Kas ir atsekojamība?</a:t>
            </a:r>
            <a:endParaRPr>
              <a:solidFill>
                <a:srgbClr val="EFEFEF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Char char="•"/>
            </a:pPr>
            <a:r>
              <a:rPr lang="en-US">
                <a:solidFill>
                  <a:srgbClr val="EFEFEF"/>
                </a:solidFill>
              </a:rPr>
              <a:t>Prātojumu shēmas izmantošana testu izveidei</a:t>
            </a:r>
            <a:endParaRPr>
              <a:solidFill>
                <a:srgbClr val="EFEFEF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Char char="•"/>
            </a:pPr>
            <a:r>
              <a:rPr lang="en-US">
                <a:solidFill>
                  <a:srgbClr val="EFEFEF"/>
                </a:solidFill>
              </a:rPr>
              <a:t>Prakse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 txBox="1"/>
          <p:nvPr/>
        </p:nvSpPr>
        <p:spPr>
          <a:xfrm>
            <a:off x="381804" y="365125"/>
            <a:ext cx="10515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Testu nosegums</a:t>
            </a:r>
            <a:endParaRPr b="1" i="0" sz="4400" u="none" cap="none" strike="noStrik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38"/>
          <p:cNvSpPr/>
          <p:nvPr/>
        </p:nvSpPr>
        <p:spPr>
          <a:xfrm>
            <a:off x="2832243" y="2679588"/>
            <a:ext cx="900358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Nosegums</a:t>
            </a:r>
            <a:r>
              <a:rPr b="0" i="0" lang="en-US" sz="36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 ir testu apjoms, kurš tiks veikts</a:t>
            </a:r>
            <a:endParaRPr b="0" i="0" sz="3600" u="none" cap="none" strike="noStrike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26097"/>
            <a:ext cx="2492375" cy="336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 txBox="1"/>
          <p:nvPr/>
        </p:nvSpPr>
        <p:spPr>
          <a:xfrm>
            <a:off x="381804" y="365125"/>
            <a:ext cx="10515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Testu nosegumu vērtība</a:t>
            </a:r>
            <a:endParaRPr b="1" i="0" sz="4400" u="none" cap="none" strike="noStrik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9"/>
          <p:cNvSpPr/>
          <p:nvPr/>
        </p:nvSpPr>
        <p:spPr>
          <a:xfrm>
            <a:off x="698643" y="1666357"/>
            <a:ext cx="10198800" cy="3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Testu nosegumu vērtību var izmantot dažādos veidos. Svarīgākie:</a:t>
            </a:r>
            <a:endParaRPr b="0" i="0" sz="14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- izmantot kā pieņemšanas kritērijus</a:t>
            </a:r>
            <a:endParaRPr b="0" i="0" sz="14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- izmantot kvalitātes noteikšanā</a:t>
            </a:r>
            <a:endParaRPr b="0" i="0" sz="4000" u="none" cap="none" strike="noStrike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/>
        </p:nvSpPr>
        <p:spPr>
          <a:xfrm>
            <a:off x="7877925" y="5222675"/>
            <a:ext cx="3653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/>
              <a:t>5. LEKCIJA</a:t>
            </a:r>
            <a:endParaRPr b="1" sz="3400"/>
          </a:p>
        </p:txBody>
      </p:sp>
      <p:sp>
        <p:nvSpPr>
          <p:cNvPr id="89" name="Google Shape;89;p22"/>
          <p:cNvSpPr txBox="1"/>
          <p:nvPr/>
        </p:nvSpPr>
        <p:spPr>
          <a:xfrm>
            <a:off x="7877925" y="6063125"/>
            <a:ext cx="3653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Testu plānošana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 txBox="1"/>
          <p:nvPr/>
        </p:nvSpPr>
        <p:spPr>
          <a:xfrm>
            <a:off x="381804" y="365125"/>
            <a:ext cx="10515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Noseguma kategorijas</a:t>
            </a:r>
            <a:endParaRPr b="1" i="0" sz="4400" u="none" cap="none" strike="noStrik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40"/>
          <p:cNvSpPr/>
          <p:nvPr/>
        </p:nvSpPr>
        <p:spPr>
          <a:xfrm>
            <a:off x="1013717" y="1575388"/>
            <a:ext cx="6096000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200"/>
              <a:buFont typeface="Noto Sans Symbols"/>
              <a:buChar char="❑"/>
            </a:pPr>
            <a:r>
              <a:rPr b="1" i="0" lang="en-US" sz="32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Programmas bāzēts nosegums </a:t>
            </a:r>
            <a:r>
              <a:rPr b="0" i="0" lang="en-US" sz="32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Šī kategorija nosaka nosegumu kodā.</a:t>
            </a:r>
            <a:endParaRPr b="0" i="0" sz="3200" u="none" cap="none" strike="noStrike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200"/>
              <a:buFont typeface="Noto Sans Symbols"/>
              <a:buChar char="❑"/>
            </a:pPr>
            <a:r>
              <a:rPr b="1" i="0" lang="en-US" sz="32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Specifikācijas bāzets nosegums </a:t>
            </a:r>
            <a:r>
              <a:rPr b="0" i="0" lang="en-US" sz="32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Šī kategorija nosaka nosegumu prasībās balstoties uz specifikāciju</a:t>
            </a:r>
            <a:endParaRPr b="0" i="0" sz="3200" u="none" cap="none" strike="noStrike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Google Shape;23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2905" y="1332631"/>
            <a:ext cx="2444499" cy="2082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88471" y="3605036"/>
            <a:ext cx="2373365" cy="2454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/>
          <p:nvPr/>
        </p:nvSpPr>
        <p:spPr>
          <a:xfrm>
            <a:off x="313950" y="1318525"/>
            <a:ext cx="11878200" cy="50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Programmas kodam ir vairāki noseguma tipi:</a:t>
            </a:r>
            <a:endParaRPr b="0" i="0" sz="14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i="0" lang="en-US" sz="32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Funkcionālais nosegums</a:t>
            </a:r>
            <a:r>
              <a:rPr b="0" i="0" lang="en-US" sz="32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 – katra funkcija ir izsaukta vismaz vienu reizi</a:t>
            </a:r>
            <a:endParaRPr b="0" i="0" sz="14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i="0" lang="en-US" sz="32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Pārskata nosegums </a:t>
            </a:r>
            <a:r>
              <a:rPr b="0" i="0" lang="en-US" sz="32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–  katru rindiņu izpilda vismaz vienu reizi</a:t>
            </a:r>
            <a:endParaRPr b="0" i="0" sz="14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i="0" lang="en-US" sz="32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Zara nosegums </a:t>
            </a:r>
            <a:r>
              <a:rPr b="0" i="0" lang="en-US" sz="32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– katrs zars (piemēram IF apgalvojums) ir izpildīts vismaz vienu reizi</a:t>
            </a:r>
            <a:endParaRPr b="0" i="0" sz="14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i="0" lang="en-US" sz="32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Nosacījuma nosegums </a:t>
            </a:r>
            <a:r>
              <a:rPr b="0" i="0" lang="en-US" sz="32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– katrs nosacījums ir izpildīts vismaz vienu reizi</a:t>
            </a:r>
            <a:endParaRPr b="0" i="0" sz="14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41"/>
          <p:cNvSpPr txBox="1"/>
          <p:nvPr/>
        </p:nvSpPr>
        <p:spPr>
          <a:xfrm>
            <a:off x="381804" y="365125"/>
            <a:ext cx="10515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Programmas bāzēts nosegums</a:t>
            </a:r>
            <a:endParaRPr b="1" i="0" sz="4400" u="none" cap="none" strike="noStrik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/>
          <p:nvPr/>
        </p:nvSpPr>
        <p:spPr>
          <a:xfrm>
            <a:off x="3574832" y="1568529"/>
            <a:ext cx="3653700" cy="3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20"/>
              <a:buFont typeface="Noto Sans Symbols"/>
              <a:buNone/>
            </a:pPr>
            <a:r>
              <a:rPr b="0" i="0" lang="en-US" sz="32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b="0" i="0" lang="en-US" sz="3200" u="none" cap="none" strike="noStrike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  READ	A</a:t>
            </a:r>
            <a:endParaRPr b="0" i="0" sz="14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920"/>
              <a:buFont typeface="Noto Sans Symbols"/>
              <a:buNone/>
            </a:pPr>
            <a:r>
              <a:rPr b="0" i="0" lang="en-US" sz="32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b="0" i="0" lang="en-US" sz="3200" u="none" cap="none" strike="noStrike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  READ	B</a:t>
            </a:r>
            <a:endParaRPr b="0" i="0" sz="14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920"/>
              <a:buFont typeface="Noto Sans Symbols"/>
              <a:buNone/>
            </a:pPr>
            <a:r>
              <a:rPr b="0" i="0" lang="en-US" sz="32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3200" u="none" cap="none" strike="noStrike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   C = A + 2 * B</a:t>
            </a:r>
            <a:endParaRPr b="0" i="0" sz="14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920"/>
              <a:buFont typeface="Noto Sans Symbols"/>
              <a:buNone/>
            </a:pPr>
            <a:r>
              <a:rPr b="0" i="0" lang="en-US" sz="32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0" i="0" lang="en-US" sz="3200" u="none" cap="none" strike="noStrike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   IF C &gt; 50 THEN</a:t>
            </a:r>
            <a:endParaRPr b="0" i="0" sz="14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920"/>
              <a:buFont typeface="Noto Sans Symbols"/>
              <a:buNone/>
            </a:pPr>
            <a:r>
              <a:rPr b="0" i="0" lang="en-US" sz="32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5 </a:t>
            </a:r>
            <a:r>
              <a:rPr b="0" i="0" lang="en-US" sz="3200" u="none" cap="none" strike="noStrike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	  PRINT ‘Large C’</a:t>
            </a:r>
            <a:endParaRPr b="0" i="0" sz="14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920"/>
              <a:buFont typeface="Noto Sans Symbols"/>
              <a:buNone/>
            </a:pPr>
            <a:r>
              <a:rPr b="0" i="0" lang="en-US" sz="32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b="0" i="0" lang="en-US" sz="3200" u="none" cap="none" strike="noStrike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   ENDIF</a:t>
            </a:r>
            <a:endParaRPr b="0" i="0" sz="32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42"/>
          <p:cNvSpPr txBox="1"/>
          <p:nvPr/>
        </p:nvSpPr>
        <p:spPr>
          <a:xfrm>
            <a:off x="1715790" y="5289428"/>
            <a:ext cx="1007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Ir nepieciešāms pārbaudīt, ka katra koda rinda darbojas pareizi</a:t>
            </a:r>
            <a:endParaRPr b="0" i="0" sz="24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5" name="Google Shape;245;p42"/>
          <p:cNvGraphicFramePr/>
          <p:nvPr/>
        </p:nvGraphicFramePr>
        <p:xfrm>
          <a:off x="7792058" y="14906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{380830B6-C2E2-4E68-82A0-EB882604E167}</a:tableStyleId>
              </a:tblPr>
              <a:tblGrid>
                <a:gridCol w="665250"/>
                <a:gridCol w="547350"/>
                <a:gridCol w="1617150"/>
                <a:gridCol w="1172950"/>
              </a:tblGrid>
              <a:tr h="686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EFEFE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1" i="0" sz="2400" u="none" cap="none" strike="noStrike">
                        <a:solidFill>
                          <a:srgbClr val="EFEFE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EFEFE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b="1" i="0" sz="2400" u="none" cap="none" strike="noStrike">
                        <a:solidFill>
                          <a:srgbClr val="EFEFE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EFEFE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Expected</a:t>
                      </a:r>
                      <a:endParaRPr sz="1400" u="none" cap="none" strike="noStrike">
                        <a:solidFill>
                          <a:srgbClr val="EFEFEF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EFEFE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result</a:t>
                      </a:r>
                      <a:endParaRPr b="1" i="0" sz="2400" u="none" cap="none" strike="noStrike">
                        <a:solidFill>
                          <a:srgbClr val="EFEFE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EFEFE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Covered lines</a:t>
                      </a:r>
                      <a:endParaRPr sz="1400" u="none" cap="none" strike="noStrike">
                        <a:solidFill>
                          <a:srgbClr val="EFEFEF"/>
                        </a:solidFill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6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EFEFE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2400" u="none" cap="none" strike="noStrike">
                        <a:solidFill>
                          <a:srgbClr val="EFEFE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EFEFE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i="0" sz="2400" u="none" cap="none" strike="noStrike">
                        <a:solidFill>
                          <a:srgbClr val="EFEFE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EFEFE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Nothing</a:t>
                      </a:r>
                      <a:endParaRPr b="0" i="0" sz="2400" u="none" cap="none" strike="noStrike">
                        <a:solidFill>
                          <a:srgbClr val="EFEFE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EFEFE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1-4, 6</a:t>
                      </a:r>
                      <a:endParaRPr b="0" i="0" sz="2400" u="none" cap="none" strike="noStrike">
                        <a:solidFill>
                          <a:srgbClr val="EFEFE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6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EFEFE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i="0" sz="2400" u="none" cap="none" strike="noStrike">
                        <a:solidFill>
                          <a:srgbClr val="EFEFE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EFEFE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</a:t>
                      </a:r>
                      <a:endParaRPr b="0" i="0" sz="2400" u="none" cap="none" strike="noStrike">
                        <a:solidFill>
                          <a:srgbClr val="EFEFE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EFEFE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Nothing</a:t>
                      </a:r>
                      <a:endParaRPr b="0" i="0" sz="2400" u="none" cap="none" strike="noStrike">
                        <a:solidFill>
                          <a:srgbClr val="EFEFE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EFEFE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1-4, 6</a:t>
                      </a:r>
                      <a:endParaRPr b="0" i="0" sz="2400" u="none" cap="none" strike="noStrike">
                        <a:solidFill>
                          <a:srgbClr val="EFEFE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6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EFEFE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</a:t>
                      </a:r>
                      <a:endParaRPr b="0" i="0" sz="2400" u="none" cap="none" strike="noStrike">
                        <a:solidFill>
                          <a:srgbClr val="EFEFE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EFEFE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2400" u="none" cap="none" strike="noStrike">
                        <a:solidFill>
                          <a:srgbClr val="EFEFE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EFEFE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Nothing</a:t>
                      </a:r>
                      <a:endParaRPr b="0" i="0" sz="2400" u="none" cap="none" strike="noStrike">
                        <a:solidFill>
                          <a:srgbClr val="EFEFE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EFEFE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1-4, 6</a:t>
                      </a:r>
                      <a:endParaRPr b="0" i="0" sz="2400" u="none" cap="none" strike="noStrike">
                        <a:solidFill>
                          <a:srgbClr val="EFEFE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6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EFEFE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 b="0" i="0" sz="2400" u="none" cap="none" strike="noStrike">
                        <a:solidFill>
                          <a:srgbClr val="EFEFE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EFEFE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</a:t>
                      </a:r>
                      <a:endParaRPr b="0" i="0" sz="2400" u="none" cap="none" strike="noStrike">
                        <a:solidFill>
                          <a:srgbClr val="EFEFE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EFEFE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Large C</a:t>
                      </a:r>
                      <a:endParaRPr b="0" i="0" sz="2400" u="none" cap="none" strike="noStrike">
                        <a:solidFill>
                          <a:srgbClr val="EFEFE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EFEFE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1-6</a:t>
                      </a:r>
                      <a:endParaRPr b="0" i="0" sz="2400" u="none" cap="none" strike="noStrike">
                        <a:solidFill>
                          <a:srgbClr val="EFEFE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6" name="Google Shape;246;p42"/>
          <p:cNvSpPr txBox="1"/>
          <p:nvPr/>
        </p:nvSpPr>
        <p:spPr>
          <a:xfrm>
            <a:off x="381804" y="365125"/>
            <a:ext cx="10515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Koda noseguma piemērs</a:t>
            </a:r>
            <a:endParaRPr b="1" i="0" sz="4400" u="none" cap="none" strike="noStrik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7" name="Google Shape;247;p42"/>
          <p:cNvGrpSpPr/>
          <p:nvPr/>
        </p:nvGrpSpPr>
        <p:grpSpPr>
          <a:xfrm>
            <a:off x="0" y="1733907"/>
            <a:ext cx="2928900" cy="3690512"/>
            <a:chOff x="1595439" y="2143126"/>
            <a:chExt cx="2928900" cy="3690512"/>
          </a:xfrm>
        </p:grpSpPr>
        <p:sp>
          <p:nvSpPr>
            <p:cNvPr id="248" name="Google Shape;248;p42"/>
            <p:cNvSpPr/>
            <p:nvPr/>
          </p:nvSpPr>
          <p:spPr>
            <a:xfrm>
              <a:off x="2309813" y="2143126"/>
              <a:ext cx="1428750" cy="1285875"/>
            </a:xfrm>
            <a:prstGeom prst="cube">
              <a:avLst>
                <a:gd fmla="val 25000" name="adj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3200"/>
                <a:buFont typeface="Noto Sans Symbols"/>
                <a:buNone/>
              </a:pPr>
              <a:r>
                <a:t/>
              </a:r>
              <a:endPara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9" name="Google Shape;249;p42"/>
            <p:cNvSpPr txBox="1"/>
            <p:nvPr/>
          </p:nvSpPr>
          <p:spPr>
            <a:xfrm>
              <a:off x="1595439" y="3894138"/>
              <a:ext cx="2928900" cy="193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EFEFEF"/>
                  </a:solidFill>
                  <a:latin typeface="Calibri"/>
                  <a:ea typeface="Calibri"/>
                  <a:cs typeface="Calibri"/>
                  <a:sym typeface="Calibri"/>
                </a:rPr>
                <a:t>White box</a:t>
              </a:r>
              <a:endParaRPr b="0" i="0" sz="1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EFEFEF"/>
                  </a:solidFill>
                  <a:latin typeface="Calibri"/>
                  <a:ea typeface="Calibri"/>
                  <a:cs typeface="Calibri"/>
                  <a:sym typeface="Calibri"/>
                </a:rPr>
                <a:t>Testētājs izmanto kodu, lai izveidotu testus</a:t>
              </a:r>
              <a:endParaRPr b="0" i="0" sz="24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"/>
          <p:cNvSpPr txBox="1"/>
          <p:nvPr/>
        </p:nvSpPr>
        <p:spPr>
          <a:xfrm>
            <a:off x="381804" y="365125"/>
            <a:ext cx="10515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070"/>
              <a:buFont typeface="Calibri"/>
              <a:buNone/>
            </a:pPr>
            <a:r>
              <a:rPr b="1" i="0" lang="en-US" sz="407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Specifikāciju/prasību nosegums</a:t>
            </a:r>
            <a:endParaRPr b="1" i="0" sz="4070" u="none" cap="none" strike="noStrik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43"/>
          <p:cNvSpPr txBox="1"/>
          <p:nvPr/>
        </p:nvSpPr>
        <p:spPr>
          <a:xfrm>
            <a:off x="648932" y="1652427"/>
            <a:ext cx="111459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- testu nosegums norāda uz to, cik labi ir nosegtas funkcionālās prasības.</a:t>
            </a:r>
            <a:endParaRPr b="0" i="0" sz="3600" u="none" cap="none" strike="noStrike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- testu nosegums ir atkarīgs no specifikācijas/prasībām</a:t>
            </a:r>
            <a:endParaRPr b="0" i="0" sz="14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66183" y="3808351"/>
            <a:ext cx="2373365" cy="2454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44"/>
          <p:cNvGrpSpPr/>
          <p:nvPr/>
        </p:nvGrpSpPr>
        <p:grpSpPr>
          <a:xfrm>
            <a:off x="0" y="1762981"/>
            <a:ext cx="2928900" cy="3320912"/>
            <a:chOff x="7596189" y="2143126"/>
            <a:chExt cx="2928900" cy="3320912"/>
          </a:xfrm>
        </p:grpSpPr>
        <p:sp>
          <p:nvSpPr>
            <p:cNvPr id="263" name="Google Shape;263;p44"/>
            <p:cNvSpPr/>
            <p:nvPr/>
          </p:nvSpPr>
          <p:spPr>
            <a:xfrm>
              <a:off x="8453438" y="2143126"/>
              <a:ext cx="1428750" cy="1285875"/>
            </a:xfrm>
            <a:prstGeom prst="cube">
              <a:avLst>
                <a:gd fmla="val 25000" name="adj"/>
              </a:avLst>
            </a:prstGeom>
            <a:solidFill>
              <a:srgbClr val="0C0C0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44"/>
            <p:cNvSpPr txBox="1"/>
            <p:nvPr/>
          </p:nvSpPr>
          <p:spPr>
            <a:xfrm>
              <a:off x="7596189" y="3894138"/>
              <a:ext cx="2928900" cy="15699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EFEFEF"/>
                  </a:solidFill>
                  <a:latin typeface="Calibri"/>
                  <a:ea typeface="Calibri"/>
                  <a:cs typeface="Calibri"/>
                  <a:sym typeface="Calibri"/>
                </a:rPr>
                <a:t>Black box</a:t>
              </a:r>
              <a:endParaRPr b="0" i="0" sz="1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EFEFEF"/>
                  </a:solidFill>
                  <a:latin typeface="Calibri"/>
                  <a:ea typeface="Calibri"/>
                  <a:cs typeface="Calibri"/>
                  <a:sym typeface="Calibri"/>
                </a:rPr>
                <a:t>Testētājam nav  pieeja kodam</a:t>
              </a:r>
              <a:endParaRPr b="0" i="0" sz="24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5" name="Google Shape;265;p44"/>
          <p:cNvSpPr txBox="1"/>
          <p:nvPr/>
        </p:nvSpPr>
        <p:spPr>
          <a:xfrm>
            <a:off x="381804" y="365125"/>
            <a:ext cx="10515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Prasību noseguma paraugs</a:t>
            </a:r>
            <a:endParaRPr b="1" i="0" sz="4400" u="none" cap="none" strike="noStrik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44"/>
          <p:cNvSpPr txBox="1"/>
          <p:nvPr/>
        </p:nvSpPr>
        <p:spPr>
          <a:xfrm>
            <a:off x="7243233" y="1708110"/>
            <a:ext cx="46812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EFEFEF"/>
                </a:solidFill>
                <a:latin typeface="Verdana"/>
                <a:ea typeface="Verdana"/>
                <a:cs typeface="Verdana"/>
                <a:sym typeface="Verdana"/>
              </a:rPr>
              <a:t>Users enters A and B to a form and clicks “Calculate C” button.</a:t>
            </a:r>
            <a:endParaRPr b="0" i="0" sz="14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EFEFEF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b="0" i="0" lang="en-US" sz="2000" u="none" cap="none" strike="noStrike">
                <a:solidFill>
                  <a:srgbClr val="EFEFE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2000" u="none" cap="none" strike="noStrike">
                <a:solidFill>
                  <a:srgbClr val="EFEFEF"/>
                </a:solidFill>
                <a:latin typeface="Verdana"/>
                <a:ea typeface="Verdana"/>
                <a:cs typeface="Verdana"/>
                <a:sym typeface="Verdana"/>
              </a:rPr>
              <a:t>If C = A + 2 * B is bigger than 50, </a:t>
            </a:r>
            <a:br>
              <a:rPr b="0" i="0" lang="en-US" sz="2000" u="none" cap="none" strike="noStrike">
                <a:solidFill>
                  <a:srgbClr val="EFEFE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2000" u="none" cap="none" strike="noStrike">
                <a:solidFill>
                  <a:srgbClr val="EFEFEF"/>
                </a:solidFill>
                <a:latin typeface="Verdana"/>
                <a:ea typeface="Verdana"/>
                <a:cs typeface="Verdana"/>
                <a:sym typeface="Verdana"/>
              </a:rPr>
              <a:t>message box “Large C” appears.</a:t>
            </a:r>
            <a:endParaRPr b="0" i="0" sz="14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EFEFE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EFEFE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rgbClr val="EFEFEF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b="0" i="0" lang="en-US" sz="2000" u="none" cap="none" strike="noStrike">
                <a:solidFill>
                  <a:srgbClr val="EFEFEF"/>
                </a:solidFill>
                <a:latin typeface="Verdana"/>
                <a:ea typeface="Verdana"/>
                <a:cs typeface="Verdana"/>
                <a:sym typeface="Verdana"/>
              </a:rPr>
              <a:t> can be in boundaries from 0 to 100. Only integers are  allowed.</a:t>
            </a:r>
            <a:br>
              <a:rPr b="0" i="0" lang="en-US" sz="2000" u="none" cap="none" strike="noStrike">
                <a:solidFill>
                  <a:srgbClr val="EFEFE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2000" u="none" cap="none" strike="noStrike">
                <a:solidFill>
                  <a:srgbClr val="EFEFEF"/>
                </a:solidFill>
                <a:latin typeface="Verdana"/>
                <a:ea typeface="Verdana"/>
                <a:cs typeface="Verdana"/>
                <a:sym typeface="Verdana"/>
              </a:rPr>
              <a:t>Format is 3.0.</a:t>
            </a:r>
            <a:endParaRPr b="0" i="0" sz="14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EFEFEF"/>
                </a:solidFill>
                <a:latin typeface="Verdana"/>
                <a:ea typeface="Verdana"/>
                <a:cs typeface="Verdana"/>
                <a:sym typeface="Verdana"/>
              </a:rPr>
              <a:t>Error message should be displayed if entered value is incorrect.</a:t>
            </a:r>
            <a:endParaRPr b="0" i="0" sz="14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EFEFE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67" name="Google Shape;26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0183" y="1762981"/>
            <a:ext cx="29718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2604" y="4044736"/>
            <a:ext cx="2971800" cy="1600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4" name="Google Shape;274;p45"/>
          <p:cNvGraphicFramePr/>
          <p:nvPr/>
        </p:nvGraphicFramePr>
        <p:xfrm>
          <a:off x="381804" y="1885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{380830B6-C2E2-4E68-82A0-EB882604E167}</a:tableStyleId>
              </a:tblPr>
              <a:tblGrid>
                <a:gridCol w="994200"/>
                <a:gridCol w="994200"/>
                <a:gridCol w="994200"/>
                <a:gridCol w="994200"/>
                <a:gridCol w="994200"/>
              </a:tblGrid>
              <a:tr h="525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EFEFE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Empty value</a:t>
                      </a:r>
                      <a:endParaRPr sz="1400" u="none" cap="none" strike="noStrike">
                        <a:solidFill>
                          <a:srgbClr val="EFEFEF"/>
                        </a:solidFill>
                      </a:endParaRPr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EFEFE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endParaRPr sz="1400" u="none" cap="none" strike="noStrike">
                        <a:solidFill>
                          <a:srgbClr val="EFEFEF"/>
                        </a:solidFill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EFEFE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100</a:t>
                      </a:r>
                      <a:endParaRPr sz="1400" u="none" cap="none" strike="noStrike">
                        <a:solidFill>
                          <a:srgbClr val="EFEFEF"/>
                        </a:solidFill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EFEFE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-1</a:t>
                      </a:r>
                      <a:endParaRPr sz="1400" u="none" cap="none" strike="noStrike">
                        <a:solidFill>
                          <a:srgbClr val="EFEFEF"/>
                        </a:solidFill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EFEFE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101</a:t>
                      </a:r>
                      <a:endParaRPr sz="1400" u="none" cap="none" strike="noStrike">
                        <a:solidFill>
                          <a:srgbClr val="EFEFEF"/>
                        </a:solidFill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5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EFEFE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50</a:t>
                      </a:r>
                      <a:endParaRPr sz="1400" u="none" cap="none" strike="noStrike">
                        <a:solidFill>
                          <a:srgbClr val="EFEFEF"/>
                        </a:solidFill>
                      </a:endParaRPr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EFEFE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1000</a:t>
                      </a:r>
                      <a:endParaRPr sz="1400" u="none" cap="none" strike="noStrike">
                        <a:solidFill>
                          <a:srgbClr val="EFEFEF"/>
                        </a:solidFill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EFEFE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0.2</a:t>
                      </a:r>
                      <a:endParaRPr sz="1400" u="none" cap="none" strike="noStrike">
                        <a:solidFill>
                          <a:srgbClr val="EFEFEF"/>
                        </a:solidFill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EFEFE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Abc</a:t>
                      </a:r>
                      <a:endParaRPr sz="1400" u="none" cap="none" strike="noStrike">
                        <a:solidFill>
                          <a:srgbClr val="EFEFEF"/>
                        </a:solidFill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EFEFE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Three spaces</a:t>
                      </a:r>
                      <a:endParaRPr sz="1400" u="none" cap="none" strike="noStrike">
                        <a:solidFill>
                          <a:srgbClr val="EFEFEF"/>
                        </a:solidFill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5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EFEFE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%%</a:t>
                      </a:r>
                      <a:endParaRPr sz="1400" u="none" cap="none" strike="noStrike">
                        <a:solidFill>
                          <a:srgbClr val="EFEFEF"/>
                        </a:solidFill>
                      </a:endParaRPr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960"/>
                        <a:buFont typeface="Noto Sans Symbols"/>
                        <a:buNone/>
                      </a:pPr>
                      <a:r>
                        <a:t/>
                      </a:r>
                      <a:endParaRPr b="1" i="0" sz="1600" u="none" cap="none" strike="noStrike">
                        <a:solidFill>
                          <a:srgbClr val="EFEFE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960"/>
                        <a:buFont typeface="Noto Sans Symbols"/>
                        <a:buNone/>
                      </a:pPr>
                      <a:r>
                        <a:t/>
                      </a:r>
                      <a:endParaRPr b="1" i="0" sz="1600" u="none" cap="none" strike="noStrike">
                        <a:solidFill>
                          <a:srgbClr val="EFEFE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960"/>
                        <a:buFont typeface="Noto Sans Symbols"/>
                        <a:buNone/>
                      </a:pPr>
                      <a:r>
                        <a:t/>
                      </a:r>
                      <a:endParaRPr b="1" i="0" sz="1600" u="none" cap="none" strike="noStrike">
                        <a:solidFill>
                          <a:srgbClr val="EFEFE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960"/>
                        <a:buFont typeface="Noto Sans Symbols"/>
                        <a:buNone/>
                      </a:pPr>
                      <a:r>
                        <a:t/>
                      </a:r>
                      <a:endParaRPr b="1" i="0" sz="1600" u="none" cap="none" strike="noStrike">
                        <a:solidFill>
                          <a:srgbClr val="EFEFE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75" name="Google Shape;275;p45"/>
          <p:cNvCxnSpPr/>
          <p:nvPr/>
        </p:nvCxnSpPr>
        <p:spPr>
          <a:xfrm>
            <a:off x="3051424" y="3690726"/>
            <a:ext cx="609600" cy="889000"/>
          </a:xfrm>
          <a:prstGeom prst="straightConnector1">
            <a:avLst/>
          </a:prstGeom>
          <a:noFill/>
          <a:ln cap="flat" cmpd="sng" w="5715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6" name="Google Shape;276;p45"/>
          <p:cNvSpPr txBox="1"/>
          <p:nvPr/>
        </p:nvSpPr>
        <p:spPr>
          <a:xfrm>
            <a:off x="381804" y="365125"/>
            <a:ext cx="10515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Prasību noseguma piemērs</a:t>
            </a:r>
            <a:endParaRPr b="1" i="0" sz="4400" u="none" cap="none" strike="noStrik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45"/>
          <p:cNvSpPr txBox="1"/>
          <p:nvPr/>
        </p:nvSpPr>
        <p:spPr>
          <a:xfrm>
            <a:off x="5897635" y="1362903"/>
            <a:ext cx="5637212" cy="49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Click on the button two times really fast</a:t>
            </a:r>
            <a:endParaRPr b="0" i="0" sz="14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Enter digits, then erase some of them with </a:t>
            </a:r>
            <a:r>
              <a:rPr b="0" i="1" lang="en-US" sz="28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Backspace</a:t>
            </a:r>
            <a:r>
              <a:rPr b="0" i="0" lang="en-US" sz="28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, insert new in the middle etc.</a:t>
            </a:r>
            <a:endParaRPr b="0" i="0" sz="14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Enter something, switch to another application, come back, check if the focus is still on the text field</a:t>
            </a:r>
            <a:endParaRPr b="0" i="0" sz="14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Wait for a long time before entering anything</a:t>
            </a:r>
            <a:endParaRPr b="0" i="0" sz="14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Many, many more</a:t>
            </a:r>
            <a:endParaRPr b="0" i="0" sz="14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6"/>
          <p:cNvSpPr txBox="1"/>
          <p:nvPr>
            <p:ph idx="4294967295" type="body"/>
          </p:nvPr>
        </p:nvSpPr>
        <p:spPr>
          <a:xfrm>
            <a:off x="4422198" y="1845799"/>
            <a:ext cx="10515600" cy="43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Char char="•"/>
            </a:pPr>
            <a:r>
              <a:rPr lang="en-US">
                <a:solidFill>
                  <a:srgbClr val="EFEFEF"/>
                </a:solidFill>
              </a:rPr>
              <a:t>Kas ir testa plāns?</a:t>
            </a:r>
            <a:endParaRPr>
              <a:solidFill>
                <a:srgbClr val="EFEFEF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Char char="•"/>
            </a:pPr>
            <a:r>
              <a:rPr lang="en-US">
                <a:solidFill>
                  <a:srgbClr val="EFEFEF"/>
                </a:solidFill>
              </a:rPr>
              <a:t>Kas ir testa scenārijs?</a:t>
            </a:r>
            <a:endParaRPr>
              <a:solidFill>
                <a:srgbClr val="EFEFEF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Char char="•"/>
            </a:pPr>
            <a:r>
              <a:rPr lang="en-US">
                <a:solidFill>
                  <a:srgbClr val="EFEFEF"/>
                </a:solidFill>
              </a:rPr>
              <a:t>Kas ir testpiemērs?</a:t>
            </a:r>
            <a:endParaRPr>
              <a:solidFill>
                <a:srgbClr val="EFEFEF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Char char="•"/>
            </a:pPr>
            <a:r>
              <a:rPr lang="en-US">
                <a:solidFill>
                  <a:srgbClr val="EFEFEF"/>
                </a:solidFill>
              </a:rPr>
              <a:t>Kas ir testu pārvaldes rīki?</a:t>
            </a:r>
            <a:endParaRPr>
              <a:solidFill>
                <a:srgbClr val="EFEFEF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Char char="•"/>
            </a:pPr>
            <a:r>
              <a:rPr lang="en-US">
                <a:solidFill>
                  <a:srgbClr val="EFEFEF"/>
                </a:solidFill>
              </a:rPr>
              <a:t>Kas ir testu nosegums?</a:t>
            </a:r>
            <a:endParaRPr>
              <a:solidFill>
                <a:srgbClr val="EFEFEF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Char char="•"/>
            </a:pPr>
            <a:r>
              <a:rPr b="1" lang="en-US">
                <a:solidFill>
                  <a:schemeClr val="accent4"/>
                </a:solidFill>
              </a:rPr>
              <a:t>Ko automatizēt?</a:t>
            </a:r>
            <a:endParaRPr b="1">
              <a:solidFill>
                <a:schemeClr val="accent4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Char char="•"/>
            </a:pPr>
            <a:r>
              <a:rPr lang="en-US">
                <a:solidFill>
                  <a:srgbClr val="EFEFEF"/>
                </a:solidFill>
              </a:rPr>
              <a:t>Kas ir atsekojamība?</a:t>
            </a:r>
            <a:endParaRPr>
              <a:solidFill>
                <a:srgbClr val="EFEFEF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Char char="•"/>
            </a:pPr>
            <a:r>
              <a:rPr lang="en-US">
                <a:solidFill>
                  <a:srgbClr val="EFEFEF"/>
                </a:solidFill>
              </a:rPr>
              <a:t>Prātojumu shēmas izmantošana testu izveidei</a:t>
            </a:r>
            <a:endParaRPr>
              <a:solidFill>
                <a:srgbClr val="EFEFEF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Char char="•"/>
            </a:pPr>
            <a:r>
              <a:rPr lang="en-US">
                <a:solidFill>
                  <a:srgbClr val="EFEFEF"/>
                </a:solidFill>
              </a:rPr>
              <a:t>Prakse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3042" y="4275975"/>
            <a:ext cx="1569216" cy="2441632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7"/>
          <p:cNvSpPr txBox="1"/>
          <p:nvPr/>
        </p:nvSpPr>
        <p:spPr>
          <a:xfrm>
            <a:off x="381804" y="365125"/>
            <a:ext cx="10515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Ko automatizēt</a:t>
            </a:r>
            <a:endParaRPr b="1" i="0" sz="4400" u="none" cap="none" strike="noStrik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47"/>
          <p:cNvSpPr/>
          <p:nvPr/>
        </p:nvSpPr>
        <p:spPr>
          <a:xfrm>
            <a:off x="944394" y="1221400"/>
            <a:ext cx="10303200" cy="54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900"/>
              <a:buFont typeface="Calibri"/>
              <a:buChar char="●"/>
            </a:pPr>
            <a:r>
              <a:rPr b="1" i="0" lang="en-US" sz="29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Biznesa kritiskos ceļus </a:t>
            </a:r>
            <a:r>
              <a:rPr b="0" i="0" lang="en-US" sz="29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– scenāriji vai funkcionalitāte, kura var traucēt biznesa procesiem</a:t>
            </a:r>
            <a:endParaRPr b="0" i="0" sz="2900" u="none" cap="none" strike="noStrike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900"/>
              <a:buFont typeface="Calibri"/>
              <a:buChar char="●"/>
            </a:pPr>
            <a:r>
              <a:rPr b="0" i="0" lang="en-US" sz="29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Testi, kuri jāveic pirms katras relīzes, kā piemēram regresijas testi</a:t>
            </a:r>
            <a:endParaRPr b="0" i="0" sz="2900" u="none" cap="none" strike="noStrike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900"/>
              <a:buFont typeface="Calibri"/>
              <a:buChar char="●"/>
            </a:pPr>
            <a:r>
              <a:rPr b="0" i="0" lang="en-US" sz="29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Testi, kuri jāveic pret vairākām vidēm vai konfigurācijām</a:t>
            </a:r>
            <a:endParaRPr b="0" i="0" sz="2900" u="none" cap="none" strike="noStrike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900"/>
              <a:buFont typeface="Calibri"/>
              <a:buChar char="●"/>
            </a:pPr>
            <a:r>
              <a:rPr b="0" i="0" lang="en-US" sz="29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Testi, kuri izpilda vienus un tos pašus nosacījumus, bet balstās uz citiem datiem</a:t>
            </a:r>
            <a:endParaRPr b="0" i="0" sz="2900" u="none" cap="none" strike="noStrike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900"/>
              <a:buFont typeface="Calibri"/>
              <a:buChar char="●"/>
            </a:pPr>
            <a:r>
              <a:rPr b="0" i="0" lang="en-US" sz="29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Testi, kuri prasa lielu daudzumu ar datiem</a:t>
            </a:r>
            <a:endParaRPr b="0" i="0" sz="2900" u="none" cap="none" strike="noStrike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900"/>
              <a:buFont typeface="Calibri"/>
              <a:buChar char="●"/>
            </a:pPr>
            <a:r>
              <a:rPr b="0" i="0" lang="en-US" sz="29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Veiktspējas/stresa vai noslodzes testi</a:t>
            </a:r>
            <a:endParaRPr b="0" i="0" sz="2900" u="none" cap="none" strike="noStrike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900"/>
              <a:buFont typeface="Calibri"/>
              <a:buChar char="●"/>
            </a:pPr>
            <a:r>
              <a:rPr b="0" i="0" lang="en-US" sz="29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Testi, kuri aizņem daudz laika</a:t>
            </a:r>
            <a:endParaRPr b="0" i="0" sz="2900" u="none" cap="none" strike="noStrike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24306" y="365126"/>
            <a:ext cx="1567669" cy="2419172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48"/>
          <p:cNvSpPr txBox="1"/>
          <p:nvPr/>
        </p:nvSpPr>
        <p:spPr>
          <a:xfrm>
            <a:off x="381804" y="365125"/>
            <a:ext cx="10515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Ko neautomatizēt</a:t>
            </a:r>
            <a:endParaRPr b="1" i="0" sz="4400" u="none" cap="none" strike="noStrik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48"/>
          <p:cNvSpPr/>
          <p:nvPr/>
        </p:nvSpPr>
        <p:spPr>
          <a:xfrm>
            <a:off x="446847" y="1215118"/>
            <a:ext cx="10385513" cy="54014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Font typeface="Calibri"/>
              <a:buChar char="●"/>
            </a:pPr>
            <a:r>
              <a:rPr b="0" i="0" lang="en-US" sz="30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Testus, kurus jūs veiksiem tik vienu reizi. </a:t>
            </a:r>
            <a:endParaRPr b="0" i="0" sz="3000" u="none" cap="none" strike="noStrike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Font typeface="Calibri"/>
              <a:buChar char="○"/>
            </a:pPr>
            <a:r>
              <a:rPr b="0" i="0" lang="en-US" sz="30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Izņēmums, ja testiem nepieciešams liels daudzums ar datiem</a:t>
            </a:r>
            <a:endParaRPr b="0" i="0" sz="3000" u="none" cap="none" strike="noStrike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Font typeface="Calibri"/>
              <a:buChar char="●"/>
            </a:pPr>
            <a:r>
              <a:rPr b="0" i="0" lang="en-US" sz="30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Lietojamības testus</a:t>
            </a:r>
            <a:endParaRPr b="0" i="0" sz="3000" u="none" cap="none" strike="noStrike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Font typeface="Calibri"/>
              <a:buChar char="●"/>
            </a:pPr>
            <a:r>
              <a:rPr b="0" i="0" lang="en-US" sz="30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Testus, kurus jāveic nekavējoties</a:t>
            </a:r>
            <a:endParaRPr b="0" i="0" sz="3000" u="none" cap="none" strike="noStrike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Font typeface="Calibri"/>
              <a:buChar char="●"/>
            </a:pPr>
            <a:r>
              <a:rPr b="0" i="0" lang="en-US" sz="30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Pētniecisko testēšanu</a:t>
            </a:r>
            <a:endParaRPr b="0" i="0" sz="3000" u="none" cap="none" strike="noStrike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Font typeface="Calibri"/>
              <a:buChar char="●"/>
            </a:pPr>
            <a:r>
              <a:rPr b="0" i="0" lang="en-US" sz="30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Testus, kuriem nepieciešams vizuāls apstiprinājums</a:t>
            </a:r>
            <a:endParaRPr b="0" i="0" sz="3000" u="none" cap="none" strike="noStrike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Font typeface="Calibri"/>
              <a:buChar char="●"/>
            </a:pPr>
            <a:r>
              <a:rPr b="0" i="0" lang="en-US" sz="30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Testus, kurus nevar 100% automatizēt, izņemot gadījumus, kad automatizācija ietaupīs laiku</a:t>
            </a:r>
            <a:endParaRPr b="0" i="0" sz="3000" u="none" cap="none" strike="noStrike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9"/>
          <p:cNvSpPr txBox="1"/>
          <p:nvPr>
            <p:ph idx="4294967295" type="body"/>
          </p:nvPr>
        </p:nvSpPr>
        <p:spPr>
          <a:xfrm>
            <a:off x="4881648" y="1868224"/>
            <a:ext cx="10515600" cy="43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Char char="•"/>
            </a:pPr>
            <a:r>
              <a:rPr lang="en-US">
                <a:solidFill>
                  <a:srgbClr val="EFEFEF"/>
                </a:solidFill>
              </a:rPr>
              <a:t>Kas ir testa plāns?</a:t>
            </a:r>
            <a:endParaRPr>
              <a:solidFill>
                <a:srgbClr val="EFEFEF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Char char="•"/>
            </a:pPr>
            <a:r>
              <a:rPr lang="en-US">
                <a:solidFill>
                  <a:srgbClr val="EFEFEF"/>
                </a:solidFill>
              </a:rPr>
              <a:t>Kas ir testa scenārijs?</a:t>
            </a:r>
            <a:endParaRPr>
              <a:solidFill>
                <a:srgbClr val="EFEFEF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Char char="•"/>
            </a:pPr>
            <a:r>
              <a:rPr lang="en-US">
                <a:solidFill>
                  <a:srgbClr val="EFEFEF"/>
                </a:solidFill>
              </a:rPr>
              <a:t>Kas ir testpiemērs?</a:t>
            </a:r>
            <a:endParaRPr>
              <a:solidFill>
                <a:srgbClr val="EFEFEF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Char char="•"/>
            </a:pPr>
            <a:r>
              <a:rPr lang="en-US">
                <a:solidFill>
                  <a:srgbClr val="EFEFEF"/>
                </a:solidFill>
              </a:rPr>
              <a:t>Kas ir testu pārvaldes rīki?</a:t>
            </a:r>
            <a:endParaRPr>
              <a:solidFill>
                <a:srgbClr val="EFEFEF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Char char="•"/>
            </a:pPr>
            <a:r>
              <a:rPr lang="en-US">
                <a:solidFill>
                  <a:srgbClr val="EFEFEF"/>
                </a:solidFill>
              </a:rPr>
              <a:t>Kas ir testu nosegums?</a:t>
            </a:r>
            <a:endParaRPr>
              <a:solidFill>
                <a:srgbClr val="EFEFEF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Char char="•"/>
            </a:pPr>
            <a:r>
              <a:rPr lang="en-US">
                <a:solidFill>
                  <a:srgbClr val="EFEFEF"/>
                </a:solidFill>
              </a:rPr>
              <a:t>Ko automatizēt?</a:t>
            </a:r>
            <a:endParaRPr>
              <a:solidFill>
                <a:srgbClr val="EFEFEF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Char char="•"/>
            </a:pPr>
            <a:r>
              <a:rPr b="1" lang="en-US">
                <a:solidFill>
                  <a:schemeClr val="accent4"/>
                </a:solidFill>
              </a:rPr>
              <a:t>Kas ir atsekojamība?</a:t>
            </a:r>
            <a:endParaRPr b="1">
              <a:solidFill>
                <a:schemeClr val="accent4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Char char="•"/>
            </a:pPr>
            <a:r>
              <a:rPr lang="en-US">
                <a:solidFill>
                  <a:srgbClr val="EFEFEF"/>
                </a:solidFill>
              </a:rPr>
              <a:t>Prātojumu shēmas izmantošana testu izveidei</a:t>
            </a:r>
            <a:endParaRPr>
              <a:solidFill>
                <a:srgbClr val="EFEFEF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Char char="•"/>
            </a:pPr>
            <a:r>
              <a:rPr lang="en-US">
                <a:solidFill>
                  <a:srgbClr val="EFEFEF"/>
                </a:solidFill>
              </a:rPr>
              <a:t>Prakse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idx="4294967295" type="body"/>
          </p:nvPr>
        </p:nvSpPr>
        <p:spPr>
          <a:xfrm>
            <a:off x="4870448" y="1901824"/>
            <a:ext cx="10515600" cy="43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Char char="•"/>
            </a:pPr>
            <a:r>
              <a:rPr b="1" lang="en-US">
                <a:solidFill>
                  <a:schemeClr val="accent4"/>
                </a:solidFill>
              </a:rPr>
              <a:t>Kas ir testa plāns?</a:t>
            </a:r>
            <a:endParaRPr b="1">
              <a:solidFill>
                <a:schemeClr val="accent4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Char char="•"/>
            </a:pPr>
            <a:r>
              <a:rPr lang="en-US">
                <a:solidFill>
                  <a:srgbClr val="EFEFEF"/>
                </a:solidFill>
              </a:rPr>
              <a:t>Kas ir testa scenārijs?</a:t>
            </a:r>
            <a:endParaRPr>
              <a:solidFill>
                <a:srgbClr val="EFEFEF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Char char="•"/>
            </a:pPr>
            <a:r>
              <a:rPr lang="en-US">
                <a:solidFill>
                  <a:srgbClr val="EFEFEF"/>
                </a:solidFill>
              </a:rPr>
              <a:t>Kas ir testpiemērs?</a:t>
            </a:r>
            <a:endParaRPr>
              <a:solidFill>
                <a:srgbClr val="EFEFEF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Char char="•"/>
            </a:pPr>
            <a:r>
              <a:rPr lang="en-US">
                <a:solidFill>
                  <a:srgbClr val="EFEFEF"/>
                </a:solidFill>
              </a:rPr>
              <a:t>Kas ir testu pārvaldes rīki?</a:t>
            </a:r>
            <a:endParaRPr>
              <a:solidFill>
                <a:srgbClr val="EFEFEF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Char char="•"/>
            </a:pPr>
            <a:r>
              <a:rPr lang="en-US">
                <a:solidFill>
                  <a:srgbClr val="EFEFEF"/>
                </a:solidFill>
              </a:rPr>
              <a:t>Kas ir testu nosegums?</a:t>
            </a:r>
            <a:endParaRPr>
              <a:solidFill>
                <a:srgbClr val="EFEFEF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Char char="•"/>
            </a:pPr>
            <a:r>
              <a:rPr lang="en-US">
                <a:solidFill>
                  <a:srgbClr val="EFEFEF"/>
                </a:solidFill>
              </a:rPr>
              <a:t>Ko automatizēt?</a:t>
            </a:r>
            <a:endParaRPr>
              <a:solidFill>
                <a:srgbClr val="EFEFEF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Char char="•"/>
            </a:pPr>
            <a:r>
              <a:rPr lang="en-US">
                <a:solidFill>
                  <a:srgbClr val="EFEFEF"/>
                </a:solidFill>
              </a:rPr>
              <a:t>Kas ir atsekojamība?</a:t>
            </a:r>
            <a:endParaRPr>
              <a:solidFill>
                <a:srgbClr val="EFEFEF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Char char="•"/>
            </a:pPr>
            <a:r>
              <a:rPr lang="en-US">
                <a:solidFill>
                  <a:srgbClr val="EFEFEF"/>
                </a:solidFill>
              </a:rPr>
              <a:t>Prātojumu shēmas izmantošana testu izveidei</a:t>
            </a:r>
            <a:endParaRPr>
              <a:solidFill>
                <a:srgbClr val="EFEFEF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Char char="•"/>
            </a:pPr>
            <a:r>
              <a:rPr lang="en-US">
                <a:solidFill>
                  <a:srgbClr val="EFEFEF"/>
                </a:solidFill>
              </a:rPr>
              <a:t>Prakse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0"/>
          <p:cNvSpPr/>
          <p:nvPr/>
        </p:nvSpPr>
        <p:spPr>
          <a:xfrm>
            <a:off x="2698678" y="2119919"/>
            <a:ext cx="9003587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Atsekojamība</a:t>
            </a:r>
            <a:r>
              <a:rPr b="0" i="0" lang="en-US" sz="36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 programmatūras testēšanā nozīmē testu un procesu atsekošanu izstrādes dzīves ciklā</a:t>
            </a:r>
            <a:endParaRPr b="0" i="0" sz="3600" u="none" cap="none" strike="noStrike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1" name="Google Shape;311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26097"/>
            <a:ext cx="2492375" cy="3365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50"/>
          <p:cNvSpPr txBox="1"/>
          <p:nvPr/>
        </p:nvSpPr>
        <p:spPr>
          <a:xfrm>
            <a:off x="381804" y="365125"/>
            <a:ext cx="10515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Atsekojamība</a:t>
            </a:r>
            <a:endParaRPr b="1" i="0" sz="4400" u="none" cap="none" strike="noStrik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1"/>
          <p:cNvSpPr/>
          <p:nvPr/>
        </p:nvSpPr>
        <p:spPr>
          <a:xfrm>
            <a:off x="4834574" y="1223597"/>
            <a:ext cx="7119990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Dažreiz testēšanā atsekošanu veic ar atsekošanas matricu. Matrica satur:</a:t>
            </a:r>
            <a:endParaRPr b="0" i="0" sz="14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- Prasības, lietotāju stāstus</a:t>
            </a:r>
            <a:endParaRPr b="0" i="0" sz="14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- Testu scenārijus prasībām/lietotāju stāstiem</a:t>
            </a:r>
            <a:endParaRPr b="0" i="0" sz="14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- Testu izpildes</a:t>
            </a:r>
            <a:endParaRPr b="0" i="0" sz="14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- Problēmas vai defektus</a:t>
            </a:r>
            <a:endParaRPr b="0" i="0" sz="14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51"/>
          <p:cNvSpPr txBox="1"/>
          <p:nvPr/>
        </p:nvSpPr>
        <p:spPr>
          <a:xfrm>
            <a:off x="381804" y="365125"/>
            <a:ext cx="10515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Atsekošanas matrica</a:t>
            </a:r>
            <a:endParaRPr b="1" i="0" sz="4400" u="none" cap="none" strike="noStrik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9" name="Google Shape;319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149" y="1410899"/>
            <a:ext cx="3916807" cy="21447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0" name="Google Shape;320;p51"/>
          <p:cNvGrpSpPr/>
          <p:nvPr/>
        </p:nvGrpSpPr>
        <p:grpSpPr>
          <a:xfrm>
            <a:off x="381800" y="4466150"/>
            <a:ext cx="10106225" cy="1015800"/>
            <a:chOff x="-310797" y="4157926"/>
            <a:chExt cx="10106225" cy="1015800"/>
          </a:xfrm>
        </p:grpSpPr>
        <p:sp>
          <p:nvSpPr>
            <p:cNvPr id="321" name="Google Shape;321;p51"/>
            <p:cNvSpPr txBox="1"/>
            <p:nvPr/>
          </p:nvSpPr>
          <p:spPr>
            <a:xfrm>
              <a:off x="3924728" y="4157926"/>
              <a:ext cx="5870700" cy="10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EFEFEF"/>
                  </a:solidFill>
                  <a:latin typeface="Calibri"/>
                  <a:ea typeface="Calibri"/>
                  <a:cs typeface="Calibri"/>
                  <a:sym typeface="Calibri"/>
                </a:rPr>
                <a:t>Prasības -&gt; Testa scenārijs -&gt; Testa izpilde -&gt; Kļūda</a:t>
              </a:r>
              <a:endParaRPr b="0" i="0" sz="1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EFEFEF"/>
                  </a:solidFill>
                  <a:latin typeface="Calibri"/>
                  <a:ea typeface="Calibri"/>
                  <a:cs typeface="Calibri"/>
                  <a:sym typeface="Calibri"/>
                </a:rPr>
                <a:t>VAI</a:t>
              </a:r>
              <a:endParaRPr b="0" i="0" sz="1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EFEFEF"/>
                  </a:solidFill>
                  <a:latin typeface="Calibri"/>
                  <a:ea typeface="Calibri"/>
                  <a:cs typeface="Calibri"/>
                  <a:sym typeface="Calibri"/>
                </a:rPr>
                <a:t>Kļūda -&gt; Testa izpilde -&gt; Testa scenārijs -&gt; Prasības</a:t>
              </a:r>
              <a:endParaRPr b="0" i="0" sz="20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51"/>
            <p:cNvSpPr txBox="1"/>
            <p:nvPr/>
          </p:nvSpPr>
          <p:spPr>
            <a:xfrm>
              <a:off x="-310797" y="4340301"/>
              <a:ext cx="33477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EFEFEF"/>
                  </a:solidFill>
                  <a:latin typeface="Calibri"/>
                  <a:ea typeface="Calibri"/>
                  <a:cs typeface="Calibri"/>
                  <a:sym typeface="Calibri"/>
                </a:rPr>
                <a:t>Testu pārvaldes rīku saites:</a:t>
              </a:r>
              <a:endParaRPr b="0" i="0" sz="1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23" name="Google Shape;323;p51"/>
            <p:cNvCxnSpPr/>
            <p:nvPr/>
          </p:nvCxnSpPr>
          <p:spPr>
            <a:xfrm>
              <a:off x="2948683" y="4619592"/>
              <a:ext cx="832207" cy="0"/>
            </a:xfrm>
            <a:prstGeom prst="straightConnector1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2"/>
          <p:cNvSpPr txBox="1"/>
          <p:nvPr>
            <p:ph idx="4294967295" type="body"/>
          </p:nvPr>
        </p:nvSpPr>
        <p:spPr>
          <a:xfrm>
            <a:off x="4567898" y="1868199"/>
            <a:ext cx="10515600" cy="43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Char char="•"/>
            </a:pPr>
            <a:r>
              <a:rPr lang="en-US">
                <a:solidFill>
                  <a:srgbClr val="EFEFEF"/>
                </a:solidFill>
              </a:rPr>
              <a:t>Kas ir testa plāns?</a:t>
            </a:r>
            <a:endParaRPr>
              <a:solidFill>
                <a:srgbClr val="EFEFEF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Char char="•"/>
            </a:pPr>
            <a:r>
              <a:rPr lang="en-US">
                <a:solidFill>
                  <a:srgbClr val="EFEFEF"/>
                </a:solidFill>
              </a:rPr>
              <a:t>Kas ir testa scenārijs?</a:t>
            </a:r>
            <a:endParaRPr>
              <a:solidFill>
                <a:srgbClr val="EFEFEF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Char char="•"/>
            </a:pPr>
            <a:r>
              <a:rPr lang="en-US">
                <a:solidFill>
                  <a:srgbClr val="EFEFEF"/>
                </a:solidFill>
              </a:rPr>
              <a:t>Kas ir testpiemērs?</a:t>
            </a:r>
            <a:endParaRPr>
              <a:solidFill>
                <a:srgbClr val="EFEFEF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Char char="•"/>
            </a:pPr>
            <a:r>
              <a:rPr lang="en-US">
                <a:solidFill>
                  <a:srgbClr val="EFEFEF"/>
                </a:solidFill>
              </a:rPr>
              <a:t>Kas ir testu pārvaldes rīki?</a:t>
            </a:r>
            <a:endParaRPr>
              <a:solidFill>
                <a:srgbClr val="EFEFEF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Char char="•"/>
            </a:pPr>
            <a:r>
              <a:rPr lang="en-US">
                <a:solidFill>
                  <a:srgbClr val="EFEFEF"/>
                </a:solidFill>
              </a:rPr>
              <a:t>Kas ir testu nosegums?</a:t>
            </a:r>
            <a:endParaRPr>
              <a:solidFill>
                <a:srgbClr val="EFEFEF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Char char="•"/>
            </a:pPr>
            <a:r>
              <a:rPr lang="en-US">
                <a:solidFill>
                  <a:srgbClr val="EFEFEF"/>
                </a:solidFill>
              </a:rPr>
              <a:t>Ko automatizēt?</a:t>
            </a:r>
            <a:endParaRPr>
              <a:solidFill>
                <a:srgbClr val="EFEFEF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Char char="•"/>
            </a:pPr>
            <a:r>
              <a:rPr lang="en-US">
                <a:solidFill>
                  <a:srgbClr val="EFEFEF"/>
                </a:solidFill>
              </a:rPr>
              <a:t>Kas ir atsekojamība?</a:t>
            </a:r>
            <a:endParaRPr>
              <a:solidFill>
                <a:srgbClr val="EFEFEF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Char char="•"/>
            </a:pPr>
            <a:r>
              <a:rPr b="1" lang="en-US">
                <a:solidFill>
                  <a:schemeClr val="accent4"/>
                </a:solidFill>
              </a:rPr>
              <a:t>Prātojumu shēmas izmantošana testu izveidei</a:t>
            </a:r>
            <a:endParaRPr b="1">
              <a:solidFill>
                <a:schemeClr val="accent4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Char char="•"/>
            </a:pPr>
            <a:r>
              <a:rPr lang="en-US">
                <a:solidFill>
                  <a:srgbClr val="EFEFEF"/>
                </a:solidFill>
              </a:rPr>
              <a:t>Prakse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3"/>
          <p:cNvSpPr txBox="1"/>
          <p:nvPr>
            <p:ph idx="4294967295" type="body"/>
          </p:nvPr>
        </p:nvSpPr>
        <p:spPr>
          <a:xfrm>
            <a:off x="827926" y="163041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Char char="•"/>
            </a:pPr>
            <a:r>
              <a:rPr lang="en-US">
                <a:solidFill>
                  <a:srgbClr val="EFEFEF"/>
                </a:solidFill>
              </a:rPr>
              <a:t>Prātojumu shēma ir viegls veids, kā organiski un dabīgi izzināt idejas nesatraucoties par programmas struktūru. Šis ir vizuāls līdzeklis, kurš dod uzskatāmu priekšstatu par programmas uzbūvi</a:t>
            </a:r>
            <a:endParaRPr>
              <a:solidFill>
                <a:srgbClr val="EFEFEF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EFEF"/>
              </a:buClr>
              <a:buSzPts val="2800"/>
              <a:buChar char="•"/>
            </a:pPr>
            <a:r>
              <a:rPr lang="en-US">
                <a:solidFill>
                  <a:srgbClr val="EFEFEF"/>
                </a:solidFill>
              </a:rPr>
              <a:t>Prātojumu shēmas norāda uz uzdevumiem, vārdiem, piemēriem diagrammas veidā. Pamatā šī būs ideja, tēma, subjekts ap kuru notiks darbība 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35" name="Google Shape;335;p53"/>
          <p:cNvSpPr txBox="1"/>
          <p:nvPr/>
        </p:nvSpPr>
        <p:spPr>
          <a:xfrm>
            <a:off x="381804" y="365125"/>
            <a:ext cx="10515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Kas ir prātojumu shēma?</a:t>
            </a:r>
            <a:endParaRPr b="1" i="0" sz="4400" u="none" cap="none" strike="noStrik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4"/>
          <p:cNvSpPr txBox="1"/>
          <p:nvPr/>
        </p:nvSpPr>
        <p:spPr>
          <a:xfrm>
            <a:off x="381804" y="365125"/>
            <a:ext cx="10515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Prātojuma shēmas piemērs</a:t>
            </a:r>
            <a:endParaRPr b="1" i="0" sz="4400" u="none" cap="none" strike="noStrik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mind map test plan" id="341" name="Google Shape;341;p54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603" y="1495688"/>
            <a:ext cx="11770800" cy="396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9262" y="1346493"/>
            <a:ext cx="8410575" cy="4289394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55"/>
          <p:cNvSpPr txBox="1"/>
          <p:nvPr/>
        </p:nvSpPr>
        <p:spPr>
          <a:xfrm>
            <a:off x="766762" y="355600"/>
            <a:ext cx="10515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Mājas lapas sadalījums</a:t>
            </a:r>
            <a:endParaRPr b="1" i="0" sz="4400" u="none" cap="none" strike="noStrik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6"/>
          <p:cNvSpPr txBox="1"/>
          <p:nvPr>
            <p:ph idx="4294967295" type="title"/>
          </p:nvPr>
        </p:nvSpPr>
        <p:spPr>
          <a:xfrm>
            <a:off x="493050" y="957281"/>
            <a:ext cx="2767500" cy="43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accent4"/>
                </a:solidFill>
              </a:rPr>
              <a:t>Kā sadalīt?</a:t>
            </a:r>
            <a:endParaRPr sz="40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4" name="Google Shape;354;p56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5191" y="642300"/>
            <a:ext cx="7051800" cy="52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57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2216" y="682325"/>
            <a:ext cx="7051800" cy="52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57"/>
          <p:cNvSpPr/>
          <p:nvPr/>
        </p:nvSpPr>
        <p:spPr>
          <a:xfrm>
            <a:off x="1836700" y="435875"/>
            <a:ext cx="7701900" cy="830400"/>
          </a:xfrm>
          <a:prstGeom prst="rect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endParaRPr b="1" i="0" sz="30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57"/>
          <p:cNvSpPr/>
          <p:nvPr/>
        </p:nvSpPr>
        <p:spPr>
          <a:xfrm>
            <a:off x="3422325" y="1266275"/>
            <a:ext cx="5861700" cy="3670200"/>
          </a:xfrm>
          <a:prstGeom prst="rect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endParaRPr b="1" i="0" sz="30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57"/>
          <p:cNvSpPr/>
          <p:nvPr/>
        </p:nvSpPr>
        <p:spPr>
          <a:xfrm>
            <a:off x="1836700" y="1266275"/>
            <a:ext cx="1585500" cy="4112100"/>
          </a:xfrm>
          <a:prstGeom prst="rect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endParaRPr b="1" i="0" sz="30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8"/>
          <p:cNvSpPr txBox="1"/>
          <p:nvPr>
            <p:ph idx="4294967295" type="body"/>
          </p:nvPr>
        </p:nvSpPr>
        <p:spPr>
          <a:xfrm>
            <a:off x="2382750" y="2644400"/>
            <a:ext cx="88794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 sz="4400">
                <a:solidFill>
                  <a:srgbClr val="EFEFEF"/>
                </a:solidFill>
              </a:rPr>
              <a:t>https://app.diagrams.net/</a:t>
            </a:r>
            <a:endParaRPr sz="4400">
              <a:solidFill>
                <a:srgbClr val="EFEFEF"/>
              </a:solidFill>
            </a:endParaRPr>
          </a:p>
        </p:txBody>
      </p:sp>
      <p:sp>
        <p:nvSpPr>
          <p:cNvPr id="369" name="Google Shape;369;p58"/>
          <p:cNvSpPr txBox="1"/>
          <p:nvPr/>
        </p:nvSpPr>
        <p:spPr>
          <a:xfrm>
            <a:off x="329529" y="378175"/>
            <a:ext cx="10515600" cy="7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Prātojuma shēmas internetā</a:t>
            </a:r>
            <a:endParaRPr b="1" i="0" sz="4400" u="none" cap="none" strike="noStrik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9"/>
          <p:cNvSpPr txBox="1"/>
          <p:nvPr>
            <p:ph idx="4294967295" type="body"/>
          </p:nvPr>
        </p:nvSpPr>
        <p:spPr>
          <a:xfrm>
            <a:off x="4523098" y="1857024"/>
            <a:ext cx="10515600" cy="43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Char char="•"/>
            </a:pPr>
            <a:r>
              <a:rPr lang="en-US">
                <a:solidFill>
                  <a:srgbClr val="EFEFEF"/>
                </a:solidFill>
              </a:rPr>
              <a:t>Kas ir testa plāns?</a:t>
            </a:r>
            <a:endParaRPr>
              <a:solidFill>
                <a:srgbClr val="EFEFEF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Char char="•"/>
            </a:pPr>
            <a:r>
              <a:rPr lang="en-US">
                <a:solidFill>
                  <a:srgbClr val="EFEFEF"/>
                </a:solidFill>
              </a:rPr>
              <a:t>Kas ir testa scenārijs?</a:t>
            </a:r>
            <a:endParaRPr>
              <a:solidFill>
                <a:srgbClr val="EFEFEF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Char char="•"/>
            </a:pPr>
            <a:r>
              <a:rPr lang="en-US">
                <a:solidFill>
                  <a:srgbClr val="EFEFEF"/>
                </a:solidFill>
              </a:rPr>
              <a:t>Kas ir testpiemērs?</a:t>
            </a:r>
            <a:endParaRPr>
              <a:solidFill>
                <a:srgbClr val="EFEFEF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Char char="•"/>
            </a:pPr>
            <a:r>
              <a:rPr lang="en-US">
                <a:solidFill>
                  <a:srgbClr val="EFEFEF"/>
                </a:solidFill>
              </a:rPr>
              <a:t>Kas ir testu pārvaldes rīki?</a:t>
            </a:r>
            <a:endParaRPr>
              <a:solidFill>
                <a:srgbClr val="EFEFEF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Char char="•"/>
            </a:pPr>
            <a:r>
              <a:rPr lang="en-US">
                <a:solidFill>
                  <a:srgbClr val="EFEFEF"/>
                </a:solidFill>
              </a:rPr>
              <a:t>Kas ir testu nosegums?</a:t>
            </a:r>
            <a:endParaRPr>
              <a:solidFill>
                <a:srgbClr val="EFEFEF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Char char="•"/>
            </a:pPr>
            <a:r>
              <a:rPr lang="en-US">
                <a:solidFill>
                  <a:srgbClr val="EFEFEF"/>
                </a:solidFill>
              </a:rPr>
              <a:t>Ko automatizēt?</a:t>
            </a:r>
            <a:endParaRPr>
              <a:solidFill>
                <a:srgbClr val="EFEFEF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Char char="•"/>
            </a:pPr>
            <a:r>
              <a:rPr lang="en-US">
                <a:solidFill>
                  <a:srgbClr val="EFEFEF"/>
                </a:solidFill>
              </a:rPr>
              <a:t>Kas ir atsekojamība?</a:t>
            </a:r>
            <a:endParaRPr>
              <a:solidFill>
                <a:srgbClr val="EFEFEF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Char char="•"/>
            </a:pPr>
            <a:r>
              <a:rPr lang="en-US">
                <a:solidFill>
                  <a:srgbClr val="EFEFEF"/>
                </a:solidFill>
              </a:rPr>
              <a:t>Prātojumu shēmas izmantošana testu izveidei</a:t>
            </a:r>
            <a:endParaRPr>
              <a:solidFill>
                <a:srgbClr val="EFEFEF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Char char="•"/>
            </a:pPr>
            <a:r>
              <a:rPr b="1" lang="en-US">
                <a:solidFill>
                  <a:schemeClr val="accent4"/>
                </a:solidFill>
              </a:rPr>
              <a:t>Prakse</a:t>
            </a:r>
            <a:endParaRPr b="1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/>
          <p:nvPr/>
        </p:nvSpPr>
        <p:spPr>
          <a:xfrm>
            <a:off x="2722956" y="2026106"/>
            <a:ext cx="9003600" cy="45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Dokuments, kurš apraksta vērienu, pieeju un grafiku planotajām testa aktivitātēm. Plāns nosaka funkcionalitāti, kura tiks pārbaudīta un testēšanas uzdevumus, testu vides un dizaina tehnikas. </a:t>
            </a:r>
            <a:endParaRPr b="0" i="0" sz="3600" u="none" cap="none" strike="noStrike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4"/>
          <p:cNvSpPr txBox="1"/>
          <p:nvPr/>
        </p:nvSpPr>
        <p:spPr>
          <a:xfrm>
            <a:off x="381804" y="365125"/>
            <a:ext cx="10515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Kas ir testu plāns?</a:t>
            </a:r>
            <a:endParaRPr b="1" i="0" sz="4400" u="none" cap="none" strike="noStrik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26097"/>
            <a:ext cx="2492375" cy="336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0"/>
          <p:cNvSpPr txBox="1"/>
          <p:nvPr/>
        </p:nvSpPr>
        <p:spPr>
          <a:xfrm>
            <a:off x="381804" y="365125"/>
            <a:ext cx="10515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Uzdevums Nr 1. (30 min)</a:t>
            </a:r>
            <a:endParaRPr b="1" i="0" sz="4400" u="none" cap="none" strike="noStrik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60"/>
          <p:cNvSpPr txBox="1"/>
          <p:nvPr/>
        </p:nvSpPr>
        <p:spPr>
          <a:xfrm>
            <a:off x="294675" y="1714500"/>
            <a:ext cx="115410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8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o detalizētās dokumentācijas (</a:t>
            </a:r>
            <a:r>
              <a:rPr i="0" lang="en-US" sz="28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ATM req Correct.docx</a:t>
            </a:r>
            <a:r>
              <a:rPr b="0" i="0" lang="en-US" sz="28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) izvēlieties vienu lietošanas scenāriju, kas netika apskatīts kopā ar pasniedzēju</a:t>
            </a:r>
            <a:endParaRPr b="0" i="0" sz="2800" u="none" cap="none" strike="noStrike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Uzrakstīt testa plānu</a:t>
            </a:r>
            <a:endParaRPr b="0" i="0" sz="2800" u="none" cap="none" strike="noStrike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US" sz="28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ormāts: saraksts vai prātojuma karte</a:t>
            </a:r>
            <a:endParaRPr b="0" i="0" sz="2800" u="none" cap="none" strike="noStrike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Mērķis: izprast kā ērti un vienkārši pierakstīt testējamās vienības no plaša apraksta</a:t>
            </a:r>
            <a:endParaRPr b="0" i="0" sz="2800" u="none" cap="none" strike="noStrike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1"/>
          <p:cNvSpPr txBox="1"/>
          <p:nvPr/>
        </p:nvSpPr>
        <p:spPr>
          <a:xfrm>
            <a:off x="381804" y="365125"/>
            <a:ext cx="10515600" cy="7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Uzdevums Nr 2. (30 min)</a:t>
            </a:r>
            <a:endParaRPr b="1" i="0" sz="4400" u="none" cap="none" strike="noStrik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61"/>
          <p:cNvSpPr txBox="1"/>
          <p:nvPr/>
        </p:nvSpPr>
        <p:spPr>
          <a:xfrm>
            <a:off x="170175" y="1734704"/>
            <a:ext cx="11691900" cy="29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8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o detalizētās dokumentācijas (ATM req Correct.docx) izvēlieties 2 lietošanas scenārijus, kas netika apskatīt</a:t>
            </a:r>
            <a:r>
              <a:rPr lang="en-US" sz="28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8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 kopā ar pasniedzēju</a:t>
            </a:r>
            <a:endParaRPr b="0" i="0" sz="2800" u="none" cap="none" strike="noStrike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Uzrakstīt testapiemērus tā lai pilnība nosegtu aprakstīto funkcionalitāti izmantojot 11. un 12. slaidu</a:t>
            </a:r>
            <a:endParaRPr b="0" i="0" sz="2800" u="none" cap="none" strike="noStrike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Mērķis: apgūt testa piemēra pierakstu </a:t>
            </a:r>
            <a:endParaRPr b="0" i="0" sz="2800" u="none" cap="none" strike="noStrike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2"/>
          <p:cNvSpPr txBox="1"/>
          <p:nvPr/>
        </p:nvSpPr>
        <p:spPr>
          <a:xfrm>
            <a:off x="381804" y="365125"/>
            <a:ext cx="10515600" cy="7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Izvēles mājas darbs</a:t>
            </a:r>
            <a:endParaRPr b="1" i="0" sz="4400" u="none" cap="none" strike="noStrik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62"/>
          <p:cNvSpPr txBox="1"/>
          <p:nvPr/>
        </p:nvSpPr>
        <p:spPr>
          <a:xfrm>
            <a:off x="250050" y="1510604"/>
            <a:ext cx="11691900" cy="29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8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o detalizētās dokumentācijas (ATM req Correct.docx) izvēlieties 1 lietošanas scenāriju, kas netika apskatīt</a:t>
            </a:r>
            <a:r>
              <a:rPr lang="en-US" sz="28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US" sz="28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 kopā ar pasniedzēju vai 1. un 2. uzdevumā</a:t>
            </a:r>
            <a:endParaRPr b="0" i="0" sz="2800" u="none" cap="none" strike="noStrike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Sagatavojiet:</a:t>
            </a:r>
            <a:endParaRPr b="0" i="0" sz="2800" u="none" cap="none" strike="noStrike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Calibri"/>
              <a:buAutoNum type="alphaLcPeriod"/>
            </a:pPr>
            <a:r>
              <a:rPr b="0" i="0" lang="en-US" sz="28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testa plānu</a:t>
            </a:r>
            <a:endParaRPr b="0" i="0" sz="2800" u="none" cap="none" strike="noStrike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Calibri"/>
              <a:buAutoNum type="alphaLcPeriod"/>
            </a:pPr>
            <a:r>
              <a:rPr b="0" i="0" lang="en-US" sz="28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testa scenāriju</a:t>
            </a:r>
            <a:endParaRPr b="0" i="0" sz="2800" u="none" cap="none" strike="noStrike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Calibri"/>
              <a:buAutoNum type="alphaLcPeriod"/>
            </a:pPr>
            <a:r>
              <a:rPr b="0" i="0" lang="en-US" sz="28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testpiemērus</a:t>
            </a:r>
            <a:endParaRPr b="0" i="0" sz="2800" u="none" cap="none" strike="noStrike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Mērķis: izprast testēšanas pierakstu gradāciju un kādu informāciju katrs līmenis sniedz</a:t>
            </a:r>
            <a:endParaRPr b="0" i="0" sz="2800" u="none" cap="none" strike="noStrike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/>
          <p:nvPr/>
        </p:nvSpPr>
        <p:spPr>
          <a:xfrm>
            <a:off x="683099" y="907700"/>
            <a:ext cx="10998600" cy="45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29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Testa plānam ir jābūt īsam, lai to varētu viegli pārskatīt, bet ar gana informāciju, lai arī kolēģis saprastu ko testēs</a:t>
            </a:r>
            <a:endParaRPr b="0" i="0" sz="2900" u="none" cap="none" strike="noStrike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17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Whatsapp testa plāna piemērs:</a:t>
            </a:r>
            <a:endParaRPr b="0" i="0" sz="1700" u="none" cap="none" strike="noStrike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700"/>
              <a:buFont typeface="Calibri"/>
              <a:buChar char="●"/>
            </a:pPr>
            <a:r>
              <a:rPr b="0" i="0" lang="en-US" sz="17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Darbības ar ziņu:</a:t>
            </a:r>
            <a:endParaRPr b="0" i="0" sz="1700" u="none" cap="none" strike="noStrike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700"/>
              <a:buFont typeface="Calibri"/>
              <a:buChar char="○"/>
            </a:pPr>
            <a:r>
              <a:rPr b="0" i="0" lang="en-US" sz="17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nosūtīšana</a:t>
            </a:r>
            <a:endParaRPr b="0" i="0" sz="1700" u="none" cap="none" strike="noStrike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700"/>
              <a:buFont typeface="Calibri"/>
              <a:buChar char="○"/>
            </a:pPr>
            <a:r>
              <a:rPr b="0" i="0" lang="en-US" sz="17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saņemšana</a:t>
            </a:r>
            <a:endParaRPr b="0" i="0" sz="1700" u="none" cap="none" strike="noStrike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700"/>
              <a:buFont typeface="Calibri"/>
              <a:buChar char="○"/>
            </a:pPr>
            <a:r>
              <a:rPr b="0" i="0" lang="en-US" sz="17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indikācija par nosūtītu un izlasītu</a:t>
            </a:r>
            <a:endParaRPr b="0" i="0" sz="1700" u="none" cap="none" strike="noStrike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700"/>
              <a:buFont typeface="Calibri"/>
              <a:buChar char="○"/>
            </a:pPr>
            <a:r>
              <a:rPr b="0" i="0" lang="en-US" sz="17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atbildēšana uz specifisku ziņu</a:t>
            </a:r>
            <a:endParaRPr b="0" i="0" sz="1700" u="none" cap="none" strike="noStrike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700"/>
              <a:buFont typeface="Calibri"/>
              <a:buChar char="○"/>
            </a:pPr>
            <a:r>
              <a:rPr b="0" i="0" lang="en-US" sz="17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pārsūtīšana</a:t>
            </a:r>
            <a:endParaRPr b="0" i="0" sz="1700" u="none" cap="none" strike="noStrike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700"/>
              <a:buFont typeface="Calibri"/>
              <a:buChar char="●"/>
            </a:pPr>
            <a:r>
              <a:rPr b="0" i="0" lang="en-US" sz="17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Pielikuma pievienošana:</a:t>
            </a:r>
            <a:endParaRPr b="0" i="0" sz="1700" u="none" cap="none" strike="noStrike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700"/>
              <a:buFont typeface="Calibri"/>
              <a:buChar char="○"/>
            </a:pPr>
            <a:r>
              <a:rPr b="0" i="0" lang="en-US" sz="17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Foto:</a:t>
            </a:r>
            <a:endParaRPr b="0" i="0" sz="1700" u="none" cap="none" strike="noStrike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700"/>
              <a:buFont typeface="Calibri"/>
              <a:buChar char="■"/>
            </a:pPr>
            <a:r>
              <a:rPr b="0" i="0" lang="en-US" sz="17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Uzņemt no aplikācijas</a:t>
            </a:r>
            <a:endParaRPr b="0" i="0" sz="1700" u="none" cap="none" strike="noStrike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700"/>
              <a:buFont typeface="Calibri"/>
              <a:buChar char="■"/>
            </a:pPr>
            <a:r>
              <a:rPr b="0" i="0" lang="en-US" sz="17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Pievienot no albuma</a:t>
            </a:r>
            <a:endParaRPr b="0" i="0" sz="1700" u="none" cap="none" strike="noStrike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700"/>
              <a:buFont typeface="Calibri"/>
              <a:buChar char="■"/>
            </a:pPr>
            <a:r>
              <a:rPr b="0" i="0" lang="en-US" sz="17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Foto rediģēšana</a:t>
            </a:r>
            <a:endParaRPr b="0" i="0" sz="1700" u="none" cap="none" strike="noStrike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700"/>
              <a:buFont typeface="Calibri"/>
              <a:buChar char="●"/>
            </a:pPr>
            <a:r>
              <a:rPr b="0" i="0" lang="en-US" sz="17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utt</a:t>
            </a:r>
            <a:endParaRPr b="0" i="0" sz="1700" u="none" cap="none" strike="noStrike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5"/>
          <p:cNvSpPr txBox="1"/>
          <p:nvPr/>
        </p:nvSpPr>
        <p:spPr>
          <a:xfrm>
            <a:off x="583529" y="129800"/>
            <a:ext cx="10515600" cy="7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Testa plāna piemērs</a:t>
            </a:r>
            <a:endParaRPr b="1" i="0" sz="4400" u="none" cap="none" strike="noStrik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/>
          <p:nvPr>
            <p:ph idx="4294967295" type="body"/>
          </p:nvPr>
        </p:nvSpPr>
        <p:spPr>
          <a:xfrm>
            <a:off x="4612723" y="1756124"/>
            <a:ext cx="10515600" cy="43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Char char="•"/>
            </a:pPr>
            <a:r>
              <a:rPr lang="en-US">
                <a:solidFill>
                  <a:srgbClr val="EFEFEF"/>
                </a:solidFill>
              </a:rPr>
              <a:t>Kas ir testa plāns?</a:t>
            </a:r>
            <a:endParaRPr>
              <a:solidFill>
                <a:srgbClr val="EFEFEF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Char char="•"/>
            </a:pPr>
            <a:r>
              <a:rPr b="1" lang="en-US">
                <a:solidFill>
                  <a:schemeClr val="accent4"/>
                </a:solidFill>
              </a:rPr>
              <a:t>Kas ir testa scenārijs?</a:t>
            </a:r>
            <a:endParaRPr b="1">
              <a:solidFill>
                <a:schemeClr val="accent4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Char char="•"/>
            </a:pPr>
            <a:r>
              <a:rPr lang="en-US">
                <a:solidFill>
                  <a:srgbClr val="EFEFEF"/>
                </a:solidFill>
              </a:rPr>
              <a:t>Kas ir testpiemērs?</a:t>
            </a:r>
            <a:endParaRPr>
              <a:solidFill>
                <a:srgbClr val="EFEFEF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Char char="•"/>
            </a:pPr>
            <a:r>
              <a:rPr lang="en-US">
                <a:solidFill>
                  <a:srgbClr val="EFEFEF"/>
                </a:solidFill>
              </a:rPr>
              <a:t>Kas ir testu pārvaldes rīki?</a:t>
            </a:r>
            <a:endParaRPr>
              <a:solidFill>
                <a:srgbClr val="EFEFEF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Char char="•"/>
            </a:pPr>
            <a:r>
              <a:rPr lang="en-US">
                <a:solidFill>
                  <a:srgbClr val="EFEFEF"/>
                </a:solidFill>
              </a:rPr>
              <a:t>Kas ir testu nosegums?</a:t>
            </a:r>
            <a:endParaRPr>
              <a:solidFill>
                <a:srgbClr val="EFEFEF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Char char="•"/>
            </a:pPr>
            <a:r>
              <a:rPr lang="en-US">
                <a:solidFill>
                  <a:srgbClr val="EFEFEF"/>
                </a:solidFill>
              </a:rPr>
              <a:t>Ko automatizēt?</a:t>
            </a:r>
            <a:endParaRPr>
              <a:solidFill>
                <a:srgbClr val="EFEFEF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Char char="•"/>
            </a:pPr>
            <a:r>
              <a:rPr lang="en-US">
                <a:solidFill>
                  <a:srgbClr val="EFEFEF"/>
                </a:solidFill>
              </a:rPr>
              <a:t>Kas ir atsekojamība?</a:t>
            </a:r>
            <a:endParaRPr>
              <a:solidFill>
                <a:srgbClr val="EFEFEF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Char char="•"/>
            </a:pPr>
            <a:r>
              <a:rPr lang="en-US">
                <a:solidFill>
                  <a:srgbClr val="EFEFEF"/>
                </a:solidFill>
              </a:rPr>
              <a:t>Prātojumu shēmas izmantošana testu izveidei</a:t>
            </a:r>
            <a:endParaRPr>
              <a:solidFill>
                <a:srgbClr val="EFEFEF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Char char="•"/>
            </a:pPr>
            <a:r>
              <a:rPr lang="en-US">
                <a:solidFill>
                  <a:srgbClr val="EFEFEF"/>
                </a:solidFill>
              </a:rPr>
              <a:t>Prakse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/>
          <p:nvPr/>
        </p:nvSpPr>
        <p:spPr>
          <a:xfrm>
            <a:off x="2698678" y="2119919"/>
            <a:ext cx="900358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Testa scenārijs ir aprakstošs dokuments, kurš nosaka, kādu funcionalitāti pārbaudīs speciālists.</a:t>
            </a:r>
            <a:endParaRPr b="0" i="0" sz="3600" u="none" cap="none" strike="noStrike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7"/>
          <p:cNvSpPr txBox="1"/>
          <p:nvPr/>
        </p:nvSpPr>
        <p:spPr>
          <a:xfrm>
            <a:off x="381804" y="365125"/>
            <a:ext cx="10515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Kas ir testa scenārijs?</a:t>
            </a:r>
            <a:endParaRPr b="1" i="0" sz="4400" u="none" cap="none" strike="noStrik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26097"/>
            <a:ext cx="2492375" cy="336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/>
          <p:nvPr/>
        </p:nvSpPr>
        <p:spPr>
          <a:xfrm>
            <a:off x="381804" y="365125"/>
            <a:ext cx="10515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Testa scenāriju piemēri </a:t>
            </a:r>
            <a:endParaRPr b="1" i="0" sz="4400" u="none" cap="none" strike="noStrik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8" name="Google Shape;128;p28"/>
          <p:cNvGrpSpPr/>
          <p:nvPr/>
        </p:nvGrpSpPr>
        <p:grpSpPr>
          <a:xfrm>
            <a:off x="201550" y="1364107"/>
            <a:ext cx="6096000" cy="1790072"/>
            <a:chOff x="273977" y="1194813"/>
            <a:chExt cx="6096000" cy="2299090"/>
          </a:xfrm>
        </p:grpSpPr>
        <p:sp>
          <p:nvSpPr>
            <p:cNvPr id="129" name="Google Shape;129;p28"/>
            <p:cNvSpPr/>
            <p:nvPr/>
          </p:nvSpPr>
          <p:spPr>
            <a:xfrm>
              <a:off x="273977" y="1194813"/>
              <a:ext cx="6096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EFEFEF"/>
                  </a:solidFill>
                  <a:latin typeface="Arial"/>
                  <a:ea typeface="Arial"/>
                  <a:cs typeface="Arial"/>
                  <a:sym typeface="Arial"/>
                </a:rPr>
                <a:t>Scenārijs 1: </a:t>
              </a:r>
              <a:r>
                <a:rPr b="0" i="0" lang="en-US" sz="1800" u="none" cap="none" strike="noStrike">
                  <a:solidFill>
                    <a:srgbClr val="EFEFEF"/>
                  </a:solidFill>
                  <a:latin typeface="Arial"/>
                  <a:ea typeface="Arial"/>
                  <a:cs typeface="Arial"/>
                  <a:sym typeface="Arial"/>
                </a:rPr>
                <a:t>Pārbaudīt autorizēšanos</a:t>
              </a:r>
              <a:endParaRPr b="0" i="0" sz="18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0" name="Google Shape;130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60549" y="1739804"/>
              <a:ext cx="3522344" cy="17540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1" name="Google Shape;131;p28"/>
          <p:cNvGrpSpPr/>
          <p:nvPr/>
        </p:nvGrpSpPr>
        <p:grpSpPr>
          <a:xfrm>
            <a:off x="5962639" y="1428438"/>
            <a:ext cx="6143400" cy="2890857"/>
            <a:chOff x="5962639" y="1428438"/>
            <a:chExt cx="6143400" cy="2890857"/>
          </a:xfrm>
        </p:grpSpPr>
        <p:sp>
          <p:nvSpPr>
            <p:cNvPr id="132" name="Google Shape;132;p28"/>
            <p:cNvSpPr/>
            <p:nvPr/>
          </p:nvSpPr>
          <p:spPr>
            <a:xfrm>
              <a:off x="5962639" y="1428438"/>
              <a:ext cx="6143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EFEFEF"/>
                  </a:solidFill>
                  <a:latin typeface="Arial"/>
                  <a:ea typeface="Arial"/>
                  <a:cs typeface="Arial"/>
                  <a:sym typeface="Arial"/>
                </a:rPr>
                <a:t>Scenārijs 2: </a:t>
              </a:r>
              <a:r>
                <a:rPr b="0" i="0" lang="en-US" sz="1800" u="none" cap="none" strike="noStrike">
                  <a:solidFill>
                    <a:srgbClr val="EFEFEF"/>
                  </a:solidFill>
                  <a:latin typeface="Arial"/>
                  <a:ea typeface="Arial"/>
                  <a:cs typeface="Arial"/>
                  <a:sym typeface="Arial"/>
                </a:rPr>
                <a:t>Pārbaudīt jauna pasūtījuma veikšanu</a:t>
              </a:r>
              <a:endParaRPr b="0" i="0" sz="18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3" name="Google Shape;133;p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141752" y="2083220"/>
              <a:ext cx="3403225" cy="22360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4" name="Google Shape;134;p28"/>
          <p:cNvGrpSpPr/>
          <p:nvPr/>
        </p:nvGrpSpPr>
        <p:grpSpPr>
          <a:xfrm>
            <a:off x="761989" y="3375266"/>
            <a:ext cx="6702300" cy="2353992"/>
            <a:chOff x="815689" y="3821916"/>
            <a:chExt cx="6702300" cy="2353992"/>
          </a:xfrm>
        </p:grpSpPr>
        <p:sp>
          <p:nvSpPr>
            <p:cNvPr id="135" name="Google Shape;135;p28"/>
            <p:cNvSpPr/>
            <p:nvPr/>
          </p:nvSpPr>
          <p:spPr>
            <a:xfrm>
              <a:off x="815689" y="3821916"/>
              <a:ext cx="6702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EFEFEF"/>
                  </a:solidFill>
                  <a:latin typeface="Arial"/>
                  <a:ea typeface="Arial"/>
                  <a:cs typeface="Arial"/>
                  <a:sym typeface="Arial"/>
                </a:rPr>
                <a:t>Scenārijs 3: </a:t>
              </a:r>
              <a:r>
                <a:rPr b="0" i="0" lang="en-US" sz="1800" u="none" cap="none" strike="noStrike">
                  <a:solidFill>
                    <a:srgbClr val="EFEFEF"/>
                  </a:solidFill>
                  <a:latin typeface="Arial"/>
                  <a:ea typeface="Arial"/>
                  <a:cs typeface="Arial"/>
                  <a:sym typeface="Arial"/>
                </a:rPr>
                <a:t>Pārbaudīt esoša </a:t>
              </a:r>
              <a:r>
                <a:rPr lang="en-US" sz="1800">
                  <a:solidFill>
                    <a:srgbClr val="EFEFEF"/>
                  </a:solidFill>
                </a:rPr>
                <a:t>pasūtījuma </a:t>
              </a:r>
              <a:r>
                <a:rPr b="0" i="0" lang="en-US" sz="1800" u="none" cap="none" strike="noStrike">
                  <a:solidFill>
                    <a:srgbClr val="EFEFEF"/>
                  </a:solidFill>
                  <a:latin typeface="Arial"/>
                  <a:ea typeface="Arial"/>
                  <a:cs typeface="Arial"/>
                  <a:sym typeface="Arial"/>
                </a:rPr>
                <a:t>atvēršanu</a:t>
              </a:r>
              <a:endParaRPr b="0" i="0" sz="18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6" name="Google Shape;136;p2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604747" y="4218761"/>
              <a:ext cx="2330909" cy="195714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/>
          <p:nvPr/>
        </p:nvSpPr>
        <p:spPr>
          <a:xfrm>
            <a:off x="381804" y="365125"/>
            <a:ext cx="10515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Testa scenāriju piemēri </a:t>
            </a:r>
            <a:endParaRPr b="1" i="0" sz="4400" u="none" cap="none" strike="noStrik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3" name="Google Shape;143;p29"/>
          <p:cNvGrpSpPr/>
          <p:nvPr/>
        </p:nvGrpSpPr>
        <p:grpSpPr>
          <a:xfrm>
            <a:off x="232879" y="1646905"/>
            <a:ext cx="5368541" cy="2997014"/>
            <a:chOff x="232879" y="1646905"/>
            <a:chExt cx="5368541" cy="2997014"/>
          </a:xfrm>
        </p:grpSpPr>
        <p:sp>
          <p:nvSpPr>
            <p:cNvPr id="144" name="Google Shape;144;p29"/>
            <p:cNvSpPr/>
            <p:nvPr/>
          </p:nvSpPr>
          <p:spPr>
            <a:xfrm>
              <a:off x="232880" y="1646905"/>
              <a:ext cx="5212423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EFEFEF"/>
                  </a:solidFill>
                  <a:latin typeface="Arial"/>
                  <a:ea typeface="Arial"/>
                  <a:cs typeface="Arial"/>
                  <a:sym typeface="Arial"/>
                </a:rPr>
                <a:t>Scenārijs 4: </a:t>
              </a:r>
              <a:r>
                <a:rPr b="0" i="0" lang="en-US" sz="1800" u="none" cap="none" strike="noStrike">
                  <a:solidFill>
                    <a:srgbClr val="EFEFEF"/>
                  </a:solidFill>
                  <a:latin typeface="Arial"/>
                  <a:ea typeface="Arial"/>
                  <a:cs typeface="Arial"/>
                  <a:sym typeface="Arial"/>
                </a:rPr>
                <a:t>Pārbaudīt, ka informācija “Help” sadaļā ir pareiza</a:t>
              </a:r>
              <a:endParaRPr b="0" i="0" sz="18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5" name="Google Shape;145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32879" y="2797141"/>
              <a:ext cx="5368541" cy="184677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6" name="Google Shape;146;p29"/>
          <p:cNvGrpSpPr/>
          <p:nvPr/>
        </p:nvGrpSpPr>
        <p:grpSpPr>
          <a:xfrm>
            <a:off x="6096000" y="1669554"/>
            <a:ext cx="6096000" cy="3915511"/>
            <a:chOff x="6096000" y="1669554"/>
            <a:chExt cx="6096000" cy="3915511"/>
          </a:xfrm>
        </p:grpSpPr>
        <p:sp>
          <p:nvSpPr>
            <p:cNvPr id="147" name="Google Shape;147;p29"/>
            <p:cNvSpPr/>
            <p:nvPr/>
          </p:nvSpPr>
          <p:spPr>
            <a:xfrm>
              <a:off x="6096000" y="1669554"/>
              <a:ext cx="60960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EFEFEF"/>
                  </a:solidFill>
                  <a:latin typeface="Arial"/>
                  <a:ea typeface="Arial"/>
                  <a:cs typeface="Arial"/>
                  <a:sym typeface="Arial"/>
                </a:rPr>
                <a:t>Scenārijs  5: </a:t>
              </a:r>
              <a:r>
                <a:rPr b="0" i="0" lang="en-US" sz="1800" u="none" cap="none" strike="noStrike">
                  <a:solidFill>
                    <a:srgbClr val="EFEFEF"/>
                  </a:solidFill>
                  <a:latin typeface="Arial"/>
                  <a:ea typeface="Arial"/>
                  <a:cs typeface="Arial"/>
                  <a:sym typeface="Arial"/>
                </a:rPr>
                <a:t>Pārbaudīt, ka informācija “About” sadaļā ir korekta (versijas numurs, izveidotājs, autortiesības)</a:t>
              </a:r>
              <a:endParaRPr b="0" i="0" sz="18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8" name="Google Shape;148;p2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192177" y="2797140"/>
              <a:ext cx="3369657" cy="27879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