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D0B78A-96DD-4CA6-A6DF-906E2FDD9030}">
  <a:tblStyle styleId="{84D0B78A-96DD-4CA6-A6DF-906E2FDD903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84dc5bd45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e84dc5bd45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e84dc5bd45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Root Cause Analysis should be performed.</a:t>
            </a:r>
            <a:endParaRPr/>
          </a:p>
        </p:txBody>
      </p:sp>
      <p:sp>
        <p:nvSpPr>
          <p:cNvPr id="173" name="Google Shape;17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84dc5bd4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e84dc5bd45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e84dc5bd45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Fixed defect should be re-tested on correct version and its functionality should be re-tested around as well</a:t>
            </a:r>
            <a:endParaRPr/>
          </a:p>
          <a:p>
            <a:pPr indent="0" lvl="0" marL="0" rtl="0" algn="l">
              <a:lnSpc>
                <a:spcPct val="100000"/>
              </a:lnSpc>
              <a:spcBef>
                <a:spcPts val="0"/>
              </a:spcBef>
              <a:spcAft>
                <a:spcPts val="0"/>
              </a:spcAft>
              <a:buSzPts val="1400"/>
              <a:buNone/>
            </a:pPr>
            <a:r>
              <a:rPr lang="en-US"/>
              <a:t>deffered - отсроченный</a:t>
            </a:r>
            <a:endParaRPr/>
          </a:p>
        </p:txBody>
      </p:sp>
      <p:sp>
        <p:nvSpPr>
          <p:cNvPr id="294" name="Google Shape;29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defect should be reported in efficient way &amp; use of words such that the programmer or team members reading the report cannot get confused or rejected the defect the reason “Not Reproducible”.</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If your bug report is effective, chances are higher that it will get fixed. So fixing a bug depends on how effectively you report it. Reporting a bug is nothing but a skill.</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convey - передавать</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307" name="Google Shape;30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Report 1 any defect.</a:t>
            </a:r>
            <a:endParaRPr/>
          </a:p>
          <a:p>
            <a:pPr indent="0" lvl="0" marL="0" rtl="0" algn="l">
              <a:lnSpc>
                <a:spcPct val="100000"/>
              </a:lnSpc>
              <a:spcBef>
                <a:spcPts val="0"/>
              </a:spcBef>
              <a:spcAft>
                <a:spcPts val="0"/>
              </a:spcAft>
              <a:buSzPts val="1400"/>
              <a:buNone/>
            </a:pPr>
            <a:r>
              <a:t/>
            </a:r>
            <a:endParaRPr/>
          </a:p>
        </p:txBody>
      </p:sp>
      <p:sp>
        <p:nvSpPr>
          <p:cNvPr id="376" name="Google Shape;376;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Report 1 any defect.</a:t>
            </a:r>
            <a:endParaRPr/>
          </a:p>
          <a:p>
            <a:pPr indent="0" lvl="0" marL="0" rtl="0" algn="l">
              <a:lnSpc>
                <a:spcPct val="100000"/>
              </a:lnSpc>
              <a:spcBef>
                <a:spcPts val="0"/>
              </a:spcBef>
              <a:spcAft>
                <a:spcPts val="0"/>
              </a:spcAft>
              <a:buSzPts val="1400"/>
              <a:buNone/>
            </a:pPr>
            <a:r>
              <a:t/>
            </a:r>
            <a:endParaRPr/>
          </a:p>
        </p:txBody>
      </p:sp>
      <p:sp>
        <p:nvSpPr>
          <p:cNvPr id="385" name="Google Shape;385;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Report 1 any defect.</a:t>
            </a:r>
            <a:endParaRPr/>
          </a:p>
          <a:p>
            <a:pPr indent="0" lvl="0" marL="0" rtl="0" algn="l">
              <a:lnSpc>
                <a:spcPct val="100000"/>
              </a:lnSpc>
              <a:spcBef>
                <a:spcPts val="0"/>
              </a:spcBef>
              <a:spcAft>
                <a:spcPts val="0"/>
              </a:spcAft>
              <a:buSzPts val="1400"/>
              <a:buNone/>
            </a:pPr>
            <a:r>
              <a:t/>
            </a:r>
            <a:endParaRPr/>
          </a:p>
        </p:txBody>
      </p:sp>
      <p:sp>
        <p:nvSpPr>
          <p:cNvPr id="393" name="Google Shape;39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Сделать такую табличку в экселе и добавить в файл с дефектами.</a:t>
            </a:r>
            <a:endParaRPr/>
          </a:p>
        </p:txBody>
      </p:sp>
      <p:sp>
        <p:nvSpPr>
          <p:cNvPr id="402" name="Google Shape;402;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Сделать такую табличку в экселе и добавить в файл с дефектами.</a:t>
            </a:r>
            <a:endParaRPr/>
          </a:p>
        </p:txBody>
      </p:sp>
      <p:sp>
        <p:nvSpPr>
          <p:cNvPr id="410" name="Google Shape;410;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84dc5bd45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84dc5bd45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e84dc5bd45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Ошибка может возникать как при неправильном использовании программы, так и при правильном.</a:t>
            </a:r>
            <a:endParaRPr/>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Если ошибка возникает при правильном использовании программы, то это проблема девелопера, т.к. у нас дефект.</a:t>
            </a:r>
            <a:endParaRPr/>
          </a:p>
        </p:txBody>
      </p:sp>
      <p:sp>
        <p:nvSpPr>
          <p:cNvPr id="119" name="Google Shape;11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flaw – </a:t>
            </a:r>
            <a:r>
              <a:rPr b="0" i="0" lang="en-US" sz="1200">
                <a:solidFill>
                  <a:schemeClr val="dk1"/>
                </a:solidFill>
                <a:latin typeface="Calibri"/>
                <a:ea typeface="Calibri"/>
                <a:cs typeface="Calibri"/>
                <a:sym typeface="Calibri"/>
              </a:rPr>
              <a:t>недостаток, дефект</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fault – ошибка, неисправность, отказ</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отказ</a:t>
            </a: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p:cSld name="BLANK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6">
  <p:cSld name="BLANK_1_6">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5">
  <p:cSld name="BLANK_1_5">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4">
  <p:cSld name="BLANK_1_4">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3">
  <p:cSld name="BLANK_1_3">
    <p:spTree>
      <p:nvGrpSpPr>
        <p:cNvPr id="62" name="Shape 62"/>
        <p:cNvGrpSpPr/>
        <p:nvPr/>
      </p:nvGrpSpPr>
      <p:grpSpPr>
        <a:xfrm>
          <a:off x="0" y="0"/>
          <a:ext cx="0" cy="0"/>
          <a:chOff x="0" y="0"/>
          <a:chExt cx="0" cy="0"/>
        </a:xfrm>
      </p:grpSpPr>
      <p:sp>
        <p:nvSpPr>
          <p:cNvPr id="63" name="Google Shape;63;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2">
  <p:cSld name="BLANK_1_2">
    <p:spTree>
      <p:nvGrpSpPr>
        <p:cNvPr id="64" name="Shape 64"/>
        <p:cNvGrpSpPr/>
        <p:nvPr/>
      </p:nvGrpSpPr>
      <p:grpSpPr>
        <a:xfrm>
          <a:off x="0" y="0"/>
          <a:ext cx="0" cy="0"/>
          <a:chOff x="0" y="0"/>
          <a:chExt cx="0" cy="0"/>
        </a:xfrm>
      </p:grpSpPr>
      <p:sp>
        <p:nvSpPr>
          <p:cNvPr id="65" name="Google Shape;65;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1">
  <p:cSld name="BLANK_1_1">
    <p:spTree>
      <p:nvGrpSpPr>
        <p:cNvPr id="66" name="Shape 66"/>
        <p:cNvGrpSpPr/>
        <p:nvPr/>
      </p:nvGrpSpPr>
      <p:grpSpPr>
        <a:xfrm>
          <a:off x="0" y="0"/>
          <a:ext cx="0" cy="0"/>
          <a:chOff x="0" y="0"/>
          <a:chExt cx="0" cy="0"/>
        </a:xfrm>
      </p:grpSpPr>
      <p:sp>
        <p:nvSpPr>
          <p:cNvPr id="67" name="Google Shape;67;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a slaids">
  <p:cSld name="Virsraksta slaids">
    <p:spTree>
      <p:nvGrpSpPr>
        <p:cNvPr id="68" name="Shape 68"/>
        <p:cNvGrpSpPr/>
        <p:nvPr/>
      </p:nvGrpSpPr>
      <p:grpSpPr>
        <a:xfrm>
          <a:off x="0" y="0"/>
          <a:ext cx="0" cy="0"/>
          <a:chOff x="0" y="0"/>
          <a:chExt cx="0" cy="0"/>
        </a:xfrm>
      </p:grpSpPr>
      <p:sp>
        <p:nvSpPr>
          <p:cNvPr id="69" name="Google Shape;69;p2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2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71" name="Google Shape;71;p20"/>
          <p:cNvSpPr/>
          <p:nvPr/>
        </p:nvSpPr>
        <p:spPr>
          <a:xfrm>
            <a:off x="0" y="5755342"/>
            <a:ext cx="12192000" cy="1272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2" name="Google Shape;72;p20"/>
          <p:cNvPicPr preferRelativeResize="0"/>
          <p:nvPr/>
        </p:nvPicPr>
        <p:blipFill rotWithShape="1">
          <a:blip r:embed="rId2">
            <a:alphaModFix/>
          </a:blip>
          <a:srcRect b="0" l="0" r="0" t="0"/>
          <a:stretch/>
        </p:blipFill>
        <p:spPr>
          <a:xfrm>
            <a:off x="2129826" y="538464"/>
            <a:ext cx="3876527" cy="1310018"/>
          </a:xfrm>
          <a:prstGeom prst="rect">
            <a:avLst/>
          </a:prstGeom>
          <a:noFill/>
          <a:ln>
            <a:noFill/>
          </a:ln>
        </p:spPr>
      </p:pic>
      <p:sp>
        <p:nvSpPr>
          <p:cNvPr id="73" name="Google Shape;73;p20"/>
          <p:cNvSpPr/>
          <p:nvPr/>
        </p:nvSpPr>
        <p:spPr>
          <a:xfrm>
            <a:off x="0" y="2316162"/>
            <a:ext cx="12192000" cy="4712100"/>
          </a:xfrm>
          <a:prstGeom prst="rect">
            <a:avLst/>
          </a:prstGeom>
          <a:solidFill>
            <a:srgbClr val="1B508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 name="Google Shape;78;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9.png"/><Relationship Id="rId8"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31.png"/><Relationship Id="rId8"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hyperlink" Target="https://buggy-testingcup.pgs-soft.com/task_1"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hyperlink" Target="https://buggy-testingcup.pgs-soft.com/task_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hyperlink" Target="https://buggy-testingcup.pgs-soft.com/task_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hyperlink" Target="https://buggy-testingcup.pgs-soft.com/task_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Kāpēc programmām ir kļūdas?</a:t>
            </a:r>
            <a:endParaRPr b="1" i="0" sz="4400" u="none" cap="none" strike="noStrike">
              <a:solidFill>
                <a:schemeClr val="accent4"/>
              </a:solidFill>
              <a:latin typeface="Calibri"/>
              <a:ea typeface="Calibri"/>
              <a:cs typeface="Calibri"/>
              <a:sym typeface="Calibri"/>
            </a:endParaRPr>
          </a:p>
        </p:txBody>
      </p:sp>
      <p:sp>
        <p:nvSpPr>
          <p:cNvPr id="156" name="Google Shape;156;p31"/>
          <p:cNvSpPr/>
          <p:nvPr/>
        </p:nvSpPr>
        <p:spPr>
          <a:xfrm>
            <a:off x="5353050" y="1650200"/>
            <a:ext cx="6621600" cy="43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Slikta komunikācija</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56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Programmas sarežģītība</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56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Programmēšanas kļūdas</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56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Izmaiņās prasībās</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56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Laika spiediens</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56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Ego</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56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Slikti dokumentēts kods</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560"/>
              </a:spcBef>
              <a:spcAft>
                <a:spcPts val="0"/>
              </a:spcAft>
              <a:buClr>
                <a:schemeClr val="lt2"/>
              </a:buClr>
              <a:buSzPts val="1680"/>
              <a:buFont typeface="Noto Sans Symbols"/>
              <a:buNone/>
            </a:pPr>
            <a:r>
              <a:rPr b="0" i="0" lang="en-US" sz="2800" u="none" cap="none" strike="noStrike">
                <a:solidFill>
                  <a:srgbClr val="EFEFEF"/>
                </a:solidFill>
                <a:latin typeface="Calibri"/>
                <a:ea typeface="Calibri"/>
                <a:cs typeface="Calibri"/>
                <a:sym typeface="Calibri"/>
              </a:rPr>
              <a:t>- Neatbilstoši programmatūras izstrādes rīki</a:t>
            </a:r>
            <a:endParaRPr b="0" i="0" sz="2800" u="none" cap="none" strike="noStrike">
              <a:solidFill>
                <a:srgbClr val="EFEFEF"/>
              </a:solidFill>
              <a:latin typeface="Calibri"/>
              <a:ea typeface="Calibri"/>
              <a:cs typeface="Calibri"/>
              <a:sym typeface="Calibri"/>
            </a:endParaRPr>
          </a:p>
        </p:txBody>
      </p:sp>
      <p:pic>
        <p:nvPicPr>
          <p:cNvPr id="157" name="Google Shape;157;p31"/>
          <p:cNvPicPr preferRelativeResize="0"/>
          <p:nvPr/>
        </p:nvPicPr>
        <p:blipFill rotWithShape="1">
          <a:blip r:embed="rId3">
            <a:alphaModFix/>
          </a:blip>
          <a:srcRect b="8324" l="17262" r="5061" t="2869"/>
          <a:stretch/>
        </p:blipFill>
        <p:spPr>
          <a:xfrm>
            <a:off x="781328" y="1733550"/>
            <a:ext cx="2295725" cy="326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2"/>
          <p:cNvPicPr preferRelativeResize="0"/>
          <p:nvPr/>
        </p:nvPicPr>
        <p:blipFill rotWithShape="1">
          <a:blip r:embed="rId3">
            <a:alphaModFix/>
          </a:blip>
          <a:srcRect b="0" l="0" r="0" t="0"/>
          <a:stretch/>
        </p:blipFill>
        <p:spPr>
          <a:xfrm>
            <a:off x="476249" y="1571624"/>
            <a:ext cx="10998003" cy="4048125"/>
          </a:xfrm>
          <a:prstGeom prst="rect">
            <a:avLst/>
          </a:prstGeom>
          <a:noFill/>
          <a:ln>
            <a:noFill/>
          </a:ln>
        </p:spPr>
      </p:pic>
      <p:sp>
        <p:nvSpPr>
          <p:cNvPr id="163" name="Google Shape;163;p32"/>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Kā tas varētu notikt</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idx="4294967295" type="body"/>
          </p:nvPr>
        </p:nvSpPr>
        <p:spPr>
          <a:xfrm>
            <a:off x="4395795" y="1717668"/>
            <a:ext cx="10515600" cy="47919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EFEFEF"/>
              </a:buClr>
              <a:buSzPts val="2400"/>
              <a:buChar char="•"/>
            </a:pPr>
            <a:r>
              <a:rPr lang="en-US" sz="2000">
                <a:solidFill>
                  <a:srgbClr val="EFEFEF"/>
                </a:solidFill>
              </a:rPr>
              <a:t>Kas ir kļūda, defekts, “bug”?</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atteice?</a:t>
            </a:r>
            <a:endParaRPr sz="2000">
              <a:solidFill>
                <a:srgbClr val="EFEFEF"/>
              </a:solidFill>
            </a:endParaRPr>
          </a:p>
          <a:p>
            <a:pPr indent="-203200" lvl="0" marL="228600" rtl="0" algn="l">
              <a:lnSpc>
                <a:spcPct val="90000"/>
              </a:lnSpc>
              <a:spcBef>
                <a:spcPts val="1000"/>
              </a:spcBef>
              <a:spcAft>
                <a:spcPts val="0"/>
              </a:spcAft>
              <a:buClr>
                <a:schemeClr val="accent4"/>
              </a:buClr>
              <a:buSzPts val="2400"/>
              <a:buChar char="•"/>
            </a:pPr>
            <a:r>
              <a:rPr b="1" lang="en-US" sz="2000">
                <a:solidFill>
                  <a:schemeClr val="accent4"/>
                </a:solidFill>
              </a:rPr>
              <a:t>Kas ir incidents?</a:t>
            </a:r>
            <a:endParaRPr b="1" sz="2000">
              <a:solidFill>
                <a:schemeClr val="accent4"/>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prioritāte un smaguma pakāpe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Kļūdu apstrādes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dzīves cikls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Efektīva defekta pierakstīšana</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Sistēmas auditācijas pieraksti un ar tiem saistītie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Prakse</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150000"/>
              </a:lnSpc>
              <a:spcBef>
                <a:spcPts val="0"/>
              </a:spcBef>
              <a:spcAft>
                <a:spcPts val="0"/>
              </a:spcAft>
              <a:buClr>
                <a:schemeClr val="dk1"/>
              </a:buClr>
              <a:buSzPts val="2800"/>
              <a:buNone/>
            </a:pPr>
            <a:r>
              <a:t/>
            </a:r>
            <a:endParaRPr sz="2000">
              <a:solidFill>
                <a:srgbClr val="EFEFEF"/>
              </a:solidFill>
            </a:endParaRPr>
          </a:p>
          <a:p>
            <a:pPr indent="0" lvl="0" marL="0" rtl="0" algn="l">
              <a:lnSpc>
                <a:spcPct val="150000"/>
              </a:lnSpc>
              <a:spcBef>
                <a:spcPts val="0"/>
              </a:spcBef>
              <a:spcAft>
                <a:spcPts val="0"/>
              </a:spcAft>
              <a:buClr>
                <a:schemeClr val="dk1"/>
              </a:buClr>
              <a:buSzPts val="2800"/>
              <a:buNone/>
            </a:pPr>
            <a:r>
              <a:t/>
            </a:r>
            <a:endParaRPr sz="2000">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4"/>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176" name="Google Shape;176;p34"/>
          <p:cNvSpPr txBox="1"/>
          <p:nvPr>
            <p:ph idx="4294967295" type="body"/>
          </p:nvPr>
        </p:nvSpPr>
        <p:spPr>
          <a:xfrm>
            <a:off x="3831725" y="2712550"/>
            <a:ext cx="7968300" cy="113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solidFill>
                  <a:srgbClr val="EFEFEF"/>
                </a:solidFill>
              </a:rPr>
              <a:t>Jebkurš notikums, kurš ir jāpēta</a:t>
            </a:r>
            <a:endParaRPr sz="4000">
              <a:solidFill>
                <a:srgbClr val="EFEFEF"/>
              </a:solidFill>
            </a:endParaRPr>
          </a:p>
        </p:txBody>
      </p:sp>
      <p:sp>
        <p:nvSpPr>
          <p:cNvPr id="177" name="Google Shape;177;p34"/>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Incidents</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p:nvPr/>
        </p:nvSpPr>
        <p:spPr>
          <a:xfrm>
            <a:off x="3631809" y="776116"/>
            <a:ext cx="5264100" cy="5264100"/>
          </a:xfrm>
          <a:prstGeom prst="ellipse">
            <a:avLst/>
          </a:prstGeom>
          <a:solidFill>
            <a:srgbClr val="A1C3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 name="Google Shape;184;p35"/>
          <p:cNvGrpSpPr/>
          <p:nvPr/>
        </p:nvGrpSpPr>
        <p:grpSpPr>
          <a:xfrm>
            <a:off x="4826361" y="543158"/>
            <a:ext cx="2887928" cy="2887928"/>
            <a:chOff x="3619861" y="407378"/>
            <a:chExt cx="2166000" cy="2166000"/>
          </a:xfrm>
        </p:grpSpPr>
        <p:sp>
          <p:nvSpPr>
            <p:cNvPr id="185" name="Google Shape;185;p35"/>
            <p:cNvSpPr/>
            <p:nvPr/>
          </p:nvSpPr>
          <p:spPr>
            <a:xfrm>
              <a:off x="3619861" y="407378"/>
              <a:ext cx="2166000" cy="2166000"/>
            </a:xfrm>
            <a:prstGeom prst="ellipse">
              <a:avLst/>
            </a:prstGeom>
            <a:solidFill>
              <a:srgbClr val="0E65F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5"/>
            <p:cNvSpPr txBox="1"/>
            <p:nvPr/>
          </p:nvSpPr>
          <p:spPr>
            <a:xfrm>
              <a:off x="4024522" y="707737"/>
              <a:ext cx="1328400" cy="661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Nepareiza konfigurācija</a:t>
              </a:r>
              <a:endParaRPr b="0" i="0" sz="1300" u="none" cap="none" strike="noStrike">
                <a:solidFill>
                  <a:srgbClr val="FFFFFF"/>
                </a:solidFill>
                <a:latin typeface="Roboto"/>
                <a:ea typeface="Roboto"/>
                <a:cs typeface="Roboto"/>
                <a:sym typeface="Roboto"/>
              </a:endParaRPr>
            </a:p>
          </p:txBody>
        </p:sp>
      </p:grpSp>
      <p:grpSp>
        <p:nvGrpSpPr>
          <p:cNvPr id="187" name="Google Shape;187;p35"/>
          <p:cNvGrpSpPr/>
          <p:nvPr/>
        </p:nvGrpSpPr>
        <p:grpSpPr>
          <a:xfrm>
            <a:off x="6197326" y="1524019"/>
            <a:ext cx="2887928" cy="2887928"/>
            <a:chOff x="4648111" y="1143043"/>
            <a:chExt cx="2166000" cy="2166000"/>
          </a:xfrm>
        </p:grpSpPr>
        <p:sp>
          <p:nvSpPr>
            <p:cNvPr id="188" name="Google Shape;188;p35"/>
            <p:cNvSpPr/>
            <p:nvPr/>
          </p:nvSpPr>
          <p:spPr>
            <a:xfrm>
              <a:off x="4648111" y="1143043"/>
              <a:ext cx="2166000" cy="2166000"/>
            </a:xfrm>
            <a:prstGeom prst="ellipse">
              <a:avLst/>
            </a:prstGeom>
            <a:solidFill>
              <a:srgbClr val="307B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5"/>
            <p:cNvSpPr txBox="1"/>
            <p:nvPr/>
          </p:nvSpPr>
          <p:spPr>
            <a:xfrm>
              <a:off x="5431956" y="1669515"/>
              <a:ext cx="1328400" cy="661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Pazuda internets</a:t>
              </a:r>
              <a:endParaRPr b="0" i="0" sz="1300" u="none" cap="none" strike="noStrike">
                <a:solidFill>
                  <a:srgbClr val="FFFFFF"/>
                </a:solidFill>
                <a:latin typeface="Roboto"/>
                <a:ea typeface="Roboto"/>
                <a:cs typeface="Roboto"/>
                <a:sym typeface="Roboto"/>
              </a:endParaRPr>
            </a:p>
          </p:txBody>
        </p:sp>
      </p:grpSp>
      <p:grpSp>
        <p:nvGrpSpPr>
          <p:cNvPr id="190" name="Google Shape;190;p35"/>
          <p:cNvGrpSpPr/>
          <p:nvPr/>
        </p:nvGrpSpPr>
        <p:grpSpPr>
          <a:xfrm>
            <a:off x="5651608" y="3143507"/>
            <a:ext cx="2887928" cy="2887928"/>
            <a:chOff x="4238812" y="2357689"/>
            <a:chExt cx="2166000" cy="2166000"/>
          </a:xfrm>
        </p:grpSpPr>
        <p:sp>
          <p:nvSpPr>
            <p:cNvPr id="191" name="Google Shape;191;p35"/>
            <p:cNvSpPr/>
            <p:nvPr/>
          </p:nvSpPr>
          <p:spPr>
            <a:xfrm>
              <a:off x="4238812" y="2357689"/>
              <a:ext cx="2166000" cy="2166000"/>
            </a:xfrm>
            <a:prstGeom prst="ellipse">
              <a:avLst/>
            </a:prstGeom>
            <a:solidFill>
              <a:srgbClr val="0944A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5"/>
            <p:cNvSpPr txBox="1"/>
            <p:nvPr/>
          </p:nvSpPr>
          <p:spPr>
            <a:xfrm>
              <a:off x="5047891" y="3185187"/>
              <a:ext cx="1328400" cy="661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Nepareizas prasības</a:t>
              </a:r>
              <a:endParaRPr b="0" i="0" sz="1300" u="none" cap="none" strike="noStrike">
                <a:solidFill>
                  <a:srgbClr val="FFFFFF"/>
                </a:solidFill>
                <a:latin typeface="Roboto"/>
                <a:ea typeface="Roboto"/>
                <a:cs typeface="Roboto"/>
                <a:sym typeface="Roboto"/>
              </a:endParaRPr>
            </a:p>
          </p:txBody>
        </p:sp>
      </p:grpSp>
      <p:grpSp>
        <p:nvGrpSpPr>
          <p:cNvPr id="193" name="Google Shape;193;p35"/>
          <p:cNvGrpSpPr/>
          <p:nvPr/>
        </p:nvGrpSpPr>
        <p:grpSpPr>
          <a:xfrm>
            <a:off x="3977502" y="3143641"/>
            <a:ext cx="2887928" cy="2887928"/>
            <a:chOff x="2983201" y="2357790"/>
            <a:chExt cx="2166000" cy="2166000"/>
          </a:xfrm>
        </p:grpSpPr>
        <p:sp>
          <p:nvSpPr>
            <p:cNvPr id="194" name="Google Shape;194;p35"/>
            <p:cNvSpPr/>
            <p:nvPr/>
          </p:nvSpPr>
          <p:spPr>
            <a:xfrm>
              <a:off x="2983201" y="2357790"/>
              <a:ext cx="2166000" cy="2166000"/>
            </a:xfrm>
            <a:prstGeom prst="ellipse">
              <a:avLst/>
            </a:prstGeom>
            <a:solidFill>
              <a:srgbClr val="0C58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5"/>
            <p:cNvSpPr txBox="1"/>
            <p:nvPr/>
          </p:nvSpPr>
          <p:spPr>
            <a:xfrm>
              <a:off x="3059406" y="3168962"/>
              <a:ext cx="1328400" cy="661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Defekts</a:t>
              </a:r>
              <a:endParaRPr b="0" i="0" sz="1300" u="none" cap="none" strike="noStrike">
                <a:solidFill>
                  <a:srgbClr val="FFFFFF"/>
                </a:solidFill>
                <a:latin typeface="Roboto"/>
                <a:ea typeface="Roboto"/>
                <a:cs typeface="Roboto"/>
                <a:sym typeface="Roboto"/>
              </a:endParaRPr>
            </a:p>
          </p:txBody>
        </p:sp>
      </p:grpSp>
      <p:grpSp>
        <p:nvGrpSpPr>
          <p:cNvPr id="196" name="Google Shape;196;p35"/>
          <p:cNvGrpSpPr/>
          <p:nvPr/>
        </p:nvGrpSpPr>
        <p:grpSpPr>
          <a:xfrm>
            <a:off x="3455550" y="1523978"/>
            <a:ext cx="2887928" cy="2887928"/>
            <a:chOff x="2591728" y="1143012"/>
            <a:chExt cx="2166000" cy="2166000"/>
          </a:xfrm>
        </p:grpSpPr>
        <p:sp>
          <p:nvSpPr>
            <p:cNvPr id="197" name="Google Shape;197;p35"/>
            <p:cNvSpPr/>
            <p:nvPr/>
          </p:nvSpPr>
          <p:spPr>
            <a:xfrm>
              <a:off x="2591728" y="1143012"/>
              <a:ext cx="2166000" cy="2166000"/>
            </a:xfrm>
            <a:prstGeom prst="ellipse">
              <a:avLst/>
            </a:prstGeom>
            <a:solidFill>
              <a:srgbClr val="0D5DD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txBox="1"/>
            <p:nvPr/>
          </p:nvSpPr>
          <p:spPr>
            <a:xfrm>
              <a:off x="2830556" y="1666262"/>
              <a:ext cx="1328400" cy="661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Testētāja/lietotāja kļūda</a:t>
              </a:r>
              <a:endParaRPr b="0" i="0" sz="1300" u="none" cap="none" strike="noStrike">
                <a:solidFill>
                  <a:srgbClr val="FFFFFF"/>
                </a:solidFill>
                <a:latin typeface="Roboto"/>
                <a:ea typeface="Roboto"/>
                <a:cs typeface="Roboto"/>
                <a:sym typeface="Roboto"/>
              </a:endParaRPr>
            </a:p>
          </p:txBody>
        </p:sp>
      </p:grpSp>
      <p:sp>
        <p:nvSpPr>
          <p:cNvPr id="199" name="Google Shape;199;p35"/>
          <p:cNvSpPr/>
          <p:nvPr/>
        </p:nvSpPr>
        <p:spPr>
          <a:xfrm>
            <a:off x="5446590" y="2590894"/>
            <a:ext cx="1634400" cy="1634400"/>
          </a:xfrm>
          <a:prstGeom prst="ellipse">
            <a:avLst/>
          </a:prstGeom>
          <a:solidFill>
            <a:srgbClr val="A1C3FA"/>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Incidents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idx="4294967295" type="body"/>
          </p:nvPr>
        </p:nvSpPr>
        <p:spPr>
          <a:xfrm>
            <a:off x="4844070" y="1650468"/>
            <a:ext cx="10515600" cy="4791900"/>
          </a:xfrm>
          <a:prstGeom prst="rect">
            <a:avLst/>
          </a:prstGeom>
          <a:noFill/>
          <a:ln>
            <a:noFill/>
          </a:ln>
        </p:spPr>
        <p:txBody>
          <a:bodyPr anchorCtr="0" anchor="t" bIns="45700" lIns="91425" spcFirstLastPara="1" rIns="91425" wrap="square" tIns="45700">
            <a:noAutofit/>
          </a:bodyPr>
          <a:lstStyle/>
          <a:p>
            <a:pPr indent="-177800" lvl="0" marL="228600" rtl="0" algn="l">
              <a:lnSpc>
                <a:spcPct val="90000"/>
              </a:lnSpc>
              <a:spcBef>
                <a:spcPts val="0"/>
              </a:spcBef>
              <a:spcAft>
                <a:spcPts val="0"/>
              </a:spcAft>
              <a:buClr>
                <a:srgbClr val="F3F3F3"/>
              </a:buClr>
              <a:buSzPts val="2000"/>
              <a:buChar char="•"/>
            </a:pPr>
            <a:r>
              <a:rPr lang="en-US" sz="2000">
                <a:solidFill>
                  <a:srgbClr val="F3F3F3"/>
                </a:solidFill>
              </a:rPr>
              <a:t>Kas ir kļūda, defekts, “bug”?</a:t>
            </a:r>
            <a:endParaRPr sz="2000">
              <a:solidFill>
                <a:srgbClr val="F3F3F3"/>
              </a:solidFill>
            </a:endParaRPr>
          </a:p>
          <a:p>
            <a:pPr indent="-177800" lvl="0" marL="228600" rtl="0" algn="l">
              <a:lnSpc>
                <a:spcPct val="90000"/>
              </a:lnSpc>
              <a:spcBef>
                <a:spcPts val="1000"/>
              </a:spcBef>
              <a:spcAft>
                <a:spcPts val="0"/>
              </a:spcAft>
              <a:buClr>
                <a:srgbClr val="F3F3F3"/>
              </a:buClr>
              <a:buSzPts val="2000"/>
              <a:buChar char="•"/>
            </a:pPr>
            <a:r>
              <a:rPr lang="en-US" sz="2000">
                <a:solidFill>
                  <a:srgbClr val="F3F3F3"/>
                </a:solidFill>
              </a:rPr>
              <a:t>Kas ir atteice?</a:t>
            </a:r>
            <a:endParaRPr sz="2000">
              <a:solidFill>
                <a:srgbClr val="F3F3F3"/>
              </a:solidFill>
            </a:endParaRPr>
          </a:p>
          <a:p>
            <a:pPr indent="-177800" lvl="0" marL="228600" rtl="0" algn="l">
              <a:lnSpc>
                <a:spcPct val="90000"/>
              </a:lnSpc>
              <a:spcBef>
                <a:spcPts val="1000"/>
              </a:spcBef>
              <a:spcAft>
                <a:spcPts val="0"/>
              </a:spcAft>
              <a:buClr>
                <a:srgbClr val="F3F3F3"/>
              </a:buClr>
              <a:buSzPts val="2000"/>
              <a:buChar char="•"/>
            </a:pPr>
            <a:r>
              <a:rPr lang="en-US" sz="2000">
                <a:solidFill>
                  <a:srgbClr val="F3F3F3"/>
                </a:solidFill>
              </a:rPr>
              <a:t>Kas ir incidents?</a:t>
            </a:r>
            <a:endParaRPr sz="2000">
              <a:solidFill>
                <a:srgbClr val="F3F3F3"/>
              </a:solidFill>
            </a:endParaRPr>
          </a:p>
          <a:p>
            <a:pPr indent="-177800" lvl="0" marL="228600" rtl="0" algn="l">
              <a:lnSpc>
                <a:spcPct val="90000"/>
              </a:lnSpc>
              <a:spcBef>
                <a:spcPts val="1000"/>
              </a:spcBef>
              <a:spcAft>
                <a:spcPts val="0"/>
              </a:spcAft>
              <a:buClr>
                <a:schemeClr val="accent4"/>
              </a:buClr>
              <a:buSzPts val="2000"/>
              <a:buChar char="•"/>
            </a:pPr>
            <a:r>
              <a:rPr b="1" lang="en-US" sz="2000">
                <a:solidFill>
                  <a:schemeClr val="accent4"/>
                </a:solidFill>
              </a:rPr>
              <a:t>Defekta prioritāte un smaguma pakāpe</a:t>
            </a:r>
            <a:endParaRPr b="1" sz="2000">
              <a:solidFill>
                <a:schemeClr val="accent4"/>
              </a:solidFill>
            </a:endParaRPr>
          </a:p>
          <a:p>
            <a:pPr indent="-177800" lvl="0" marL="228600" rtl="0" algn="l">
              <a:lnSpc>
                <a:spcPct val="90000"/>
              </a:lnSpc>
              <a:spcBef>
                <a:spcPts val="1000"/>
              </a:spcBef>
              <a:spcAft>
                <a:spcPts val="0"/>
              </a:spcAft>
              <a:buClr>
                <a:srgbClr val="F3F3F3"/>
              </a:buClr>
              <a:buSzPts val="2000"/>
              <a:buChar char="•"/>
            </a:pPr>
            <a:r>
              <a:rPr lang="en-US" sz="2000">
                <a:solidFill>
                  <a:srgbClr val="F3F3F3"/>
                </a:solidFill>
              </a:rPr>
              <a:t>Kļūdu apstrādes rīki</a:t>
            </a:r>
            <a:endParaRPr sz="2000">
              <a:solidFill>
                <a:srgbClr val="F3F3F3"/>
              </a:solidFill>
            </a:endParaRPr>
          </a:p>
          <a:p>
            <a:pPr indent="-177800" lvl="0" marL="228600" rtl="0" algn="l">
              <a:lnSpc>
                <a:spcPct val="90000"/>
              </a:lnSpc>
              <a:spcBef>
                <a:spcPts val="1000"/>
              </a:spcBef>
              <a:spcAft>
                <a:spcPts val="0"/>
              </a:spcAft>
              <a:buClr>
                <a:srgbClr val="F3F3F3"/>
              </a:buClr>
              <a:buSzPts val="2000"/>
              <a:buChar char="•"/>
            </a:pPr>
            <a:r>
              <a:rPr lang="en-US" sz="2000">
                <a:solidFill>
                  <a:srgbClr val="F3F3F3"/>
                </a:solidFill>
              </a:rPr>
              <a:t>Defekta dzīves cikls</a:t>
            </a:r>
            <a:endParaRPr sz="2000">
              <a:solidFill>
                <a:srgbClr val="F3F3F3"/>
              </a:solidFill>
            </a:endParaRPr>
          </a:p>
          <a:p>
            <a:pPr indent="-177800" lvl="0" marL="228600" rtl="0" algn="l">
              <a:lnSpc>
                <a:spcPct val="90000"/>
              </a:lnSpc>
              <a:spcBef>
                <a:spcPts val="1000"/>
              </a:spcBef>
              <a:spcAft>
                <a:spcPts val="0"/>
              </a:spcAft>
              <a:buClr>
                <a:srgbClr val="F3F3F3"/>
              </a:buClr>
              <a:buSzPts val="2000"/>
              <a:buChar char="•"/>
            </a:pPr>
            <a:r>
              <a:rPr lang="en-US" sz="2000">
                <a:solidFill>
                  <a:srgbClr val="F3F3F3"/>
                </a:solidFill>
              </a:rPr>
              <a:t>Efektīva defekta pierakstīšana</a:t>
            </a:r>
            <a:endParaRPr sz="2000">
              <a:solidFill>
                <a:srgbClr val="F3F3F3"/>
              </a:solidFill>
            </a:endParaRPr>
          </a:p>
          <a:p>
            <a:pPr indent="-177800" lvl="0" marL="228600" rtl="0" algn="l">
              <a:lnSpc>
                <a:spcPct val="90000"/>
              </a:lnSpc>
              <a:spcBef>
                <a:spcPts val="1000"/>
              </a:spcBef>
              <a:spcAft>
                <a:spcPts val="0"/>
              </a:spcAft>
              <a:buClr>
                <a:srgbClr val="F3F3F3"/>
              </a:buClr>
              <a:buSzPts val="2000"/>
              <a:buChar char="•"/>
            </a:pPr>
            <a:r>
              <a:rPr lang="en-US" sz="2000">
                <a:solidFill>
                  <a:srgbClr val="F3F3F3"/>
                </a:solidFill>
              </a:rPr>
              <a:t>Sistēmas auditācijas pieraksti un ar tiem saistītie rīki</a:t>
            </a:r>
            <a:endParaRPr sz="2000">
              <a:solidFill>
                <a:srgbClr val="F3F3F3"/>
              </a:solidFill>
            </a:endParaRPr>
          </a:p>
          <a:p>
            <a:pPr indent="-177800" lvl="0" marL="228600" rtl="0" algn="l">
              <a:lnSpc>
                <a:spcPct val="90000"/>
              </a:lnSpc>
              <a:spcBef>
                <a:spcPts val="1000"/>
              </a:spcBef>
              <a:spcAft>
                <a:spcPts val="0"/>
              </a:spcAft>
              <a:buClr>
                <a:srgbClr val="F3F3F3"/>
              </a:buClr>
              <a:buSzPts val="2000"/>
              <a:buChar char="•"/>
            </a:pPr>
            <a:r>
              <a:rPr lang="en-US" sz="2000">
                <a:solidFill>
                  <a:srgbClr val="F3F3F3"/>
                </a:solidFill>
              </a:rPr>
              <a:t>Prakse</a:t>
            </a:r>
            <a:endParaRPr sz="2000">
              <a:solidFill>
                <a:srgbClr val="F3F3F3"/>
              </a:solidFill>
            </a:endParaRPr>
          </a:p>
          <a:p>
            <a:pPr indent="-50800" lvl="0" marL="228600" rtl="0" algn="l">
              <a:lnSpc>
                <a:spcPct val="90000"/>
              </a:lnSpc>
              <a:spcBef>
                <a:spcPts val="1000"/>
              </a:spcBef>
              <a:spcAft>
                <a:spcPts val="0"/>
              </a:spcAft>
              <a:buClr>
                <a:schemeClr val="dk1"/>
              </a:buClr>
              <a:buSzPts val="2800"/>
              <a:buNone/>
            </a:pPr>
            <a:r>
              <a:t/>
            </a:r>
            <a:endParaRPr sz="2000">
              <a:solidFill>
                <a:srgbClr val="F3F3F3"/>
              </a:solidFill>
            </a:endParaRPr>
          </a:p>
          <a:p>
            <a:pPr indent="-50800" lvl="0" marL="228600" rtl="0" algn="l">
              <a:lnSpc>
                <a:spcPct val="90000"/>
              </a:lnSpc>
              <a:spcBef>
                <a:spcPts val="1000"/>
              </a:spcBef>
              <a:spcAft>
                <a:spcPts val="0"/>
              </a:spcAft>
              <a:buClr>
                <a:schemeClr val="dk1"/>
              </a:buClr>
              <a:buSzPts val="2800"/>
              <a:buNone/>
            </a:pPr>
            <a:r>
              <a:t/>
            </a:r>
            <a:endParaRPr sz="2000">
              <a:solidFill>
                <a:srgbClr val="F3F3F3"/>
              </a:solidFill>
            </a:endParaRPr>
          </a:p>
          <a:p>
            <a:pPr indent="-50800" lvl="0" marL="228600" rtl="0" algn="l">
              <a:lnSpc>
                <a:spcPct val="90000"/>
              </a:lnSpc>
              <a:spcBef>
                <a:spcPts val="1000"/>
              </a:spcBef>
              <a:spcAft>
                <a:spcPts val="0"/>
              </a:spcAft>
              <a:buClr>
                <a:schemeClr val="dk1"/>
              </a:buClr>
              <a:buSzPts val="2800"/>
              <a:buNone/>
            </a:pPr>
            <a:r>
              <a:t/>
            </a:r>
            <a:endParaRPr sz="2000">
              <a:solidFill>
                <a:srgbClr val="F3F3F3"/>
              </a:solidFill>
            </a:endParaRPr>
          </a:p>
          <a:p>
            <a:pPr indent="-50800" lvl="0" marL="228600" rtl="0" algn="l">
              <a:lnSpc>
                <a:spcPct val="150000"/>
              </a:lnSpc>
              <a:spcBef>
                <a:spcPts val="0"/>
              </a:spcBef>
              <a:spcAft>
                <a:spcPts val="0"/>
              </a:spcAft>
              <a:buClr>
                <a:schemeClr val="dk1"/>
              </a:buClr>
              <a:buSzPts val="2800"/>
              <a:buNone/>
            </a:pPr>
            <a:r>
              <a:t/>
            </a:r>
            <a:endParaRPr sz="2000">
              <a:solidFill>
                <a:srgbClr val="F3F3F3"/>
              </a:solidFill>
            </a:endParaRPr>
          </a:p>
          <a:p>
            <a:pPr indent="0" lvl="0" marL="0" rtl="0" algn="l">
              <a:lnSpc>
                <a:spcPct val="150000"/>
              </a:lnSpc>
              <a:spcBef>
                <a:spcPts val="0"/>
              </a:spcBef>
              <a:spcAft>
                <a:spcPts val="0"/>
              </a:spcAft>
              <a:buClr>
                <a:schemeClr val="dk1"/>
              </a:buClr>
              <a:buSzPts val="2800"/>
              <a:buNone/>
            </a:pPr>
            <a:r>
              <a:t/>
            </a:r>
            <a:endParaRPr sz="2000">
              <a:solidFill>
                <a:srgbClr val="F3F3F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37"/>
          <p:cNvGrpSpPr/>
          <p:nvPr/>
        </p:nvGrpSpPr>
        <p:grpSpPr>
          <a:xfrm>
            <a:off x="2799036" y="1151800"/>
            <a:ext cx="2592735" cy="2092748"/>
            <a:chOff x="3071457" y="2013875"/>
            <a:chExt cx="1944600" cy="1569600"/>
          </a:xfrm>
        </p:grpSpPr>
        <p:sp>
          <p:nvSpPr>
            <p:cNvPr id="212" name="Google Shape;212;p37"/>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7"/>
            <p:cNvSpPr txBox="1"/>
            <p:nvPr/>
          </p:nvSpPr>
          <p:spPr>
            <a:xfrm>
              <a:off x="3316102" y="2256385"/>
              <a:ext cx="1451700" cy="459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Roboto"/>
                  <a:ea typeface="Roboto"/>
                  <a:cs typeface="Roboto"/>
                  <a:sym typeface="Roboto"/>
                </a:rPr>
                <a:t>Vestibulum congue tempus</a:t>
              </a:r>
              <a:endParaRPr b="0" i="0" sz="1500" u="none" cap="none" strike="noStrike">
                <a:solidFill>
                  <a:srgbClr val="FFFFFF"/>
                </a:solidFill>
                <a:latin typeface="Roboto"/>
                <a:ea typeface="Roboto"/>
                <a:cs typeface="Roboto"/>
                <a:sym typeface="Roboto"/>
              </a:endParaRPr>
            </a:p>
          </p:txBody>
        </p:sp>
        <p:sp>
          <p:nvSpPr>
            <p:cNvPr id="214" name="Google Shape;214;p37"/>
            <p:cNvSpPr txBox="1"/>
            <p:nvPr/>
          </p:nvSpPr>
          <p:spPr>
            <a:xfrm>
              <a:off x="3316100" y="2716352"/>
              <a:ext cx="1451700" cy="512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a:ea typeface="Roboto"/>
                  <a:cs typeface="Roboto"/>
                  <a:sym typeface="Roboto"/>
                </a:rPr>
                <a:t>Lorem ipsum dolor sit amet, consectetur adipiscing elit, sed do eiusmod tempor.</a:t>
              </a:r>
              <a:endParaRPr b="0" i="0" sz="1500" u="none" cap="none" strike="noStrike">
                <a:solidFill>
                  <a:srgbClr val="FFFFFF"/>
                </a:solidFill>
                <a:latin typeface="Roboto"/>
                <a:ea typeface="Roboto"/>
                <a:cs typeface="Roboto"/>
                <a:sym typeface="Roboto"/>
              </a:endParaRPr>
            </a:p>
          </p:txBody>
        </p:sp>
      </p:grpSp>
      <p:grpSp>
        <p:nvGrpSpPr>
          <p:cNvPr id="215" name="Google Shape;215;p37"/>
          <p:cNvGrpSpPr/>
          <p:nvPr/>
        </p:nvGrpSpPr>
        <p:grpSpPr>
          <a:xfrm>
            <a:off x="5388437" y="1151800"/>
            <a:ext cx="4001500" cy="2092748"/>
            <a:chOff x="5015938" y="2013875"/>
            <a:chExt cx="3001200" cy="1569600"/>
          </a:xfrm>
        </p:grpSpPr>
        <p:sp>
          <p:nvSpPr>
            <p:cNvPr id="216" name="Google Shape;216;p37"/>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7" name="Google Shape;217;p37"/>
            <p:cNvSpPr txBox="1"/>
            <p:nvPr/>
          </p:nvSpPr>
          <p:spPr>
            <a:xfrm>
              <a:off x="5360226" y="2256387"/>
              <a:ext cx="2417100" cy="459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Roboto"/>
                  <a:ea typeface="Roboto"/>
                  <a:cs typeface="Roboto"/>
                  <a:sym typeface="Roboto"/>
                </a:rPr>
                <a:t>Vestibulum congue tempus</a:t>
              </a:r>
              <a:endParaRPr b="0" i="0" sz="1500" u="none" cap="none" strike="noStrike">
                <a:solidFill>
                  <a:srgbClr val="FFFFFF"/>
                </a:solidFill>
                <a:latin typeface="Roboto"/>
                <a:ea typeface="Roboto"/>
                <a:cs typeface="Roboto"/>
                <a:sym typeface="Roboto"/>
              </a:endParaRPr>
            </a:p>
          </p:txBody>
        </p:sp>
        <p:sp>
          <p:nvSpPr>
            <p:cNvPr id="218" name="Google Shape;218;p37"/>
            <p:cNvSpPr txBox="1"/>
            <p:nvPr/>
          </p:nvSpPr>
          <p:spPr>
            <a:xfrm>
              <a:off x="5360225" y="2716353"/>
              <a:ext cx="2417100" cy="512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a:ea typeface="Roboto"/>
                  <a:cs typeface="Roboto"/>
                  <a:sym typeface="Roboto"/>
                </a:rPr>
                <a:t>Lorem ipsum dolor sit amet, consectetur adipiscing elit, sed do eiusmod tempor. Ipsum dolor sit amet elit, sed do eiusmod tempor.</a:t>
              </a:r>
              <a:endParaRPr b="0" i="0" sz="1500" u="none" cap="none" strike="noStrike">
                <a:solidFill>
                  <a:srgbClr val="FFFFFF"/>
                </a:solidFill>
                <a:latin typeface="Roboto"/>
                <a:ea typeface="Roboto"/>
                <a:cs typeface="Roboto"/>
                <a:sym typeface="Roboto"/>
              </a:endParaRPr>
            </a:p>
          </p:txBody>
        </p:sp>
      </p:grpSp>
      <p:grpSp>
        <p:nvGrpSpPr>
          <p:cNvPr id="219" name="Google Shape;219;p37"/>
          <p:cNvGrpSpPr/>
          <p:nvPr/>
        </p:nvGrpSpPr>
        <p:grpSpPr>
          <a:xfrm>
            <a:off x="5214504" y="2068305"/>
            <a:ext cx="348750" cy="347162"/>
            <a:chOff x="4858109" y="2631368"/>
            <a:chExt cx="316442" cy="315000"/>
          </a:xfrm>
        </p:grpSpPr>
        <p:sp>
          <p:nvSpPr>
            <p:cNvPr id="220" name="Google Shape;220;p37"/>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7"/>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grpSp>
      <p:grpSp>
        <p:nvGrpSpPr>
          <p:cNvPr id="222" name="Google Shape;222;p37"/>
          <p:cNvGrpSpPr/>
          <p:nvPr/>
        </p:nvGrpSpPr>
        <p:grpSpPr>
          <a:xfrm>
            <a:off x="2799036" y="1151800"/>
            <a:ext cx="2592735" cy="2092748"/>
            <a:chOff x="3071457" y="2013875"/>
            <a:chExt cx="1944600" cy="1569600"/>
          </a:xfrm>
        </p:grpSpPr>
        <p:sp>
          <p:nvSpPr>
            <p:cNvPr id="223" name="Google Shape;223;p37"/>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7"/>
            <p:cNvSpPr txBox="1"/>
            <p:nvPr/>
          </p:nvSpPr>
          <p:spPr>
            <a:xfrm>
              <a:off x="3316102" y="2256385"/>
              <a:ext cx="1451700" cy="459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Roboto"/>
                  <a:ea typeface="Roboto"/>
                  <a:cs typeface="Roboto"/>
                  <a:sym typeface="Roboto"/>
                </a:rPr>
                <a:t>Prioritāte</a:t>
              </a:r>
              <a:endParaRPr b="0" i="0" sz="1500" u="none" cap="none" strike="noStrike">
                <a:solidFill>
                  <a:srgbClr val="FFFFFF"/>
                </a:solidFill>
                <a:latin typeface="Roboto"/>
                <a:ea typeface="Roboto"/>
                <a:cs typeface="Roboto"/>
                <a:sym typeface="Roboto"/>
              </a:endParaRPr>
            </a:p>
          </p:txBody>
        </p:sp>
      </p:grpSp>
      <p:grpSp>
        <p:nvGrpSpPr>
          <p:cNvPr id="225" name="Google Shape;225;p37"/>
          <p:cNvGrpSpPr/>
          <p:nvPr/>
        </p:nvGrpSpPr>
        <p:grpSpPr>
          <a:xfrm>
            <a:off x="5388437" y="1151800"/>
            <a:ext cx="4001500" cy="2092748"/>
            <a:chOff x="5015938" y="2013875"/>
            <a:chExt cx="3001200" cy="1569600"/>
          </a:xfrm>
        </p:grpSpPr>
        <p:sp>
          <p:nvSpPr>
            <p:cNvPr id="226" name="Google Shape;226;p37"/>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7" name="Google Shape;227;p37"/>
            <p:cNvSpPr txBox="1"/>
            <p:nvPr/>
          </p:nvSpPr>
          <p:spPr>
            <a:xfrm>
              <a:off x="5360226" y="2256387"/>
              <a:ext cx="2417100" cy="459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Roboto"/>
                  <a:ea typeface="Roboto"/>
                  <a:cs typeface="Roboto"/>
                  <a:sym typeface="Roboto"/>
                </a:rPr>
                <a:t>Prioritāte nosaka, cik ātri jālabo defekts</a:t>
              </a:r>
              <a:endParaRPr b="0" i="0" sz="1500" u="none" cap="none" strike="noStrike">
                <a:solidFill>
                  <a:srgbClr val="FFFFFF"/>
                </a:solidFill>
                <a:latin typeface="Roboto"/>
                <a:ea typeface="Roboto"/>
                <a:cs typeface="Roboto"/>
                <a:sym typeface="Roboto"/>
              </a:endParaRPr>
            </a:p>
          </p:txBody>
        </p:sp>
        <p:sp>
          <p:nvSpPr>
            <p:cNvPr id="228" name="Google Shape;228;p37"/>
            <p:cNvSpPr txBox="1"/>
            <p:nvPr/>
          </p:nvSpPr>
          <p:spPr>
            <a:xfrm>
              <a:off x="5360225" y="2716353"/>
              <a:ext cx="2417100" cy="512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a:ea typeface="Roboto"/>
                  <a:cs typeface="Roboto"/>
                  <a:sym typeface="Roboto"/>
                </a:rPr>
                <a:t>Prioritāti parasti nosaka komandas vadītājs vai projekta vadītājs</a:t>
              </a:r>
              <a:endParaRPr b="0" i="0" sz="1500" u="none" cap="none" strike="noStrike">
                <a:solidFill>
                  <a:srgbClr val="FFFFFF"/>
                </a:solidFill>
                <a:latin typeface="Roboto"/>
                <a:ea typeface="Roboto"/>
                <a:cs typeface="Roboto"/>
                <a:sym typeface="Roboto"/>
              </a:endParaRPr>
            </a:p>
          </p:txBody>
        </p:sp>
      </p:grpSp>
      <p:grpSp>
        <p:nvGrpSpPr>
          <p:cNvPr id="229" name="Google Shape;229;p37"/>
          <p:cNvGrpSpPr/>
          <p:nvPr/>
        </p:nvGrpSpPr>
        <p:grpSpPr>
          <a:xfrm>
            <a:off x="5214504" y="2068305"/>
            <a:ext cx="348750" cy="347162"/>
            <a:chOff x="4858109" y="2631368"/>
            <a:chExt cx="316442" cy="315000"/>
          </a:xfrm>
        </p:grpSpPr>
        <p:sp>
          <p:nvSpPr>
            <p:cNvPr id="230" name="Google Shape;230;p37"/>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7"/>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grpSp>
      <p:grpSp>
        <p:nvGrpSpPr>
          <p:cNvPr id="232" name="Google Shape;232;p37"/>
          <p:cNvGrpSpPr/>
          <p:nvPr/>
        </p:nvGrpSpPr>
        <p:grpSpPr>
          <a:xfrm>
            <a:off x="2799036" y="3447437"/>
            <a:ext cx="2592735" cy="2092748"/>
            <a:chOff x="3071457" y="2013875"/>
            <a:chExt cx="1944600" cy="1569600"/>
          </a:xfrm>
        </p:grpSpPr>
        <p:sp>
          <p:nvSpPr>
            <p:cNvPr id="233" name="Google Shape;233;p37"/>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7"/>
            <p:cNvSpPr txBox="1"/>
            <p:nvPr/>
          </p:nvSpPr>
          <p:spPr>
            <a:xfrm>
              <a:off x="3316102" y="2256385"/>
              <a:ext cx="1451700" cy="459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Roboto"/>
                  <a:ea typeface="Roboto"/>
                  <a:cs typeface="Roboto"/>
                  <a:sym typeface="Roboto"/>
                </a:rPr>
                <a:t>Smaguma pakāpe</a:t>
              </a:r>
              <a:endParaRPr b="0" i="0" sz="1500" u="none" cap="none" strike="noStrike">
                <a:solidFill>
                  <a:srgbClr val="FFFFFF"/>
                </a:solidFill>
                <a:latin typeface="Roboto"/>
                <a:ea typeface="Roboto"/>
                <a:cs typeface="Roboto"/>
                <a:sym typeface="Roboto"/>
              </a:endParaRPr>
            </a:p>
          </p:txBody>
        </p:sp>
      </p:grpSp>
      <p:grpSp>
        <p:nvGrpSpPr>
          <p:cNvPr id="235" name="Google Shape;235;p37"/>
          <p:cNvGrpSpPr/>
          <p:nvPr/>
        </p:nvGrpSpPr>
        <p:grpSpPr>
          <a:xfrm>
            <a:off x="5388437" y="3447425"/>
            <a:ext cx="4001500" cy="2092748"/>
            <a:chOff x="5015938" y="2013875"/>
            <a:chExt cx="3001200" cy="1569600"/>
          </a:xfrm>
        </p:grpSpPr>
        <p:sp>
          <p:nvSpPr>
            <p:cNvPr id="236" name="Google Shape;236;p37"/>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7" name="Google Shape;237;p37"/>
            <p:cNvSpPr txBox="1"/>
            <p:nvPr/>
          </p:nvSpPr>
          <p:spPr>
            <a:xfrm>
              <a:off x="5360226" y="2256387"/>
              <a:ext cx="2417100" cy="459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Roboto"/>
                  <a:ea typeface="Roboto"/>
                  <a:cs typeface="Roboto"/>
                  <a:sym typeface="Roboto"/>
                </a:rPr>
                <a:t>Smaguma pakāpe nosaka, kāda ir defekta ietekme uz programmu</a:t>
              </a:r>
              <a:endParaRPr b="0" i="0" sz="1500" u="none" cap="none" strike="noStrike">
                <a:solidFill>
                  <a:srgbClr val="FFFFFF"/>
                </a:solidFill>
                <a:latin typeface="Roboto"/>
                <a:ea typeface="Roboto"/>
                <a:cs typeface="Roboto"/>
                <a:sym typeface="Roboto"/>
              </a:endParaRPr>
            </a:p>
          </p:txBody>
        </p:sp>
        <p:sp>
          <p:nvSpPr>
            <p:cNvPr id="238" name="Google Shape;238;p37"/>
            <p:cNvSpPr txBox="1"/>
            <p:nvPr/>
          </p:nvSpPr>
          <p:spPr>
            <a:xfrm>
              <a:off x="5360225" y="2716353"/>
              <a:ext cx="2417100" cy="512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rgbClr val="FFFFFF"/>
                  </a:solidFill>
                  <a:latin typeface="Roboto"/>
                  <a:ea typeface="Roboto"/>
                  <a:cs typeface="Roboto"/>
                  <a:sym typeface="Roboto"/>
                </a:rPr>
                <a:t>Cik smagi defekts ietekmē programmas darbu</a:t>
              </a:r>
              <a:endParaRPr b="0" i="0" sz="11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2100"/>
                </a:spcAft>
                <a:buClr>
                  <a:srgbClr val="000000"/>
                </a:buClr>
                <a:buSzPts val="1100"/>
                <a:buFont typeface="Arial"/>
                <a:buNone/>
              </a:pPr>
              <a:r>
                <a:rPr b="0" i="0" lang="en-US" sz="1100" u="none" cap="none" strike="noStrike">
                  <a:solidFill>
                    <a:srgbClr val="FFFFFF"/>
                  </a:solidFill>
                  <a:latin typeface="Roboto"/>
                  <a:ea typeface="Roboto"/>
                  <a:cs typeface="Roboto"/>
                  <a:sym typeface="Roboto"/>
                </a:rPr>
                <a:t>Smaguma pakāpi parasti nosaka testa speciālists</a:t>
              </a:r>
              <a:endParaRPr b="0" i="0" sz="1100" u="none" cap="none" strike="noStrike">
                <a:solidFill>
                  <a:srgbClr val="FFFFFF"/>
                </a:solidFill>
                <a:latin typeface="Roboto"/>
                <a:ea typeface="Roboto"/>
                <a:cs typeface="Roboto"/>
                <a:sym typeface="Roboto"/>
              </a:endParaRPr>
            </a:p>
          </p:txBody>
        </p:sp>
      </p:grpSp>
      <p:grpSp>
        <p:nvGrpSpPr>
          <p:cNvPr id="239" name="Google Shape;239;p37"/>
          <p:cNvGrpSpPr/>
          <p:nvPr/>
        </p:nvGrpSpPr>
        <p:grpSpPr>
          <a:xfrm>
            <a:off x="5217529" y="3973305"/>
            <a:ext cx="348750" cy="347162"/>
            <a:chOff x="4858109" y="2631368"/>
            <a:chExt cx="316442" cy="315000"/>
          </a:xfrm>
        </p:grpSpPr>
        <p:sp>
          <p:nvSpPr>
            <p:cNvPr id="240" name="Google Shape;240;p37"/>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7"/>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nvSpPr>
        <p:spPr>
          <a:xfrm>
            <a:off x="838204" y="0"/>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Smaguma pakāpes un prioritātes līmeņi</a:t>
            </a:r>
            <a:endParaRPr b="0" i="0" sz="1400" u="none" cap="none" strike="noStrike">
              <a:solidFill>
                <a:schemeClr val="accent4"/>
              </a:solidFill>
              <a:latin typeface="Arial"/>
              <a:ea typeface="Arial"/>
              <a:cs typeface="Arial"/>
              <a:sym typeface="Arial"/>
            </a:endParaRPr>
          </a:p>
        </p:txBody>
      </p:sp>
      <p:sp>
        <p:nvSpPr>
          <p:cNvPr id="247" name="Google Shape;247;p38"/>
          <p:cNvSpPr txBox="1"/>
          <p:nvPr/>
        </p:nvSpPr>
        <p:spPr>
          <a:xfrm>
            <a:off x="482679" y="1152176"/>
            <a:ext cx="5364000" cy="477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EFEF"/>
                </a:solidFill>
                <a:latin typeface="Calibri"/>
                <a:ea typeface="Calibri"/>
                <a:cs typeface="Calibri"/>
                <a:sym typeface="Calibri"/>
              </a:rPr>
              <a:t>Blocker: </a:t>
            </a:r>
            <a:r>
              <a:rPr b="0" i="0" lang="en-US" sz="1600" u="none" cap="none" strike="noStrike">
                <a:solidFill>
                  <a:srgbClr val="EFEFEF"/>
                </a:solidFill>
                <a:latin typeface="Calibri"/>
                <a:ea typeface="Calibri"/>
                <a:cs typeface="Calibri"/>
                <a:sym typeface="Calibri"/>
              </a:rPr>
              <a:t>Defekts pilnībā bloķē darbību</a:t>
            </a:r>
            <a:endParaRPr b="1" i="0" sz="1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EFEF"/>
                </a:solidFill>
                <a:latin typeface="Calibri"/>
                <a:ea typeface="Calibri"/>
                <a:cs typeface="Calibri"/>
                <a:sym typeface="Calibri"/>
              </a:rPr>
              <a:t>Critical: </a:t>
            </a:r>
            <a:r>
              <a:rPr b="0" i="0" lang="en-US" sz="1600" u="none" cap="none" strike="noStrike">
                <a:solidFill>
                  <a:srgbClr val="EFEFEF"/>
                </a:solidFill>
                <a:latin typeface="Calibri"/>
                <a:ea typeface="Calibri"/>
                <a:cs typeface="Calibri"/>
                <a:sym typeface="Calibri"/>
              </a:rPr>
              <a:t>Defekts ietekmē biznesa kritisko funkcionalitāti vai datus un nav iespējams to apiet. Piemēram, versiju nevar uzinstalēt.</a:t>
            </a:r>
            <a:endParaRPr b="0" i="0" sz="1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EFEF"/>
                </a:solidFill>
                <a:latin typeface="Calibri"/>
                <a:ea typeface="Calibri"/>
                <a:cs typeface="Calibri"/>
                <a:sym typeface="Calibri"/>
              </a:rPr>
              <a:t>Major:</a:t>
            </a:r>
            <a:r>
              <a:rPr b="0" i="0" lang="en-US" sz="1600" u="none" cap="none" strike="noStrike">
                <a:solidFill>
                  <a:srgbClr val="EFEFEF"/>
                </a:solidFill>
                <a:latin typeface="Calibri"/>
                <a:ea typeface="Calibri"/>
                <a:cs typeface="Calibri"/>
                <a:sym typeface="Calibri"/>
              </a:rPr>
              <a:t> Defekts ietekmē biznesa kritisko funkcionalitāti vai datus, bet darbību ir iespējams izpildīt pa citu ceļu. Piemēram, Ir ietekmēta funkcionalitāte, ar pareizo ceļu to nevar izpildīt, bet veicot 10 papildus sarežģītas darbības funkcionalitāte darbojas.</a:t>
            </a:r>
            <a:endParaRPr b="0" i="0" sz="1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EFEF"/>
                </a:solidFill>
                <a:latin typeface="Calibri"/>
                <a:ea typeface="Calibri"/>
                <a:cs typeface="Calibri"/>
                <a:sym typeface="Calibri"/>
              </a:rPr>
              <a:t>Minor: </a:t>
            </a:r>
            <a:r>
              <a:rPr b="0" i="0" lang="en-US" sz="1600" u="none" cap="none" strike="noStrike">
                <a:solidFill>
                  <a:srgbClr val="EFEFEF"/>
                </a:solidFill>
                <a:latin typeface="Calibri"/>
                <a:ea typeface="Calibri"/>
                <a:cs typeface="Calibri"/>
                <a:sym typeface="Calibri"/>
              </a:rPr>
              <a:t>Defekts ietekmē maznozīmīgu apgabalu vai datus un tam ir vienkārš apkārtceļš. Piemēram, vienā modulī darbība nav izdarāma, bet citā modulī to pašu darbību var izpildīt.</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EFEF"/>
                </a:solidFill>
                <a:latin typeface="Calibri"/>
                <a:ea typeface="Calibri"/>
                <a:cs typeface="Calibri"/>
                <a:sym typeface="Calibri"/>
              </a:rPr>
              <a:t>Trivial: </a:t>
            </a:r>
            <a:r>
              <a:rPr b="0" i="0" lang="en-US" sz="1600" u="none" cap="none" strike="noStrike">
                <a:solidFill>
                  <a:srgbClr val="EFEFEF"/>
                </a:solidFill>
                <a:latin typeface="Calibri"/>
                <a:ea typeface="Calibri"/>
                <a:cs typeface="Calibri"/>
                <a:sym typeface="Calibri"/>
              </a:rPr>
              <a:t>Defekts neietekmē funkcionalitāti, produktivitāti vai efektivitāti. Piemēram, sīka nesakritība izkārtojumā, gramatikas kļūdas.</a:t>
            </a:r>
            <a:endParaRPr b="0" i="0" sz="1800" u="none" cap="none" strike="noStrike">
              <a:solidFill>
                <a:srgbClr val="EFEFEF"/>
              </a:solidFill>
              <a:latin typeface="Calibri"/>
              <a:ea typeface="Calibri"/>
              <a:cs typeface="Calibri"/>
              <a:sym typeface="Calibri"/>
            </a:endParaRPr>
          </a:p>
        </p:txBody>
      </p:sp>
      <p:sp>
        <p:nvSpPr>
          <p:cNvPr id="248" name="Google Shape;248;p38"/>
          <p:cNvSpPr txBox="1"/>
          <p:nvPr/>
        </p:nvSpPr>
        <p:spPr>
          <a:xfrm>
            <a:off x="6504029" y="1152176"/>
            <a:ext cx="53640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EFEF"/>
                </a:solidFill>
                <a:latin typeface="Calibri"/>
                <a:ea typeface="Calibri"/>
                <a:cs typeface="Calibri"/>
                <a:sym typeface="Calibri"/>
              </a:rPr>
              <a:t>Critical</a:t>
            </a:r>
            <a:r>
              <a:rPr b="0" i="0" lang="en-US" sz="1800" u="none" cap="none" strike="noStrike">
                <a:solidFill>
                  <a:srgbClr val="EFEFEF"/>
                </a:solidFill>
                <a:latin typeface="Calibri"/>
                <a:ea typeface="Calibri"/>
                <a:cs typeface="Calibri"/>
                <a:sym typeface="Calibri"/>
              </a:rPr>
              <a:t>: Defektu nepieciešams salabot nekavējoties un iekļaut nākošajā relīzē</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EFEF"/>
                </a:solidFill>
                <a:latin typeface="Calibri"/>
                <a:ea typeface="Calibri"/>
                <a:cs typeface="Calibri"/>
                <a:sym typeface="Calibri"/>
              </a:rPr>
              <a:t>High</a:t>
            </a:r>
            <a:r>
              <a:rPr b="0" i="0" lang="en-US" sz="1800" u="none" cap="none" strike="noStrike">
                <a:solidFill>
                  <a:srgbClr val="EFEFEF"/>
                </a:solidFill>
                <a:latin typeface="Calibri"/>
                <a:ea typeface="Calibri"/>
                <a:cs typeface="Calibri"/>
                <a:sym typeface="Calibri"/>
              </a:rPr>
              <a:t>: Defektu nepieciešams salabot kādā no nākošajiem būvējumiem un nepieciešams iekļaut nākošajā relīzē.</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EFEF"/>
                </a:solidFill>
                <a:latin typeface="Calibri"/>
                <a:ea typeface="Calibri"/>
                <a:cs typeface="Calibri"/>
                <a:sym typeface="Calibri"/>
              </a:rPr>
              <a:t>Medium</a:t>
            </a:r>
            <a:r>
              <a:rPr b="0" i="0" lang="en-US" sz="1800" u="none" cap="none" strike="noStrike">
                <a:solidFill>
                  <a:srgbClr val="EFEFEF"/>
                </a:solidFill>
                <a:latin typeface="Calibri"/>
                <a:ea typeface="Calibri"/>
                <a:cs typeface="Calibri"/>
                <a:sym typeface="Calibri"/>
              </a:rPr>
              <a:t>: Defektu var salabot nākošajā relīzē.</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EFEF"/>
                </a:solidFill>
                <a:latin typeface="Calibri"/>
                <a:ea typeface="Calibri"/>
                <a:cs typeface="Calibri"/>
                <a:sym typeface="Calibri"/>
              </a:rPr>
              <a:t>Low</a:t>
            </a:r>
            <a:r>
              <a:rPr b="0" i="0" lang="en-US" sz="1800" u="none" cap="none" strike="noStrike">
                <a:solidFill>
                  <a:srgbClr val="EFEFEF"/>
                </a:solidFill>
                <a:latin typeface="Calibri"/>
                <a:ea typeface="Calibri"/>
                <a:cs typeface="Calibri"/>
                <a:sym typeface="Calibri"/>
              </a:rPr>
              <a:t>: Defektu labos, kas būs brīvs laiks, vai nelabos vispār.</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FEFEF"/>
              </a:solidFill>
              <a:latin typeface="Calibri"/>
              <a:ea typeface="Calibri"/>
              <a:cs typeface="Calibri"/>
              <a:sym typeface="Calibri"/>
            </a:endParaRPr>
          </a:p>
        </p:txBody>
      </p:sp>
      <p:sp>
        <p:nvSpPr>
          <p:cNvPr id="249" name="Google Shape;249;p38"/>
          <p:cNvSpPr txBox="1"/>
          <p:nvPr/>
        </p:nvSpPr>
        <p:spPr>
          <a:xfrm>
            <a:off x="482675" y="777900"/>
            <a:ext cx="3502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EFEFEF"/>
                </a:solidFill>
                <a:latin typeface="Calibri"/>
                <a:ea typeface="Calibri"/>
                <a:cs typeface="Calibri"/>
                <a:sym typeface="Calibri"/>
              </a:rPr>
              <a:t>Smaguma pakāpes</a:t>
            </a:r>
            <a:endParaRPr b="1" i="0" sz="1900" u="none" cap="none" strike="noStrike">
              <a:solidFill>
                <a:srgbClr val="EFEFEF"/>
              </a:solidFill>
              <a:latin typeface="Calibri"/>
              <a:ea typeface="Calibri"/>
              <a:cs typeface="Calibri"/>
              <a:sym typeface="Calibri"/>
            </a:endParaRPr>
          </a:p>
        </p:txBody>
      </p:sp>
      <p:sp>
        <p:nvSpPr>
          <p:cNvPr id="250" name="Google Shape;250;p38"/>
          <p:cNvSpPr txBox="1"/>
          <p:nvPr/>
        </p:nvSpPr>
        <p:spPr>
          <a:xfrm>
            <a:off x="6504025" y="777900"/>
            <a:ext cx="3502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EFEFEF"/>
                </a:solidFill>
                <a:latin typeface="Calibri"/>
                <a:ea typeface="Calibri"/>
                <a:cs typeface="Calibri"/>
                <a:sym typeface="Calibri"/>
              </a:rPr>
              <a:t>Prioritātes līmeņi</a:t>
            </a:r>
            <a:endParaRPr b="1" i="0" sz="1900" u="none" cap="none" strike="noStrike">
              <a:solidFill>
                <a:srgbClr val="EFEFE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nvSpPr>
        <p:spPr>
          <a:xfrm>
            <a:off x="381804" y="3651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Prioritāte pret smaguma pakāpi</a:t>
            </a:r>
            <a:endParaRPr b="1" i="0" sz="4400" u="none" cap="none" strike="noStrike">
              <a:solidFill>
                <a:schemeClr val="accent4"/>
              </a:solidFill>
              <a:latin typeface="Calibri"/>
              <a:ea typeface="Calibri"/>
              <a:cs typeface="Calibri"/>
              <a:sym typeface="Calibri"/>
            </a:endParaRPr>
          </a:p>
        </p:txBody>
      </p:sp>
      <p:graphicFrame>
        <p:nvGraphicFramePr>
          <p:cNvPr id="257" name="Google Shape;257;p39"/>
          <p:cNvGraphicFramePr/>
          <p:nvPr/>
        </p:nvGraphicFramePr>
        <p:xfrm>
          <a:off x="1786050" y="1569725"/>
          <a:ext cx="3000000" cy="3000000"/>
        </p:xfrm>
        <a:graphic>
          <a:graphicData uri="http://schemas.openxmlformats.org/drawingml/2006/table">
            <a:tbl>
              <a:tblPr>
                <a:noFill/>
                <a:tableStyleId>{84D0B78A-96DD-4CA6-A6DF-906E2FDD9030}</a:tableStyleId>
              </a:tblPr>
              <a:tblGrid>
                <a:gridCol w="1348725"/>
                <a:gridCol w="1100550"/>
                <a:gridCol w="2628900"/>
                <a:gridCol w="2628900"/>
              </a:tblGrid>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3">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EFEFEF"/>
                          </a:solidFill>
                        </a:rPr>
                        <a:t>Smaguma pakāpe</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D5DDF"/>
                    </a:solidFill>
                  </a:tcPr>
                </a:tc>
                <a:tc hMerge="1"/>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Augsta </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Zema</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rowSpan="2">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EFEFEF"/>
                          </a:solidFill>
                        </a:rPr>
                        <a:t>Prioritāte</a:t>
                      </a:r>
                      <a:endParaRPr sz="1400" u="none" cap="none" strike="noStrike">
                        <a:solidFill>
                          <a:srgbClr val="EFEFE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8761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Augsta</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Biznesa kritiskais ceļš nestrādā un nav apkārtceļa. Piemēram, nestrādā autorizācija. </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Vienkārša funkcionalitāte nestrādā, bet tai ir ļoti liela ietekme uz biznesu. Piemēram, pievienots  nepareizs uzņēmuma logo.</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vMerge="1"/>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Zema</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Svarīga funkcionalitāte nestrādā, bet tas neietekmē gala lietotāja darbu. Piemēram, ikgadējā finanšu atskaite ir kļūdaina, bet lietotāji tuvākajā laikā to neizmantos.</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EFEFEF"/>
                          </a:solidFill>
                        </a:rPr>
                        <a:t>Kosmētiskas kļūdas. Piemēram, nesakrīt fonti.</a:t>
                      </a:r>
                      <a:endParaRPr sz="1400" u="none" cap="none" strike="noStrike">
                        <a:solidFill>
                          <a:srgbClr val="EFEFE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idx="4294967295" type="body"/>
          </p:nvPr>
        </p:nvSpPr>
        <p:spPr>
          <a:xfrm>
            <a:off x="4507845" y="1818518"/>
            <a:ext cx="10515600" cy="47919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EFEFEF"/>
              </a:buClr>
              <a:buSzPts val="2400"/>
              <a:buChar char="•"/>
            </a:pPr>
            <a:r>
              <a:rPr lang="en-US" sz="2000">
                <a:solidFill>
                  <a:srgbClr val="EFEFEF"/>
                </a:solidFill>
              </a:rPr>
              <a:t>Kas ir kļūda, defekts, “bug”?</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atteice?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incidents?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prioritāte un smaguma pakāpe</a:t>
            </a:r>
            <a:endParaRPr sz="2000">
              <a:solidFill>
                <a:srgbClr val="EFEFEF"/>
              </a:solidFill>
            </a:endParaRPr>
          </a:p>
          <a:p>
            <a:pPr indent="-203200" lvl="0" marL="228600" rtl="0" algn="l">
              <a:lnSpc>
                <a:spcPct val="90000"/>
              </a:lnSpc>
              <a:spcBef>
                <a:spcPts val="1000"/>
              </a:spcBef>
              <a:spcAft>
                <a:spcPts val="0"/>
              </a:spcAft>
              <a:buClr>
                <a:schemeClr val="accent4"/>
              </a:buClr>
              <a:buSzPts val="2400"/>
              <a:buChar char="•"/>
            </a:pPr>
            <a:r>
              <a:rPr b="1" lang="en-US" sz="2000">
                <a:solidFill>
                  <a:schemeClr val="accent4"/>
                </a:solidFill>
              </a:rPr>
              <a:t>Kļūdu apstrādes rīki</a:t>
            </a:r>
            <a:endParaRPr b="1" sz="2000">
              <a:solidFill>
                <a:schemeClr val="accent4"/>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dzīves cikls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Efektīva defekta pierakstīšana</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Sistēmas auditācijas pieraksti un ar tiem saistītie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Prakse</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150000"/>
              </a:lnSpc>
              <a:spcBef>
                <a:spcPts val="0"/>
              </a:spcBef>
              <a:spcAft>
                <a:spcPts val="0"/>
              </a:spcAft>
              <a:buClr>
                <a:schemeClr val="dk1"/>
              </a:buClr>
              <a:buSzPts val="2800"/>
              <a:buNone/>
            </a:pPr>
            <a:r>
              <a:t/>
            </a:r>
            <a:endParaRPr sz="2000">
              <a:solidFill>
                <a:srgbClr val="EFEFEF"/>
              </a:solidFill>
            </a:endParaRPr>
          </a:p>
          <a:p>
            <a:pPr indent="0" lvl="0" marL="0" rtl="0" algn="l">
              <a:lnSpc>
                <a:spcPct val="150000"/>
              </a:lnSpc>
              <a:spcBef>
                <a:spcPts val="0"/>
              </a:spcBef>
              <a:spcAft>
                <a:spcPts val="0"/>
              </a:spcAft>
              <a:buClr>
                <a:schemeClr val="dk1"/>
              </a:buClr>
              <a:buSzPts val="2800"/>
              <a:buNone/>
            </a:pPr>
            <a:r>
              <a:t/>
            </a:r>
            <a:endParaRPr sz="200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3"/>
          <p:cNvSpPr txBox="1"/>
          <p:nvPr/>
        </p:nvSpPr>
        <p:spPr>
          <a:xfrm>
            <a:off x="7889125" y="5054600"/>
            <a:ext cx="4000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400"/>
              <a:t>6. LEKCIJA</a:t>
            </a:r>
            <a:endParaRPr b="1" sz="3400"/>
          </a:p>
        </p:txBody>
      </p:sp>
      <p:sp>
        <p:nvSpPr>
          <p:cNvPr id="91" name="Google Shape;91;p23"/>
          <p:cNvSpPr txBox="1"/>
          <p:nvPr/>
        </p:nvSpPr>
        <p:spPr>
          <a:xfrm>
            <a:off x="8651175" y="5964700"/>
            <a:ext cx="303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Kļūdas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nvSpPr>
        <p:spPr>
          <a:xfrm>
            <a:off x="560914" y="346272"/>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Kļūdu apstrādes rīki</a:t>
            </a:r>
            <a:endParaRPr b="1" i="0" sz="4400" u="none" cap="none" strike="noStrike">
              <a:solidFill>
                <a:schemeClr val="accent4"/>
              </a:solidFill>
              <a:latin typeface="Calibri"/>
              <a:ea typeface="Calibri"/>
              <a:cs typeface="Calibri"/>
              <a:sym typeface="Calibri"/>
            </a:endParaRPr>
          </a:p>
        </p:txBody>
      </p:sp>
      <p:pic>
        <p:nvPicPr>
          <p:cNvPr id="269" name="Google Shape;269;p41"/>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270" name="Google Shape;270;p41"/>
          <p:cNvSpPr txBox="1"/>
          <p:nvPr/>
        </p:nvSpPr>
        <p:spPr>
          <a:xfrm>
            <a:off x="3469780" y="1983046"/>
            <a:ext cx="7826869" cy="283249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3600"/>
              <a:buFont typeface="Arial"/>
              <a:buNone/>
            </a:pPr>
            <a:r>
              <a:rPr b="1" i="0" lang="en-US" sz="3600" u="none" cap="none" strike="noStrike">
                <a:solidFill>
                  <a:srgbClr val="EFEFEF"/>
                </a:solidFill>
                <a:latin typeface="Calibri"/>
                <a:ea typeface="Calibri"/>
                <a:cs typeface="Calibri"/>
                <a:sym typeface="Calibri"/>
              </a:rPr>
              <a:t>Kļūdu apstrādes rīki vai kļūdu atsekošanas rīki </a:t>
            </a:r>
            <a:r>
              <a:rPr b="0" i="0" lang="en-US" sz="3600" u="none" cap="none" strike="noStrike">
                <a:solidFill>
                  <a:srgbClr val="EFEFEF"/>
                </a:solidFill>
                <a:latin typeface="Calibri"/>
                <a:ea typeface="Calibri"/>
                <a:cs typeface="Calibri"/>
                <a:sym typeface="Calibri"/>
              </a:rPr>
              <a:t>ir programmatūra, kura atļauj reģistrēt, pārskatīt un uzturēt kļūdas.</a:t>
            </a:r>
            <a:endParaRPr b="0" i="0" sz="3600" u="none" cap="none" strike="noStrike">
              <a:solidFill>
                <a:srgbClr val="EFEFE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Apstrādes rīku piemēri</a:t>
            </a:r>
            <a:endParaRPr b="1" i="0" sz="4400" u="none" cap="none" strike="noStrike">
              <a:solidFill>
                <a:schemeClr val="accent4"/>
              </a:solidFill>
              <a:latin typeface="Calibri"/>
              <a:ea typeface="Calibri"/>
              <a:cs typeface="Calibri"/>
              <a:sym typeface="Calibri"/>
            </a:endParaRPr>
          </a:p>
        </p:txBody>
      </p:sp>
      <p:pic>
        <p:nvPicPr>
          <p:cNvPr id="276" name="Google Shape;276;p42"/>
          <p:cNvPicPr preferRelativeResize="0"/>
          <p:nvPr/>
        </p:nvPicPr>
        <p:blipFill rotWithShape="1">
          <a:blip r:embed="rId3">
            <a:alphaModFix/>
          </a:blip>
          <a:srcRect b="0" l="0" r="0" t="0"/>
          <a:stretch/>
        </p:blipFill>
        <p:spPr>
          <a:xfrm>
            <a:off x="1437418" y="1861013"/>
            <a:ext cx="2369876" cy="1229235"/>
          </a:xfrm>
          <a:prstGeom prst="rect">
            <a:avLst/>
          </a:prstGeom>
          <a:noFill/>
          <a:ln>
            <a:noFill/>
          </a:ln>
        </p:spPr>
      </p:pic>
      <p:pic>
        <p:nvPicPr>
          <p:cNvPr id="277" name="Google Shape;277;p42"/>
          <p:cNvPicPr preferRelativeResize="0"/>
          <p:nvPr/>
        </p:nvPicPr>
        <p:blipFill rotWithShape="1">
          <a:blip r:embed="rId4">
            <a:alphaModFix/>
          </a:blip>
          <a:srcRect b="0" l="0" r="0" t="0"/>
          <a:stretch/>
        </p:blipFill>
        <p:spPr>
          <a:xfrm>
            <a:off x="704300" y="3231772"/>
            <a:ext cx="2292819" cy="1065573"/>
          </a:xfrm>
          <a:prstGeom prst="rect">
            <a:avLst/>
          </a:prstGeom>
          <a:noFill/>
          <a:ln>
            <a:noFill/>
          </a:ln>
        </p:spPr>
      </p:pic>
      <p:pic>
        <p:nvPicPr>
          <p:cNvPr id="278" name="Google Shape;278;p42"/>
          <p:cNvPicPr preferRelativeResize="0"/>
          <p:nvPr/>
        </p:nvPicPr>
        <p:blipFill rotWithShape="1">
          <a:blip r:embed="rId5">
            <a:alphaModFix/>
          </a:blip>
          <a:srcRect b="0" l="0" r="0" t="0"/>
          <a:stretch/>
        </p:blipFill>
        <p:spPr>
          <a:xfrm>
            <a:off x="4629954" y="1396903"/>
            <a:ext cx="2019300" cy="1200150"/>
          </a:xfrm>
          <a:prstGeom prst="rect">
            <a:avLst/>
          </a:prstGeom>
          <a:noFill/>
          <a:ln>
            <a:noFill/>
          </a:ln>
        </p:spPr>
      </p:pic>
      <p:pic>
        <p:nvPicPr>
          <p:cNvPr id="279" name="Google Shape;279;p42"/>
          <p:cNvPicPr preferRelativeResize="0"/>
          <p:nvPr/>
        </p:nvPicPr>
        <p:blipFill rotWithShape="1">
          <a:blip r:embed="rId6">
            <a:alphaModFix/>
          </a:blip>
          <a:srcRect b="0" l="0" r="0" t="0"/>
          <a:stretch/>
        </p:blipFill>
        <p:spPr>
          <a:xfrm>
            <a:off x="4536551" y="3904407"/>
            <a:ext cx="2452687" cy="785138"/>
          </a:xfrm>
          <a:prstGeom prst="rect">
            <a:avLst/>
          </a:prstGeom>
          <a:noFill/>
          <a:ln>
            <a:noFill/>
          </a:ln>
        </p:spPr>
      </p:pic>
      <p:pic>
        <p:nvPicPr>
          <p:cNvPr id="280" name="Google Shape;280;p42"/>
          <p:cNvPicPr preferRelativeResize="0"/>
          <p:nvPr/>
        </p:nvPicPr>
        <p:blipFill rotWithShape="1">
          <a:blip r:embed="rId7">
            <a:alphaModFix/>
          </a:blip>
          <a:srcRect b="0" l="0" r="0" t="0"/>
          <a:stretch/>
        </p:blipFill>
        <p:spPr>
          <a:xfrm>
            <a:off x="8527581" y="1779334"/>
            <a:ext cx="2724150" cy="1028700"/>
          </a:xfrm>
          <a:prstGeom prst="rect">
            <a:avLst/>
          </a:prstGeom>
          <a:noFill/>
          <a:ln>
            <a:noFill/>
          </a:ln>
        </p:spPr>
      </p:pic>
      <p:pic>
        <p:nvPicPr>
          <p:cNvPr id="281" name="Google Shape;281;p42"/>
          <p:cNvPicPr preferRelativeResize="0"/>
          <p:nvPr/>
        </p:nvPicPr>
        <p:blipFill rotWithShape="1">
          <a:blip r:embed="rId8">
            <a:alphaModFix/>
          </a:blip>
          <a:srcRect b="0" l="0" r="0" t="0"/>
          <a:stretch/>
        </p:blipFill>
        <p:spPr>
          <a:xfrm>
            <a:off x="6215387" y="5251257"/>
            <a:ext cx="2662238" cy="1060681"/>
          </a:xfrm>
          <a:prstGeom prst="rect">
            <a:avLst/>
          </a:prstGeom>
          <a:noFill/>
          <a:ln>
            <a:noFill/>
          </a:ln>
        </p:spPr>
      </p:pic>
      <p:pic>
        <p:nvPicPr>
          <p:cNvPr id="282" name="Google Shape;282;p42"/>
          <p:cNvPicPr preferRelativeResize="0"/>
          <p:nvPr/>
        </p:nvPicPr>
        <p:blipFill rotWithShape="1">
          <a:blip r:embed="rId9">
            <a:alphaModFix/>
          </a:blip>
          <a:srcRect b="0" l="0" r="0" t="0"/>
          <a:stretch/>
        </p:blipFill>
        <p:spPr>
          <a:xfrm>
            <a:off x="1650050" y="4532672"/>
            <a:ext cx="2628900" cy="1009650"/>
          </a:xfrm>
          <a:prstGeom prst="rect">
            <a:avLst/>
          </a:prstGeom>
          <a:noFill/>
          <a:ln>
            <a:noFill/>
          </a:ln>
        </p:spPr>
      </p:pic>
      <p:pic>
        <p:nvPicPr>
          <p:cNvPr id="283" name="Google Shape;283;p42"/>
          <p:cNvPicPr preferRelativeResize="0"/>
          <p:nvPr/>
        </p:nvPicPr>
        <p:blipFill rotWithShape="1">
          <a:blip r:embed="rId10">
            <a:alphaModFix/>
          </a:blip>
          <a:srcRect b="0" l="0" r="0" t="0"/>
          <a:stretch/>
        </p:blipFill>
        <p:spPr>
          <a:xfrm>
            <a:off x="7216106" y="3067620"/>
            <a:ext cx="1876425" cy="962025"/>
          </a:xfrm>
          <a:prstGeom prst="rect">
            <a:avLst/>
          </a:prstGeom>
          <a:noFill/>
          <a:ln>
            <a:noFill/>
          </a:ln>
        </p:spPr>
      </p:pic>
      <p:pic>
        <p:nvPicPr>
          <p:cNvPr id="284" name="Google Shape;284;p42"/>
          <p:cNvPicPr preferRelativeResize="0"/>
          <p:nvPr/>
        </p:nvPicPr>
        <p:blipFill rotWithShape="1">
          <a:blip r:embed="rId11">
            <a:alphaModFix/>
          </a:blip>
          <a:srcRect b="0" l="0" r="0" t="0"/>
          <a:stretch/>
        </p:blipFill>
        <p:spPr>
          <a:xfrm>
            <a:off x="9889656" y="4202156"/>
            <a:ext cx="1558803" cy="13401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idx="4294967295" type="body"/>
          </p:nvPr>
        </p:nvSpPr>
        <p:spPr>
          <a:xfrm>
            <a:off x="4653545" y="1762493"/>
            <a:ext cx="10515600" cy="47919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EFEFEF"/>
              </a:buClr>
              <a:buSzPts val="2400"/>
              <a:buChar char="•"/>
            </a:pPr>
            <a:r>
              <a:rPr lang="en-US" sz="2000">
                <a:solidFill>
                  <a:srgbClr val="EFEFEF"/>
                </a:solidFill>
              </a:rPr>
              <a:t>Kas ir kļūda, defekts, “bug”?</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atteice?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incidents?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prioritāte un smaguma pakāpe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Kļūdu apstrādes rīki</a:t>
            </a:r>
            <a:endParaRPr sz="2000">
              <a:solidFill>
                <a:srgbClr val="EFEFEF"/>
              </a:solidFill>
            </a:endParaRPr>
          </a:p>
          <a:p>
            <a:pPr indent="-203200" lvl="0" marL="228600" rtl="0" algn="l">
              <a:lnSpc>
                <a:spcPct val="90000"/>
              </a:lnSpc>
              <a:spcBef>
                <a:spcPts val="1000"/>
              </a:spcBef>
              <a:spcAft>
                <a:spcPts val="0"/>
              </a:spcAft>
              <a:buClr>
                <a:schemeClr val="accent4"/>
              </a:buClr>
              <a:buSzPts val="2400"/>
              <a:buChar char="•"/>
            </a:pPr>
            <a:r>
              <a:rPr b="1" lang="en-US" sz="2000">
                <a:solidFill>
                  <a:schemeClr val="accent4"/>
                </a:solidFill>
              </a:rPr>
              <a:t>Defekta dzīves cikls</a:t>
            </a:r>
            <a:endParaRPr b="1" sz="2000">
              <a:solidFill>
                <a:schemeClr val="accent4"/>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Efektīva defekta pierakstīšana</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Sistēmas auditācijas pieraksti un ar tiem saistītie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Prakse</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150000"/>
              </a:lnSpc>
              <a:spcBef>
                <a:spcPts val="0"/>
              </a:spcBef>
              <a:spcAft>
                <a:spcPts val="0"/>
              </a:spcAft>
              <a:buClr>
                <a:schemeClr val="dk1"/>
              </a:buClr>
              <a:buSzPts val="2800"/>
              <a:buNone/>
            </a:pPr>
            <a:r>
              <a:t/>
            </a:r>
            <a:endParaRPr sz="2000">
              <a:solidFill>
                <a:srgbClr val="EFEFEF"/>
              </a:solidFill>
            </a:endParaRPr>
          </a:p>
          <a:p>
            <a:pPr indent="0" lvl="0" marL="0" rtl="0" algn="l">
              <a:lnSpc>
                <a:spcPct val="150000"/>
              </a:lnSpc>
              <a:spcBef>
                <a:spcPts val="0"/>
              </a:spcBef>
              <a:spcAft>
                <a:spcPts val="0"/>
              </a:spcAft>
              <a:buClr>
                <a:schemeClr val="dk1"/>
              </a:buClr>
              <a:buSzPts val="2800"/>
              <a:buNone/>
            </a:pPr>
            <a:r>
              <a:t/>
            </a:r>
            <a:endParaRPr sz="2000">
              <a:solidFill>
                <a:srgbClr val="EFEFE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Defect Life Cycle or Bug Life Cycle -  Stuff You Must Know!" id="296" name="Google Shape;296;p44"/>
          <p:cNvPicPr preferRelativeResize="0"/>
          <p:nvPr/>
        </p:nvPicPr>
        <p:blipFill rotWithShape="1">
          <a:blip r:embed="rId3">
            <a:alphaModFix/>
          </a:blip>
          <a:srcRect b="0" l="0" r="0" t="0"/>
          <a:stretch/>
        </p:blipFill>
        <p:spPr>
          <a:xfrm>
            <a:off x="1181512" y="862757"/>
            <a:ext cx="9715892" cy="5132481"/>
          </a:xfrm>
          <a:prstGeom prst="rect">
            <a:avLst/>
          </a:prstGeom>
          <a:noFill/>
          <a:ln>
            <a:noFill/>
          </a:ln>
        </p:spPr>
      </p:pic>
      <p:sp>
        <p:nvSpPr>
          <p:cNvPr id="297" name="Google Shape;297;p44"/>
          <p:cNvSpPr txBox="1"/>
          <p:nvPr/>
        </p:nvSpPr>
        <p:spPr>
          <a:xfrm>
            <a:off x="381804" y="8487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Defekta dzīves cikls</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idx="4294967295" type="body"/>
          </p:nvPr>
        </p:nvSpPr>
        <p:spPr>
          <a:xfrm>
            <a:off x="4709570" y="1762493"/>
            <a:ext cx="10515600" cy="47919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EFEFEF"/>
              </a:buClr>
              <a:buSzPts val="2400"/>
              <a:buChar char="•"/>
            </a:pPr>
            <a:r>
              <a:rPr lang="en-US" sz="2000">
                <a:solidFill>
                  <a:srgbClr val="EFEFEF"/>
                </a:solidFill>
              </a:rPr>
              <a:t>Kas ir kļūda, defekts, “bug”?</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atteice?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incidents?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prioritāte un smaguma pakāpe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Kļūdu apstrādes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dzīves cikls</a:t>
            </a:r>
            <a:endParaRPr sz="2000">
              <a:solidFill>
                <a:srgbClr val="EFEFEF"/>
              </a:solidFill>
            </a:endParaRPr>
          </a:p>
          <a:p>
            <a:pPr indent="-203200" lvl="0" marL="228600" rtl="0" algn="l">
              <a:lnSpc>
                <a:spcPct val="90000"/>
              </a:lnSpc>
              <a:spcBef>
                <a:spcPts val="1000"/>
              </a:spcBef>
              <a:spcAft>
                <a:spcPts val="0"/>
              </a:spcAft>
              <a:buClr>
                <a:schemeClr val="accent4"/>
              </a:buClr>
              <a:buSzPts val="2400"/>
              <a:buChar char="•"/>
            </a:pPr>
            <a:r>
              <a:rPr b="1" lang="en-US" sz="2000">
                <a:solidFill>
                  <a:schemeClr val="accent4"/>
                </a:solidFill>
              </a:rPr>
              <a:t>Efektīva defekta pierakstīšana</a:t>
            </a:r>
            <a:endParaRPr b="1" sz="2000">
              <a:solidFill>
                <a:schemeClr val="accent4"/>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Sistēmas auditācijas pieraksti un ar tiem saistītie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Prakse</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150000"/>
              </a:lnSpc>
              <a:spcBef>
                <a:spcPts val="0"/>
              </a:spcBef>
              <a:spcAft>
                <a:spcPts val="0"/>
              </a:spcAft>
              <a:buClr>
                <a:schemeClr val="dk1"/>
              </a:buClr>
              <a:buSzPts val="2800"/>
              <a:buNone/>
            </a:pPr>
            <a:r>
              <a:t/>
            </a:r>
            <a:endParaRPr sz="2000">
              <a:solidFill>
                <a:srgbClr val="EFEFEF"/>
              </a:solidFill>
            </a:endParaRPr>
          </a:p>
          <a:p>
            <a:pPr indent="0" lvl="0" marL="0" rtl="0" algn="l">
              <a:lnSpc>
                <a:spcPct val="150000"/>
              </a:lnSpc>
              <a:spcBef>
                <a:spcPts val="0"/>
              </a:spcBef>
              <a:spcAft>
                <a:spcPts val="0"/>
              </a:spcAft>
              <a:buClr>
                <a:schemeClr val="dk1"/>
              </a:buClr>
              <a:buSzPts val="2800"/>
              <a:buNone/>
            </a:pPr>
            <a:r>
              <a:t/>
            </a:r>
            <a:endParaRPr sz="2000">
              <a:solidFill>
                <a:srgbClr val="EFEFE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nvSpPr>
        <p:spPr>
          <a:xfrm>
            <a:off x="442029" y="0"/>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Efektīva defekta pierakstīšana</a:t>
            </a:r>
            <a:endParaRPr b="0" i="0" sz="1400" u="none" cap="none" strike="noStrike">
              <a:solidFill>
                <a:schemeClr val="accent4"/>
              </a:solidFill>
              <a:latin typeface="Arial"/>
              <a:ea typeface="Arial"/>
              <a:cs typeface="Arial"/>
              <a:sym typeface="Arial"/>
            </a:endParaRPr>
          </a:p>
        </p:txBody>
      </p:sp>
      <p:sp>
        <p:nvSpPr>
          <p:cNvPr id="310" name="Google Shape;310;p46"/>
          <p:cNvSpPr txBox="1"/>
          <p:nvPr/>
        </p:nvSpPr>
        <p:spPr>
          <a:xfrm>
            <a:off x="1890738" y="622654"/>
            <a:ext cx="8410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1"/>
                </a:solidFill>
                <a:latin typeface="Calibri"/>
                <a:ea typeface="Calibri"/>
                <a:cs typeface="Calibri"/>
                <a:sym typeface="Calibri"/>
              </a:rPr>
              <a:t>Pirms reģistrēt defektu, vienmēr to nepieciešams atkārtot</a:t>
            </a:r>
            <a:endParaRPr b="0" i="0" sz="1400" u="none" cap="none" strike="noStrike">
              <a:solidFill>
                <a:schemeClr val="accent1"/>
              </a:solidFill>
              <a:latin typeface="Arial"/>
              <a:ea typeface="Arial"/>
              <a:cs typeface="Arial"/>
              <a:sym typeface="Arial"/>
            </a:endParaRPr>
          </a:p>
        </p:txBody>
      </p:sp>
      <p:sp>
        <p:nvSpPr>
          <p:cNvPr id="311" name="Google Shape;311;p46"/>
          <p:cNvSpPr txBox="1"/>
          <p:nvPr/>
        </p:nvSpPr>
        <p:spPr>
          <a:xfrm>
            <a:off x="498050" y="1084350"/>
            <a:ext cx="11445300" cy="5510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EFEFEF"/>
              </a:buClr>
              <a:buSzPts val="2000"/>
              <a:buFont typeface="Calibri"/>
              <a:buChar char="●"/>
            </a:pPr>
            <a:r>
              <a:rPr b="1" i="0" lang="en-US" sz="2000" u="none" cap="none" strike="noStrike">
                <a:solidFill>
                  <a:srgbClr val="EFEFEF"/>
                </a:solidFill>
                <a:latin typeface="Calibri"/>
                <a:ea typeface="Calibri"/>
                <a:cs typeface="Calibri"/>
                <a:sym typeface="Calibri"/>
              </a:rPr>
              <a:t>Virsraksts: </a:t>
            </a:r>
            <a:r>
              <a:rPr b="0" i="0" lang="en-US" sz="2000" u="none" cap="none" strike="noStrike">
                <a:solidFill>
                  <a:srgbClr val="EFEFEF"/>
                </a:solidFill>
                <a:latin typeface="Calibri"/>
                <a:ea typeface="Calibri"/>
                <a:cs typeface="Calibri"/>
                <a:sym typeface="Calibri"/>
              </a:rPr>
              <a:t>tam jābūt īsam, bet izsmeļošam, tā lai to izlasot ir skaidrs kas ir par problēmu un kādos apstākļos tā notiek. </a:t>
            </a:r>
            <a:endParaRPr b="0" i="0" sz="2000" u="none" cap="none" strike="noStrike">
              <a:solidFill>
                <a:srgbClr val="EFEFEF"/>
              </a:solidFill>
              <a:latin typeface="Calibri"/>
              <a:ea typeface="Calibri"/>
              <a:cs typeface="Calibri"/>
              <a:sym typeface="Calibri"/>
            </a:endParaRPr>
          </a:p>
          <a:p>
            <a:pPr indent="-355600" lvl="1" marL="914400" marR="0" rtl="0" algn="l">
              <a:lnSpc>
                <a:spcPct val="100000"/>
              </a:lnSpc>
              <a:spcBef>
                <a:spcPts val="0"/>
              </a:spcBef>
              <a:spcAft>
                <a:spcPts val="0"/>
              </a:spcAft>
              <a:buClr>
                <a:srgbClr val="EFEFEF"/>
              </a:buClr>
              <a:buSzPts val="2000"/>
              <a:buFont typeface="Calibri"/>
              <a:buChar char="○"/>
            </a:pPr>
            <a:r>
              <a:rPr b="0" i="0" lang="en-US" sz="2000" u="none" cap="none" strike="noStrike">
                <a:solidFill>
                  <a:srgbClr val="EFEFEF"/>
                </a:solidFill>
                <a:latin typeface="Calibri"/>
                <a:ea typeface="Calibri"/>
                <a:cs typeface="Calibri"/>
                <a:sym typeface="Calibri"/>
              </a:rPr>
              <a:t>Izvairieties no vispārinājumiem kā “programma nestrādā” šāds skaidrojums neko neizskaidro kur pretīm “Nav iespējams reģistrēties mājas lapās izmantojot Internet Explorer” skaidri identificē problēmu un apstākļus</a:t>
            </a:r>
            <a:endParaRPr b="0" i="0" sz="2000" u="none" cap="none" strike="noStrike">
              <a:solidFill>
                <a:srgbClr val="EFEFEF"/>
              </a:solidFill>
              <a:latin typeface="Calibri"/>
              <a:ea typeface="Calibri"/>
              <a:cs typeface="Calibri"/>
              <a:sym typeface="Calibri"/>
            </a:endParaRPr>
          </a:p>
          <a:p>
            <a:pPr indent="-355600" lvl="0" marL="457200" marR="0" rtl="0" algn="l">
              <a:lnSpc>
                <a:spcPct val="100000"/>
              </a:lnSpc>
              <a:spcBef>
                <a:spcPts val="0"/>
              </a:spcBef>
              <a:spcAft>
                <a:spcPts val="0"/>
              </a:spcAft>
              <a:buClr>
                <a:srgbClr val="EFEFEF"/>
              </a:buClr>
              <a:buSzPts val="2000"/>
              <a:buFont typeface="Calibri"/>
              <a:buChar char="●"/>
            </a:pPr>
            <a:r>
              <a:rPr b="1" i="0" lang="en-US" sz="2000" u="none" cap="none" strike="noStrike">
                <a:solidFill>
                  <a:srgbClr val="EFEFEF"/>
                </a:solidFill>
                <a:latin typeface="Calibri"/>
                <a:ea typeface="Calibri"/>
                <a:cs typeface="Calibri"/>
                <a:sym typeface="Calibri"/>
              </a:rPr>
              <a:t>Kā atkārtot:</a:t>
            </a:r>
            <a:r>
              <a:rPr b="0" i="0" lang="en-US" sz="2000" u="none" cap="none" strike="noStrike">
                <a:solidFill>
                  <a:srgbClr val="EFEFEF"/>
                </a:solidFill>
                <a:latin typeface="Calibri"/>
                <a:ea typeface="Calibri"/>
                <a:cs typeface="Calibri"/>
                <a:sym typeface="Calibri"/>
              </a:rPr>
              <a:t> secīgi un precīzi jānorāda visi soļi, kā defektu atkārtot</a:t>
            </a:r>
            <a:endParaRPr b="0" i="0" sz="2000" u="none" cap="none" strike="noStrike">
              <a:solidFill>
                <a:srgbClr val="EFEFEF"/>
              </a:solidFill>
              <a:latin typeface="Calibri"/>
              <a:ea typeface="Calibri"/>
              <a:cs typeface="Calibri"/>
              <a:sym typeface="Calibri"/>
            </a:endParaRPr>
          </a:p>
          <a:p>
            <a:pPr indent="-355600" lvl="1" marL="914400" marR="0" rtl="0" algn="l">
              <a:lnSpc>
                <a:spcPct val="100000"/>
              </a:lnSpc>
              <a:spcBef>
                <a:spcPts val="0"/>
              </a:spcBef>
              <a:spcAft>
                <a:spcPts val="0"/>
              </a:spcAft>
              <a:buClr>
                <a:srgbClr val="EFEFEF"/>
              </a:buClr>
              <a:buSzPts val="2000"/>
              <a:buFont typeface="Calibri"/>
              <a:buChar char="○"/>
            </a:pPr>
            <a:r>
              <a:rPr b="0" i="0" lang="en-US" sz="2000" u="none" cap="none" strike="noStrike">
                <a:solidFill>
                  <a:srgbClr val="EFEFEF"/>
                </a:solidFill>
                <a:latin typeface="Calibri"/>
                <a:ea typeface="Calibri"/>
                <a:cs typeface="Calibri"/>
                <a:sym typeface="Calibri"/>
              </a:rPr>
              <a:t>Neizmantojiet sarežģitu terminoloģiju</a:t>
            </a:r>
            <a:endParaRPr b="0" i="0" sz="2000" u="none" cap="none" strike="noStrike">
              <a:solidFill>
                <a:srgbClr val="EFEFEF"/>
              </a:solidFill>
              <a:latin typeface="Calibri"/>
              <a:ea typeface="Calibri"/>
              <a:cs typeface="Calibri"/>
              <a:sym typeface="Calibri"/>
            </a:endParaRPr>
          </a:p>
          <a:p>
            <a:pPr indent="-355600" lvl="1" marL="914400" marR="0" rtl="0" algn="l">
              <a:lnSpc>
                <a:spcPct val="100000"/>
              </a:lnSpc>
              <a:spcBef>
                <a:spcPts val="0"/>
              </a:spcBef>
              <a:spcAft>
                <a:spcPts val="0"/>
              </a:spcAft>
              <a:buClr>
                <a:srgbClr val="EFEFEF"/>
              </a:buClr>
              <a:buSzPts val="2000"/>
              <a:buFont typeface="Calibri"/>
              <a:buChar char="○"/>
            </a:pPr>
            <a:r>
              <a:rPr b="0" i="0" lang="en-US" sz="2000" u="none" cap="none" strike="noStrike">
                <a:solidFill>
                  <a:srgbClr val="EFEFEF"/>
                </a:solidFill>
                <a:latin typeface="Calibri"/>
                <a:ea typeface="Calibri"/>
                <a:cs typeface="Calibri"/>
                <a:sym typeface="Calibri"/>
              </a:rPr>
              <a:t>Izvairieties no liekas informācijas un atrodi īsāko ceļu kā kļūdu atkārtot</a:t>
            </a:r>
            <a:endParaRPr b="0" i="0" sz="2000" u="none" cap="none" strike="noStrike">
              <a:solidFill>
                <a:srgbClr val="EFEFEF"/>
              </a:solidFill>
              <a:latin typeface="Calibri"/>
              <a:ea typeface="Calibri"/>
              <a:cs typeface="Calibri"/>
              <a:sym typeface="Calibri"/>
            </a:endParaRPr>
          </a:p>
          <a:p>
            <a:pPr indent="-355600" lvl="1" marL="914400" marR="0" rtl="0" algn="l">
              <a:lnSpc>
                <a:spcPct val="100000"/>
              </a:lnSpc>
              <a:spcBef>
                <a:spcPts val="0"/>
              </a:spcBef>
              <a:spcAft>
                <a:spcPts val="0"/>
              </a:spcAft>
              <a:buClr>
                <a:srgbClr val="EFEFEF"/>
              </a:buClr>
              <a:buSzPts val="2000"/>
              <a:buFont typeface="Calibri"/>
              <a:buChar char="○"/>
            </a:pPr>
            <a:r>
              <a:rPr b="0" i="0" lang="en-US" sz="2000" u="none" cap="none" strike="noStrike">
                <a:solidFill>
                  <a:srgbClr val="EFEFEF"/>
                </a:solidFill>
                <a:latin typeface="Calibri"/>
                <a:ea typeface="Calibri"/>
                <a:cs typeface="Calibri"/>
                <a:sym typeface="Calibri"/>
              </a:rPr>
              <a:t>Viens defekts apraksta tikai vienu kļūdu</a:t>
            </a:r>
            <a:endParaRPr b="0" i="0" sz="2000" u="none" cap="none" strike="noStrike">
              <a:solidFill>
                <a:srgbClr val="EFEFEF"/>
              </a:solidFill>
              <a:latin typeface="Calibri"/>
              <a:ea typeface="Calibri"/>
              <a:cs typeface="Calibri"/>
              <a:sym typeface="Calibri"/>
            </a:endParaRPr>
          </a:p>
          <a:p>
            <a:pPr indent="-355600" lvl="0" marL="457200" marR="0" rtl="0" algn="l">
              <a:lnSpc>
                <a:spcPct val="100000"/>
              </a:lnSpc>
              <a:spcBef>
                <a:spcPts val="0"/>
              </a:spcBef>
              <a:spcAft>
                <a:spcPts val="0"/>
              </a:spcAft>
              <a:buClr>
                <a:srgbClr val="EFEFEF"/>
              </a:buClr>
              <a:buSzPts val="2000"/>
              <a:buFont typeface="Calibri"/>
              <a:buChar char="●"/>
            </a:pPr>
            <a:r>
              <a:rPr b="1" i="0" lang="en-US" sz="2000" u="none" cap="none" strike="noStrike">
                <a:solidFill>
                  <a:srgbClr val="EFEFEF"/>
                </a:solidFill>
                <a:latin typeface="Calibri"/>
                <a:ea typeface="Calibri"/>
                <a:cs typeface="Calibri"/>
                <a:sym typeface="Calibri"/>
              </a:rPr>
              <a:t>Informācija par apstākļiem: </a:t>
            </a:r>
            <a:r>
              <a:rPr b="0" i="0" lang="en-US" sz="2000" u="none" cap="none" strike="noStrike">
                <a:solidFill>
                  <a:srgbClr val="EFEFEF"/>
                </a:solidFill>
                <a:latin typeface="Calibri"/>
                <a:ea typeface="Calibri"/>
                <a:cs typeface="Calibri"/>
                <a:sym typeface="Calibri"/>
              </a:rPr>
              <a:t>vide, versija un, ja nepieciešams, priekšnosacījumi un testa datu informācija</a:t>
            </a:r>
            <a:endParaRPr b="0" i="0" sz="2000" u="none" cap="none" strike="noStrike">
              <a:solidFill>
                <a:srgbClr val="EFEFEF"/>
              </a:solidFill>
              <a:latin typeface="Calibri"/>
              <a:ea typeface="Calibri"/>
              <a:cs typeface="Calibri"/>
              <a:sym typeface="Calibri"/>
            </a:endParaRPr>
          </a:p>
          <a:p>
            <a:pPr indent="-355600" lvl="0" marL="457200" marR="0" rtl="0" algn="l">
              <a:lnSpc>
                <a:spcPct val="100000"/>
              </a:lnSpc>
              <a:spcBef>
                <a:spcPts val="0"/>
              </a:spcBef>
              <a:spcAft>
                <a:spcPts val="0"/>
              </a:spcAft>
              <a:buClr>
                <a:srgbClr val="EFEFEF"/>
              </a:buClr>
              <a:buSzPts val="2000"/>
              <a:buFont typeface="Calibri"/>
              <a:buChar char="●"/>
            </a:pPr>
            <a:r>
              <a:rPr b="1" i="0" lang="en-US" sz="2000" u="none" cap="none" strike="noStrike">
                <a:solidFill>
                  <a:srgbClr val="EFEFEF"/>
                </a:solidFill>
                <a:latin typeface="Calibri"/>
                <a:ea typeface="Calibri"/>
                <a:cs typeface="Calibri"/>
                <a:sym typeface="Calibri"/>
              </a:rPr>
              <a:t>Sagaidāmie rezultāti: </a:t>
            </a:r>
            <a:r>
              <a:rPr b="0" i="0" lang="en-US" sz="2000" u="none" cap="none" strike="noStrike">
                <a:solidFill>
                  <a:srgbClr val="EFEFEF"/>
                </a:solidFill>
                <a:latin typeface="Calibri"/>
                <a:ea typeface="Calibri"/>
                <a:cs typeface="Calibri"/>
                <a:sym typeface="Calibri"/>
              </a:rPr>
              <a:t>pievienojiet atsauces uz specifikāciju </a:t>
            </a:r>
            <a:endParaRPr b="0" i="0" sz="2000" u="none" cap="none" strike="noStrike">
              <a:solidFill>
                <a:srgbClr val="EFEFEF"/>
              </a:solidFill>
              <a:latin typeface="Calibri"/>
              <a:ea typeface="Calibri"/>
              <a:cs typeface="Calibri"/>
              <a:sym typeface="Calibri"/>
            </a:endParaRPr>
          </a:p>
          <a:p>
            <a:pPr indent="-355600" lvl="1" marL="914400" marR="0" rtl="0" algn="l">
              <a:lnSpc>
                <a:spcPct val="100000"/>
              </a:lnSpc>
              <a:spcBef>
                <a:spcPts val="0"/>
              </a:spcBef>
              <a:spcAft>
                <a:spcPts val="0"/>
              </a:spcAft>
              <a:buClr>
                <a:srgbClr val="EFEFEF"/>
              </a:buClr>
              <a:buSzPts val="2000"/>
              <a:buFont typeface="Calibri"/>
              <a:buChar char="○"/>
            </a:pPr>
            <a:r>
              <a:rPr b="0" i="0" lang="en-US" sz="2000" u="none" cap="none" strike="noStrike">
                <a:solidFill>
                  <a:srgbClr val="EFEFEF"/>
                </a:solidFill>
                <a:latin typeface="Calibri"/>
                <a:ea typeface="Calibri"/>
                <a:cs typeface="Calibri"/>
                <a:sym typeface="Calibri"/>
              </a:rPr>
              <a:t>Nepieņēmiet biznesa lēmumus, ja ir skaidri redzama problēma, bet pareizais risinājums nav skaidrs, ir jāsazinās ar produkta īpašnieku vai analītiķi</a:t>
            </a:r>
            <a:endParaRPr b="0" i="0" sz="2000" u="none" cap="none" strike="noStrike">
              <a:solidFill>
                <a:srgbClr val="EFEFEF"/>
              </a:solidFill>
              <a:latin typeface="Calibri"/>
              <a:ea typeface="Calibri"/>
              <a:cs typeface="Calibri"/>
              <a:sym typeface="Calibri"/>
            </a:endParaRPr>
          </a:p>
          <a:p>
            <a:pPr indent="-355600" lvl="0" marL="457200" marR="0" rtl="0" algn="l">
              <a:lnSpc>
                <a:spcPct val="100000"/>
              </a:lnSpc>
              <a:spcBef>
                <a:spcPts val="0"/>
              </a:spcBef>
              <a:spcAft>
                <a:spcPts val="0"/>
              </a:spcAft>
              <a:buClr>
                <a:srgbClr val="EFEFEF"/>
              </a:buClr>
              <a:buSzPts val="2000"/>
              <a:buFont typeface="Calibri"/>
              <a:buChar char="●"/>
            </a:pPr>
            <a:r>
              <a:rPr b="1" i="0" lang="en-US" sz="2000" u="none" cap="none" strike="noStrike">
                <a:solidFill>
                  <a:srgbClr val="EFEFEF"/>
                </a:solidFill>
                <a:latin typeface="Calibri"/>
                <a:ea typeface="Calibri"/>
                <a:cs typeface="Calibri"/>
                <a:sym typeface="Calibri"/>
              </a:rPr>
              <a:t>Reālie rezultāti: </a:t>
            </a:r>
            <a:r>
              <a:rPr b="0" i="0" lang="en-US" sz="2000" u="none" cap="none" strike="noStrike">
                <a:solidFill>
                  <a:srgbClr val="EFEFEF"/>
                </a:solidFill>
                <a:latin typeface="Calibri"/>
                <a:ea typeface="Calibri"/>
                <a:cs typeface="Calibri"/>
                <a:sym typeface="Calibri"/>
              </a:rPr>
              <a:t>pievienojiet pielikumus un ekrānšāviņus, ja nepieciešams</a:t>
            </a:r>
            <a:endParaRPr b="0" i="0" sz="2000" u="none" cap="none" strike="noStrike">
              <a:solidFill>
                <a:srgbClr val="EFEFEF"/>
              </a:solidFill>
              <a:latin typeface="Calibri"/>
              <a:ea typeface="Calibri"/>
              <a:cs typeface="Calibri"/>
              <a:sym typeface="Calibri"/>
            </a:endParaRPr>
          </a:p>
          <a:p>
            <a:pPr indent="-355600" lvl="0" marL="457200" marR="0" rtl="0" algn="l">
              <a:lnSpc>
                <a:spcPct val="100000"/>
              </a:lnSpc>
              <a:spcBef>
                <a:spcPts val="0"/>
              </a:spcBef>
              <a:spcAft>
                <a:spcPts val="0"/>
              </a:spcAft>
              <a:buClr>
                <a:srgbClr val="EFEFEF"/>
              </a:buClr>
              <a:buSzPts val="2000"/>
              <a:buFont typeface="Calibri"/>
              <a:buChar char="●"/>
            </a:pPr>
            <a:r>
              <a:rPr b="0" i="0" lang="en-US" sz="2000" u="none" cap="none" strike="noStrike">
                <a:solidFill>
                  <a:srgbClr val="EFEFEF"/>
                </a:solidFill>
                <a:latin typeface="Calibri"/>
                <a:ea typeface="Calibri"/>
                <a:cs typeface="Calibri"/>
                <a:sym typeface="Calibri"/>
              </a:rPr>
              <a:t>Smaguma pakāpe un prioritāte</a:t>
            </a:r>
            <a:endParaRPr b="0" i="0" sz="20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EFEFE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Defekta pieteikuma piemērs</a:t>
            </a:r>
            <a:endParaRPr b="1" i="0" sz="4400" u="none" cap="none" strike="noStrike">
              <a:solidFill>
                <a:schemeClr val="accent4"/>
              </a:solidFill>
              <a:latin typeface="Calibri"/>
              <a:ea typeface="Calibri"/>
              <a:cs typeface="Calibri"/>
              <a:sym typeface="Calibri"/>
            </a:endParaRPr>
          </a:p>
        </p:txBody>
      </p:sp>
      <p:sp>
        <p:nvSpPr>
          <p:cNvPr id="317" name="Google Shape;317;p47"/>
          <p:cNvSpPr/>
          <p:nvPr/>
        </p:nvSpPr>
        <p:spPr>
          <a:xfrm>
            <a:off x="4430599" y="1267636"/>
            <a:ext cx="7626283" cy="24622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EFEFEF"/>
                </a:solidFill>
                <a:latin typeface="Calibri"/>
                <a:ea typeface="Calibri"/>
                <a:cs typeface="Calibri"/>
                <a:sym typeface="Calibri"/>
              </a:rPr>
              <a:t>You want to create a new user with user information.</a:t>
            </a:r>
            <a:endParaRPr b="0" i="0" sz="2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EFEFEF"/>
                </a:solidFill>
                <a:latin typeface="Calibri"/>
                <a:ea typeface="Calibri"/>
                <a:cs typeface="Calibri"/>
                <a:sym typeface="Calibri"/>
              </a:rPr>
              <a:t>For that you need to </a:t>
            </a:r>
            <a:r>
              <a:rPr b="1" i="0" lang="en-US" sz="2200" u="none" cap="none" strike="noStrike">
                <a:solidFill>
                  <a:srgbClr val="EFEFEF"/>
                </a:solidFill>
                <a:latin typeface="Calibri"/>
                <a:ea typeface="Calibri"/>
                <a:cs typeface="Calibri"/>
                <a:sym typeface="Calibri"/>
              </a:rPr>
              <a:t>login into the application </a:t>
            </a:r>
            <a:r>
              <a:rPr b="0" i="0" lang="en-US" sz="2200" u="none" cap="none" strike="noStrike">
                <a:solidFill>
                  <a:srgbClr val="EFEFEF"/>
                </a:solidFill>
                <a:latin typeface="Calibri"/>
                <a:ea typeface="Calibri"/>
                <a:cs typeface="Calibri"/>
                <a:sym typeface="Calibri"/>
              </a:rPr>
              <a:t>and </a:t>
            </a:r>
            <a:r>
              <a:rPr b="1" i="0" lang="en-US" sz="2200" u="none" cap="none" strike="noStrike">
                <a:solidFill>
                  <a:srgbClr val="EFEFEF"/>
                </a:solidFill>
                <a:latin typeface="Calibri"/>
                <a:ea typeface="Calibri"/>
                <a:cs typeface="Calibri"/>
                <a:sym typeface="Calibri"/>
              </a:rPr>
              <a:t>navigate to USERS menu &gt; New User</a:t>
            </a:r>
            <a:r>
              <a:rPr b="0" i="0" lang="en-US" sz="2200" u="none" cap="none" strike="noStrike">
                <a:solidFill>
                  <a:srgbClr val="EFEFEF"/>
                </a:solidFill>
                <a:latin typeface="Calibri"/>
                <a:ea typeface="Calibri"/>
                <a:cs typeface="Calibri"/>
                <a:sym typeface="Calibri"/>
              </a:rPr>
              <a:t>, then </a:t>
            </a:r>
            <a:r>
              <a:rPr b="1" i="0" lang="en-US" sz="2200" u="none" cap="none" strike="noStrike">
                <a:solidFill>
                  <a:srgbClr val="EFEFEF"/>
                </a:solidFill>
                <a:latin typeface="Calibri"/>
                <a:ea typeface="Calibri"/>
                <a:cs typeface="Calibri"/>
                <a:sym typeface="Calibri"/>
              </a:rPr>
              <a:t>enter all the details </a:t>
            </a:r>
            <a:r>
              <a:rPr b="0" i="0" lang="en-US" sz="2200" u="none" cap="none" strike="noStrike">
                <a:solidFill>
                  <a:srgbClr val="EFEFEF"/>
                </a:solidFill>
                <a:latin typeface="Calibri"/>
                <a:ea typeface="Calibri"/>
                <a:cs typeface="Calibri"/>
                <a:sym typeface="Calibri"/>
              </a:rPr>
              <a:t>in the ‘User form’ like, First Name, Last Name, Age, Address, Phone etc. </a:t>
            </a:r>
            <a:endParaRPr b="0" i="0" sz="2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EFEFEF"/>
                </a:solidFill>
                <a:latin typeface="Calibri"/>
                <a:ea typeface="Calibri"/>
                <a:cs typeface="Calibri"/>
                <a:sym typeface="Calibri"/>
              </a:rPr>
              <a:t>Once you enter all these information, you need to </a:t>
            </a:r>
            <a:r>
              <a:rPr b="1" i="0" lang="en-US" sz="2200" u="none" cap="none" strike="noStrike">
                <a:solidFill>
                  <a:srgbClr val="EFEFEF"/>
                </a:solidFill>
                <a:latin typeface="Calibri"/>
                <a:ea typeface="Calibri"/>
                <a:cs typeface="Calibri"/>
                <a:sym typeface="Calibri"/>
              </a:rPr>
              <a:t>click on [SAVE] </a:t>
            </a:r>
            <a:r>
              <a:rPr b="0" i="0" lang="en-US" sz="2200" u="none" cap="none" strike="noStrike">
                <a:solidFill>
                  <a:srgbClr val="EFEFEF"/>
                </a:solidFill>
                <a:latin typeface="Calibri"/>
                <a:ea typeface="Calibri"/>
                <a:cs typeface="Calibri"/>
                <a:sym typeface="Calibri"/>
              </a:rPr>
              <a:t>button in order to save the user. Now you can see a </a:t>
            </a:r>
            <a:r>
              <a:rPr b="1" i="0" lang="en-US" sz="2200" u="none" cap="none" strike="noStrike">
                <a:solidFill>
                  <a:srgbClr val="EFEFEF"/>
                </a:solidFill>
                <a:latin typeface="Calibri"/>
                <a:ea typeface="Calibri"/>
                <a:cs typeface="Calibri"/>
                <a:sym typeface="Calibri"/>
              </a:rPr>
              <a:t>success message </a:t>
            </a:r>
            <a:r>
              <a:rPr b="0" i="0" lang="en-US" sz="2200" u="none" cap="none" strike="noStrike">
                <a:solidFill>
                  <a:srgbClr val="EFEFEF"/>
                </a:solidFill>
                <a:latin typeface="Calibri"/>
                <a:ea typeface="Calibri"/>
                <a:cs typeface="Calibri"/>
                <a:sym typeface="Calibri"/>
              </a:rPr>
              <a:t>saying, “New User has been created successfully”.</a:t>
            </a:r>
            <a:endParaRPr b="0" i="0" sz="2200" u="none" cap="none" strike="noStrike">
              <a:solidFill>
                <a:srgbClr val="EFEFEF"/>
              </a:solidFill>
              <a:latin typeface="Calibri"/>
              <a:ea typeface="Calibri"/>
              <a:cs typeface="Calibri"/>
              <a:sym typeface="Calibri"/>
            </a:endParaRPr>
          </a:p>
        </p:txBody>
      </p:sp>
      <p:pic>
        <p:nvPicPr>
          <p:cNvPr id="318" name="Google Shape;318;p47"/>
          <p:cNvPicPr preferRelativeResize="0"/>
          <p:nvPr/>
        </p:nvPicPr>
        <p:blipFill rotWithShape="1">
          <a:blip r:embed="rId3">
            <a:alphaModFix/>
          </a:blip>
          <a:srcRect b="0" l="0" r="0" t="0"/>
          <a:stretch/>
        </p:blipFill>
        <p:spPr>
          <a:xfrm>
            <a:off x="299842" y="1327094"/>
            <a:ext cx="3974518" cy="2402755"/>
          </a:xfrm>
          <a:prstGeom prst="rect">
            <a:avLst/>
          </a:prstGeom>
          <a:noFill/>
          <a:ln>
            <a:noFill/>
          </a:ln>
        </p:spPr>
      </p:pic>
      <p:sp>
        <p:nvSpPr>
          <p:cNvPr id="319" name="Google Shape;319;p47"/>
          <p:cNvSpPr txBox="1"/>
          <p:nvPr/>
        </p:nvSpPr>
        <p:spPr>
          <a:xfrm>
            <a:off x="2031494" y="3923967"/>
            <a:ext cx="84888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B050"/>
                </a:solidFill>
                <a:latin typeface="Calibri"/>
                <a:ea typeface="Calibri"/>
                <a:cs typeface="Calibri"/>
                <a:sym typeface="Calibri"/>
              </a:rPr>
              <a:t>But when you </a:t>
            </a:r>
            <a:r>
              <a:rPr b="1" i="0" lang="en-US" sz="2200" u="none" cap="none" strike="noStrike">
                <a:solidFill>
                  <a:srgbClr val="00B050"/>
                </a:solidFill>
                <a:latin typeface="Calibri"/>
                <a:ea typeface="Calibri"/>
                <a:cs typeface="Calibri"/>
                <a:sym typeface="Calibri"/>
              </a:rPr>
              <a:t>entered into </a:t>
            </a:r>
            <a:r>
              <a:rPr b="0" i="0" lang="en-US" sz="2200" u="none" cap="none" strike="noStrike">
                <a:solidFill>
                  <a:srgbClr val="00B050"/>
                </a:solidFill>
                <a:latin typeface="Calibri"/>
                <a:ea typeface="Calibri"/>
                <a:cs typeface="Calibri"/>
                <a:sym typeface="Calibri"/>
              </a:rPr>
              <a:t>your application by logging in and </a:t>
            </a:r>
            <a:r>
              <a:rPr b="1" i="0" lang="en-US" sz="2200" u="none" cap="none" strike="noStrike">
                <a:solidFill>
                  <a:srgbClr val="00B050"/>
                </a:solidFill>
                <a:latin typeface="Calibri"/>
                <a:ea typeface="Calibri"/>
                <a:cs typeface="Calibri"/>
                <a:sym typeface="Calibri"/>
              </a:rPr>
              <a:t>navigated to USERS menu &gt; New user</a:t>
            </a:r>
            <a:r>
              <a:rPr b="0" i="0" lang="en-US" sz="2200" u="none" cap="none" strike="noStrike">
                <a:solidFill>
                  <a:srgbClr val="00B050"/>
                </a:solidFill>
                <a:latin typeface="Calibri"/>
                <a:ea typeface="Calibri"/>
                <a:cs typeface="Calibri"/>
                <a:sym typeface="Calibri"/>
              </a:rPr>
              <a:t>, </a:t>
            </a:r>
            <a:r>
              <a:rPr b="1" i="0" lang="en-US" sz="2200" u="none" cap="none" strike="noStrike">
                <a:solidFill>
                  <a:srgbClr val="00B050"/>
                </a:solidFill>
                <a:latin typeface="Calibri"/>
                <a:ea typeface="Calibri"/>
                <a:cs typeface="Calibri"/>
                <a:sym typeface="Calibri"/>
              </a:rPr>
              <a:t>entered</a:t>
            </a:r>
            <a:r>
              <a:rPr b="0" i="0" lang="en-US" sz="2200" u="none" cap="none" strike="noStrike">
                <a:solidFill>
                  <a:srgbClr val="00B050"/>
                </a:solidFill>
                <a:latin typeface="Calibri"/>
                <a:ea typeface="Calibri"/>
                <a:cs typeface="Calibri"/>
                <a:sym typeface="Calibri"/>
              </a:rPr>
              <a:t> all the required </a:t>
            </a:r>
            <a:r>
              <a:rPr b="1" i="0" lang="en-US" sz="2200" u="none" cap="none" strike="noStrike">
                <a:solidFill>
                  <a:srgbClr val="00B050"/>
                </a:solidFill>
                <a:latin typeface="Calibri"/>
                <a:ea typeface="Calibri"/>
                <a:cs typeface="Calibri"/>
                <a:sym typeface="Calibri"/>
              </a:rPr>
              <a:t>information</a:t>
            </a:r>
            <a:r>
              <a:rPr b="0" i="0" lang="en-US" sz="2200" u="none" cap="none" strike="noStrike">
                <a:solidFill>
                  <a:srgbClr val="00B050"/>
                </a:solidFill>
                <a:latin typeface="Calibri"/>
                <a:ea typeface="Calibri"/>
                <a:cs typeface="Calibri"/>
                <a:sym typeface="Calibri"/>
              </a:rPr>
              <a:t> to create the new user and </a:t>
            </a:r>
            <a:r>
              <a:rPr b="1" i="0" lang="en-US" sz="2200" u="none" cap="none" strike="noStrike">
                <a:solidFill>
                  <a:srgbClr val="00B050"/>
                </a:solidFill>
                <a:latin typeface="Calibri"/>
                <a:ea typeface="Calibri"/>
                <a:cs typeface="Calibri"/>
                <a:sym typeface="Calibri"/>
              </a:rPr>
              <a:t>clicked on [SAVE] </a:t>
            </a:r>
            <a:r>
              <a:rPr b="0" i="0" lang="en-US" sz="2200" u="none" cap="none" strike="noStrike">
                <a:solidFill>
                  <a:srgbClr val="00B050"/>
                </a:solidFill>
                <a:latin typeface="Calibri"/>
                <a:ea typeface="Calibri"/>
                <a:cs typeface="Calibri"/>
                <a:sym typeface="Calibri"/>
              </a:rPr>
              <a:t>button. BANG! The </a:t>
            </a:r>
            <a:r>
              <a:rPr b="1" i="0" lang="en-US" sz="2200" u="none" cap="none" strike="noStrike">
                <a:solidFill>
                  <a:srgbClr val="00B050"/>
                </a:solidFill>
                <a:latin typeface="Calibri"/>
                <a:ea typeface="Calibri"/>
                <a:cs typeface="Calibri"/>
                <a:sym typeface="Calibri"/>
              </a:rPr>
              <a:t>application crashed </a:t>
            </a:r>
            <a:r>
              <a:rPr b="0" i="0" lang="en-US" sz="2200" u="none" cap="none" strike="noStrike">
                <a:solidFill>
                  <a:srgbClr val="00B050"/>
                </a:solidFill>
                <a:latin typeface="Calibri"/>
                <a:ea typeface="Calibri"/>
                <a:cs typeface="Calibri"/>
                <a:sym typeface="Calibri"/>
              </a:rPr>
              <a:t>and you got one </a:t>
            </a:r>
            <a:r>
              <a:rPr b="1" i="0" lang="en-US" sz="2200" u="none" cap="none" strike="noStrike">
                <a:solidFill>
                  <a:srgbClr val="00B050"/>
                </a:solidFill>
                <a:latin typeface="Calibri"/>
                <a:ea typeface="Calibri"/>
                <a:cs typeface="Calibri"/>
                <a:sym typeface="Calibri"/>
              </a:rPr>
              <a:t>error page </a:t>
            </a:r>
            <a:r>
              <a:rPr b="0" i="0" lang="en-US" sz="2200" u="none" cap="none" strike="noStrike">
                <a:solidFill>
                  <a:srgbClr val="00B050"/>
                </a:solidFill>
                <a:latin typeface="Calibri"/>
                <a:ea typeface="Calibri"/>
                <a:cs typeface="Calibri"/>
                <a:sym typeface="Calibri"/>
              </a:rPr>
              <a:t>on the screen (corresponding screenshot with error message is captured and saved).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nvSpPr>
        <p:spPr>
          <a:xfrm>
            <a:off x="381804" y="0"/>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Kļūdas pieraksts apstrādes rīkā</a:t>
            </a:r>
            <a:endParaRPr b="1" i="0" sz="4400" u="none" cap="none" strike="noStrike">
              <a:solidFill>
                <a:schemeClr val="accent4"/>
              </a:solidFill>
              <a:latin typeface="Calibri"/>
              <a:ea typeface="Calibri"/>
              <a:cs typeface="Calibri"/>
              <a:sym typeface="Calibri"/>
            </a:endParaRPr>
          </a:p>
        </p:txBody>
      </p:sp>
      <p:graphicFrame>
        <p:nvGraphicFramePr>
          <p:cNvPr id="325" name="Google Shape;325;p48"/>
          <p:cNvGraphicFramePr/>
          <p:nvPr/>
        </p:nvGraphicFramePr>
        <p:xfrm>
          <a:off x="1019725" y="692795"/>
          <a:ext cx="3000000" cy="3000000"/>
        </p:xfrm>
        <a:graphic>
          <a:graphicData uri="http://schemas.openxmlformats.org/drawingml/2006/table">
            <a:tbl>
              <a:tblPr>
                <a:noFill/>
                <a:tableStyleId>{84D0B78A-96DD-4CA6-A6DF-906E2FDD9030}</a:tableStyleId>
              </a:tblPr>
              <a:tblGrid>
                <a:gridCol w="2457975"/>
                <a:gridCol w="7829025"/>
              </a:tblGrid>
              <a:tr h="3549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EFEFEF"/>
                          </a:solidFill>
                        </a:rPr>
                        <a:t>Lauka nosaukums</a:t>
                      </a:r>
                      <a:endParaRPr b="1" sz="1600" u="none" cap="none" strike="noStrike">
                        <a:solidFill>
                          <a:srgbClr val="EFEFE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EFEFEF"/>
                          </a:solidFill>
                        </a:rPr>
                        <a:t>Informācija laukā</a:t>
                      </a:r>
                      <a:endParaRPr b="1" sz="1600" u="none" cap="none" strike="noStrike">
                        <a:solidFill>
                          <a:srgbClr val="EFEFEF"/>
                        </a:solidFill>
                      </a:endParaRPr>
                    </a:p>
                  </a:txBody>
                  <a:tcPr marT="91425" marB="91425" marR="91425" marL="91425"/>
                </a:tc>
              </a:tr>
              <a:tr h="10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Title (Virsraksts)</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Application crashes on clicking the [Save] button while creating a new user</a:t>
                      </a:r>
                      <a:endParaRPr sz="1200" u="none" cap="none" strike="noStrike">
                        <a:solidFill>
                          <a:srgbClr val="EFEFEF"/>
                        </a:solidFill>
                      </a:endParaRPr>
                    </a:p>
                  </a:txBody>
                  <a:tcPr marT="91425" marB="91425" marR="91425" marL="91425"/>
                </a:tc>
              </a:tr>
              <a:tr h="10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Bug ID (Kļūdas numurs)</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solidFill>
                            <a:srgbClr val="EFEFEF"/>
                          </a:solidFill>
                        </a:rPr>
                        <a:t>Automātiski sistēmas ģēnerēts</a:t>
                      </a:r>
                      <a:endParaRPr i="1" sz="1200" u="none" cap="none" strike="noStrike">
                        <a:solidFill>
                          <a:srgbClr val="EFEFEF"/>
                        </a:solidFill>
                      </a:endParaRPr>
                    </a:p>
                  </a:txBody>
                  <a:tcPr marT="91425" marB="91425" marR="91425" marL="91425"/>
                </a:tc>
              </a:tr>
              <a:tr h="10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Priority (Prioritāte)</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Critical</a:t>
                      </a:r>
                      <a:endParaRPr sz="1200" u="none" cap="none" strike="noStrike">
                        <a:solidFill>
                          <a:srgbClr val="EFEFEF"/>
                        </a:solidFill>
                      </a:endParaRPr>
                    </a:p>
                  </a:txBody>
                  <a:tcPr marT="91425" marB="91425" marR="91425" marL="91425"/>
                </a:tc>
              </a:tr>
              <a:tr h="10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Severity (Smaguma pakāpe)</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Major</a:t>
                      </a:r>
                      <a:endParaRPr sz="1200" u="none" cap="none" strike="noStrike">
                        <a:solidFill>
                          <a:srgbClr val="EFEFEF"/>
                        </a:solidFill>
                      </a:endParaRPr>
                    </a:p>
                  </a:txBody>
                  <a:tcPr marT="91425" marB="91425" marR="91425" marL="91425"/>
                </a:tc>
              </a:tr>
              <a:tr h="1588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Environment (Vides informācija)</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DEV, v1.0</a:t>
                      </a:r>
                      <a:endParaRPr sz="1200" u="none" cap="none" strike="noStrike">
                        <a:solidFill>
                          <a:srgbClr val="EFEFEF"/>
                        </a:solidFill>
                      </a:endParaRPr>
                    </a:p>
                  </a:txBody>
                  <a:tcPr marT="91425" marB="91425" marR="91425" marL="91425"/>
                </a:tc>
              </a:tr>
              <a:tr h="547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Description (Apraksts)</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EFEFEF"/>
                          </a:solidFill>
                        </a:rPr>
                        <a:t>Steps to reproduce:</a:t>
                      </a:r>
                      <a:endParaRPr b="1" sz="1200" u="none" cap="none" strike="noStrike">
                        <a:solidFill>
                          <a:srgbClr val="EFEFEF"/>
                        </a:solidFill>
                      </a:endParaRPr>
                    </a:p>
                    <a:p>
                      <a:pPr indent="-304800" lvl="0" marL="457200" marR="0" rtl="0" algn="l">
                        <a:lnSpc>
                          <a:spcPct val="100000"/>
                        </a:lnSpc>
                        <a:spcBef>
                          <a:spcPts val="0"/>
                        </a:spcBef>
                        <a:spcAft>
                          <a:spcPts val="0"/>
                        </a:spcAft>
                        <a:buClr>
                          <a:srgbClr val="EFEFEF"/>
                        </a:buClr>
                        <a:buSzPts val="1200"/>
                        <a:buFont typeface="Arial"/>
                        <a:buAutoNum type="arabicPeriod"/>
                      </a:pPr>
                      <a:r>
                        <a:rPr lang="en-US" sz="1200" u="none" cap="none" strike="noStrike">
                          <a:solidFill>
                            <a:srgbClr val="EFEFEF"/>
                          </a:solidFill>
                        </a:rPr>
                        <a:t>Login into the application</a:t>
                      </a:r>
                      <a:endParaRPr sz="1200" u="none" cap="none" strike="noStrike">
                        <a:solidFill>
                          <a:srgbClr val="EFEFEF"/>
                        </a:solidFill>
                      </a:endParaRPr>
                    </a:p>
                    <a:p>
                      <a:pPr indent="-304800" lvl="0" marL="457200" marR="0" rtl="0" algn="l">
                        <a:lnSpc>
                          <a:spcPct val="100000"/>
                        </a:lnSpc>
                        <a:spcBef>
                          <a:spcPts val="0"/>
                        </a:spcBef>
                        <a:spcAft>
                          <a:spcPts val="0"/>
                        </a:spcAft>
                        <a:buClr>
                          <a:srgbClr val="EFEFEF"/>
                        </a:buClr>
                        <a:buSzPts val="1200"/>
                        <a:buFont typeface="Arial"/>
                        <a:buAutoNum type="arabicPeriod"/>
                      </a:pPr>
                      <a:r>
                        <a:rPr lang="en-US" sz="1200" u="none" cap="none" strike="noStrike">
                          <a:solidFill>
                            <a:srgbClr val="EFEFEF"/>
                          </a:solidFill>
                        </a:rPr>
                        <a:t>Navigate to the Users Menu &gt; New User</a:t>
                      </a:r>
                      <a:endParaRPr sz="1200" u="none" cap="none" strike="noStrike">
                        <a:solidFill>
                          <a:srgbClr val="EFEFEF"/>
                        </a:solidFill>
                      </a:endParaRPr>
                    </a:p>
                    <a:p>
                      <a:pPr indent="-304800" lvl="0" marL="457200" marR="0" rtl="0" algn="l">
                        <a:lnSpc>
                          <a:spcPct val="100000"/>
                        </a:lnSpc>
                        <a:spcBef>
                          <a:spcPts val="0"/>
                        </a:spcBef>
                        <a:spcAft>
                          <a:spcPts val="0"/>
                        </a:spcAft>
                        <a:buClr>
                          <a:srgbClr val="EFEFEF"/>
                        </a:buClr>
                        <a:buSzPts val="1200"/>
                        <a:buFont typeface="Arial"/>
                        <a:buAutoNum type="arabicPeriod"/>
                      </a:pPr>
                      <a:r>
                        <a:rPr lang="en-US" sz="1200" u="none" cap="none" strike="noStrike">
                          <a:solidFill>
                            <a:srgbClr val="EFEFEF"/>
                          </a:solidFill>
                        </a:rPr>
                        <a:t>Fill in all user information fields</a:t>
                      </a:r>
                      <a:endParaRPr sz="1200" u="none" cap="none" strike="noStrike">
                        <a:solidFill>
                          <a:srgbClr val="EFEFEF"/>
                        </a:solidFill>
                      </a:endParaRPr>
                    </a:p>
                    <a:p>
                      <a:pPr indent="-304800" lvl="0" marL="457200" marR="0" rtl="0" algn="l">
                        <a:lnSpc>
                          <a:spcPct val="100000"/>
                        </a:lnSpc>
                        <a:spcBef>
                          <a:spcPts val="0"/>
                        </a:spcBef>
                        <a:spcAft>
                          <a:spcPts val="0"/>
                        </a:spcAft>
                        <a:buClr>
                          <a:srgbClr val="EFEFEF"/>
                        </a:buClr>
                        <a:buSzPts val="1200"/>
                        <a:buFont typeface="Arial"/>
                        <a:buAutoNum type="arabicPeriod"/>
                      </a:pPr>
                      <a:r>
                        <a:rPr lang="en-US" sz="1200" u="none" cap="none" strike="noStrike">
                          <a:solidFill>
                            <a:srgbClr val="EFEFEF"/>
                          </a:solidFill>
                        </a:rPr>
                        <a:t>Click on [Save] button</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EFEFEF"/>
                          </a:solidFill>
                        </a:rPr>
                        <a:t>Observed:</a:t>
                      </a:r>
                      <a:endParaRPr b="1"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Application crashes and the error page is displayed (please refer to the screenshot attached)</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EFEFEF"/>
                          </a:solidFill>
                        </a:rPr>
                        <a:t>Expected:</a:t>
                      </a:r>
                      <a:endParaRPr b="1"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Save is successful and the confirmation message “New User has been created successfully”  is displayed</a:t>
                      </a:r>
                      <a:endParaRPr sz="1200" u="none" cap="none" strike="noStrike">
                        <a:solidFill>
                          <a:srgbClr val="EFEFEF"/>
                        </a:solidFill>
                      </a:endParaRPr>
                    </a:p>
                  </a:txBody>
                  <a:tcPr marT="91425" marB="91425" marR="91425" marL="91425"/>
                </a:tc>
              </a:tr>
              <a:tr h="547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Attachment (Pielikums)</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txBody>
                  <a:tcPr marT="91425" marB="91425" marR="91425" marL="91425"/>
                </a:tc>
              </a:tr>
            </a:tbl>
          </a:graphicData>
        </a:graphic>
      </p:graphicFrame>
      <p:pic>
        <p:nvPicPr>
          <p:cNvPr id="326" name="Google Shape;326;p48"/>
          <p:cNvPicPr preferRelativeResize="0"/>
          <p:nvPr/>
        </p:nvPicPr>
        <p:blipFill rotWithShape="1">
          <a:blip r:embed="rId3">
            <a:alphaModFix/>
          </a:blip>
          <a:srcRect b="0" l="0" r="0" t="0"/>
          <a:stretch/>
        </p:blipFill>
        <p:spPr>
          <a:xfrm>
            <a:off x="5845095" y="5200671"/>
            <a:ext cx="1286760" cy="77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ph idx="4294967295" type="body"/>
          </p:nvPr>
        </p:nvSpPr>
        <p:spPr>
          <a:xfrm>
            <a:off x="4597520" y="1684068"/>
            <a:ext cx="10515600" cy="47919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EFEFEF"/>
              </a:buClr>
              <a:buSzPts val="2400"/>
              <a:buChar char="•"/>
            </a:pPr>
            <a:r>
              <a:rPr lang="en-US" sz="2000">
                <a:solidFill>
                  <a:srgbClr val="EFEFEF"/>
                </a:solidFill>
              </a:rPr>
              <a:t>Kas ir kļūda, defekts, “bug”?</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atteice?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incidents?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prioritāte un smaguma pakāpe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Kļūdu apstrādes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dzīves cikls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Efektīva defekta pierakstīšana</a:t>
            </a:r>
            <a:endParaRPr sz="2000">
              <a:solidFill>
                <a:srgbClr val="EFEFEF"/>
              </a:solidFill>
            </a:endParaRPr>
          </a:p>
          <a:p>
            <a:pPr indent="-203200" lvl="0" marL="228600" rtl="0" algn="l">
              <a:lnSpc>
                <a:spcPct val="90000"/>
              </a:lnSpc>
              <a:spcBef>
                <a:spcPts val="1000"/>
              </a:spcBef>
              <a:spcAft>
                <a:spcPts val="0"/>
              </a:spcAft>
              <a:buClr>
                <a:schemeClr val="accent4"/>
              </a:buClr>
              <a:buSzPts val="2400"/>
              <a:buChar char="•"/>
            </a:pPr>
            <a:r>
              <a:rPr b="1" lang="en-US" sz="2000">
                <a:solidFill>
                  <a:schemeClr val="accent4"/>
                </a:solidFill>
              </a:rPr>
              <a:t>Sistēmas auditācijas pieraksti un ar tiem saistītie rīki</a:t>
            </a:r>
            <a:endParaRPr b="1" sz="2000">
              <a:solidFill>
                <a:schemeClr val="accent4"/>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Prakse</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150000"/>
              </a:lnSpc>
              <a:spcBef>
                <a:spcPts val="0"/>
              </a:spcBef>
              <a:spcAft>
                <a:spcPts val="0"/>
              </a:spcAft>
              <a:buClr>
                <a:schemeClr val="dk1"/>
              </a:buClr>
              <a:buSzPts val="2800"/>
              <a:buNone/>
            </a:pPr>
            <a:r>
              <a:t/>
            </a:r>
            <a:endParaRPr sz="2000">
              <a:solidFill>
                <a:srgbClr val="EFEFEF"/>
              </a:solidFill>
            </a:endParaRPr>
          </a:p>
          <a:p>
            <a:pPr indent="0" lvl="0" marL="0" rtl="0" algn="l">
              <a:lnSpc>
                <a:spcPct val="150000"/>
              </a:lnSpc>
              <a:spcBef>
                <a:spcPts val="0"/>
              </a:spcBef>
              <a:spcAft>
                <a:spcPts val="0"/>
              </a:spcAft>
              <a:buClr>
                <a:schemeClr val="dk1"/>
              </a:buClr>
              <a:buSzPts val="2800"/>
              <a:buNone/>
            </a:pPr>
            <a:r>
              <a:t/>
            </a:r>
            <a:endParaRPr sz="2000">
              <a:solidFill>
                <a:srgbClr val="EFEFE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Sistēmas auditācijas pieraksti</a:t>
            </a:r>
            <a:endParaRPr b="1" i="0" sz="4400" u="none" cap="none" strike="noStrike">
              <a:solidFill>
                <a:schemeClr val="accent4"/>
              </a:solidFill>
              <a:latin typeface="Calibri"/>
              <a:ea typeface="Calibri"/>
              <a:cs typeface="Calibri"/>
              <a:sym typeface="Calibri"/>
            </a:endParaRPr>
          </a:p>
        </p:txBody>
      </p:sp>
      <p:pic>
        <p:nvPicPr>
          <p:cNvPr id="338" name="Google Shape;338;p50"/>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339" name="Google Shape;339;p50"/>
          <p:cNvSpPr txBox="1"/>
          <p:nvPr/>
        </p:nvSpPr>
        <p:spPr>
          <a:xfrm>
            <a:off x="3479207" y="1426865"/>
            <a:ext cx="8162896" cy="45120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EFEFEF"/>
                </a:solidFill>
                <a:latin typeface="Calibri"/>
                <a:ea typeface="Calibri"/>
                <a:cs typeface="Calibri"/>
                <a:sym typeface="Calibri"/>
              </a:rPr>
              <a:t>Sistēmas auditācijas pieraksti </a:t>
            </a:r>
            <a:r>
              <a:rPr b="0" i="0" lang="en-US" sz="3600" u="none" cap="none" strike="noStrike">
                <a:solidFill>
                  <a:srgbClr val="EFEFEF"/>
                </a:solidFill>
                <a:latin typeface="Calibri"/>
                <a:ea typeface="Calibri"/>
                <a:cs typeface="Calibri"/>
                <a:sym typeface="Calibri"/>
              </a:rPr>
              <a:t>ir faili, kuros tiek reģistrēti notikumi, kuri notiek darbojoties ar programmu. </a:t>
            </a:r>
            <a:endParaRPr b="0" i="0" sz="36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EFEFEF"/>
                </a:solidFill>
                <a:latin typeface="Calibri"/>
                <a:ea typeface="Calibri"/>
                <a:cs typeface="Calibri"/>
                <a:sym typeface="Calibri"/>
              </a:rPr>
              <a:t>Auditācija </a:t>
            </a:r>
            <a:r>
              <a:rPr b="0" i="0" lang="en-US" sz="3600" u="none" cap="none" strike="noStrike">
                <a:solidFill>
                  <a:srgbClr val="EFEFEF"/>
                </a:solidFill>
                <a:latin typeface="Calibri"/>
                <a:ea typeface="Calibri"/>
                <a:cs typeface="Calibri"/>
                <a:sym typeface="Calibri"/>
              </a:rPr>
              <a:t>ir pierakstu veikšanas darbība. Vienkāršākajā formā notikumu paziņojumi tiek reģistrēti vienā failā.</a:t>
            </a:r>
            <a:endParaRPr b="0" i="0" sz="3600" u="none" cap="none" strike="noStrike">
              <a:solidFill>
                <a:srgbClr val="EFEFE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4"/>
          <p:cNvSpPr txBox="1"/>
          <p:nvPr>
            <p:ph idx="4294967295" type="body"/>
          </p:nvPr>
        </p:nvSpPr>
        <p:spPr>
          <a:xfrm>
            <a:off x="4687170" y="1863343"/>
            <a:ext cx="10515600" cy="47919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0"/>
              </a:spcBef>
              <a:spcAft>
                <a:spcPts val="0"/>
              </a:spcAft>
              <a:buClr>
                <a:schemeClr val="accent4"/>
              </a:buClr>
              <a:buSzPts val="1800"/>
              <a:buChar char="•"/>
            </a:pPr>
            <a:r>
              <a:rPr b="1" lang="en-US" sz="1800">
                <a:solidFill>
                  <a:schemeClr val="accent4"/>
                </a:solidFill>
              </a:rPr>
              <a:t>Kas ir kļūda, defekts, “bug”?</a:t>
            </a:r>
            <a:endParaRPr sz="1800">
              <a:solidFill>
                <a:schemeClr val="accent4"/>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Kas ir atteice?</a:t>
            </a:r>
            <a:endParaRPr sz="1800">
              <a:solidFill>
                <a:srgbClr val="EFEFEF"/>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Kas ir incidents?</a:t>
            </a:r>
            <a:endParaRPr sz="1800">
              <a:solidFill>
                <a:srgbClr val="EFEFEF"/>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Defekta prioritāte un smaguma pakāpe</a:t>
            </a:r>
            <a:endParaRPr sz="1800">
              <a:solidFill>
                <a:srgbClr val="EFEFEF"/>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Kļūdu apstrādes rīki</a:t>
            </a:r>
            <a:endParaRPr sz="1800">
              <a:solidFill>
                <a:srgbClr val="EFEFEF"/>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Defekta dzīves cikls</a:t>
            </a:r>
            <a:endParaRPr sz="1800">
              <a:solidFill>
                <a:srgbClr val="EFEFEF"/>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Efektīva defekta pierakstīšana</a:t>
            </a:r>
            <a:endParaRPr sz="1800">
              <a:solidFill>
                <a:srgbClr val="EFEFEF"/>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Sistēmas auditācijas pieraksti un ar tiem saistītie rīki</a:t>
            </a:r>
            <a:endParaRPr sz="1800">
              <a:solidFill>
                <a:srgbClr val="EFEFEF"/>
              </a:solidFill>
            </a:endParaRPr>
          </a:p>
          <a:p>
            <a:pPr indent="-165100" lvl="0" marL="228600" rtl="0" algn="l">
              <a:lnSpc>
                <a:spcPct val="90000"/>
              </a:lnSpc>
              <a:spcBef>
                <a:spcPts val="1000"/>
              </a:spcBef>
              <a:spcAft>
                <a:spcPts val="0"/>
              </a:spcAft>
              <a:buClr>
                <a:srgbClr val="EFEFEF"/>
              </a:buClr>
              <a:buSzPts val="1800"/>
              <a:buChar char="•"/>
            </a:pPr>
            <a:r>
              <a:rPr lang="en-US" sz="1800">
                <a:solidFill>
                  <a:srgbClr val="EFEFEF"/>
                </a:solidFill>
              </a:rPr>
              <a:t>Prakse</a:t>
            </a:r>
            <a:endParaRPr sz="18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18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18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1800">
              <a:solidFill>
                <a:srgbClr val="EFEFEF"/>
              </a:solidFill>
            </a:endParaRPr>
          </a:p>
          <a:p>
            <a:pPr indent="-50800" lvl="0" marL="228600" rtl="0" algn="l">
              <a:lnSpc>
                <a:spcPct val="150000"/>
              </a:lnSpc>
              <a:spcBef>
                <a:spcPts val="0"/>
              </a:spcBef>
              <a:spcAft>
                <a:spcPts val="0"/>
              </a:spcAft>
              <a:buClr>
                <a:schemeClr val="dk1"/>
              </a:buClr>
              <a:buSzPts val="2800"/>
              <a:buNone/>
            </a:pPr>
            <a:r>
              <a:t/>
            </a:r>
            <a:endParaRPr sz="1800">
              <a:solidFill>
                <a:srgbClr val="EFEFEF"/>
              </a:solidFill>
            </a:endParaRPr>
          </a:p>
          <a:p>
            <a:pPr indent="0" lvl="0" marL="0" rtl="0" algn="l">
              <a:lnSpc>
                <a:spcPct val="150000"/>
              </a:lnSpc>
              <a:spcBef>
                <a:spcPts val="0"/>
              </a:spcBef>
              <a:spcAft>
                <a:spcPts val="0"/>
              </a:spcAft>
              <a:buClr>
                <a:schemeClr val="dk1"/>
              </a:buClr>
              <a:buSzPts val="2800"/>
              <a:buNone/>
            </a:pPr>
            <a:r>
              <a:t/>
            </a:r>
            <a:endParaRPr sz="1800">
              <a:solidFill>
                <a:srgbClr val="EFEFE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Sistēmas auditācijas pierakstu apstrādes rīki</a:t>
            </a:r>
            <a:endParaRPr b="1" i="0" sz="4400" u="none" cap="none" strike="noStrike">
              <a:solidFill>
                <a:schemeClr val="accent4"/>
              </a:solidFill>
              <a:latin typeface="Calibri"/>
              <a:ea typeface="Calibri"/>
              <a:cs typeface="Calibri"/>
              <a:sym typeface="Calibri"/>
            </a:endParaRPr>
          </a:p>
        </p:txBody>
      </p:sp>
      <p:pic>
        <p:nvPicPr>
          <p:cNvPr id="345" name="Google Shape;345;p51"/>
          <p:cNvPicPr preferRelativeResize="0"/>
          <p:nvPr/>
        </p:nvPicPr>
        <p:blipFill rotWithShape="1">
          <a:blip r:embed="rId3">
            <a:alphaModFix/>
          </a:blip>
          <a:srcRect b="0" l="0" r="0" t="0"/>
          <a:stretch/>
        </p:blipFill>
        <p:spPr>
          <a:xfrm>
            <a:off x="939831" y="1771011"/>
            <a:ext cx="2669235" cy="1047603"/>
          </a:xfrm>
          <a:prstGeom prst="rect">
            <a:avLst/>
          </a:prstGeom>
          <a:noFill/>
          <a:ln>
            <a:noFill/>
          </a:ln>
        </p:spPr>
      </p:pic>
      <p:pic>
        <p:nvPicPr>
          <p:cNvPr id="346" name="Google Shape;346;p51"/>
          <p:cNvPicPr preferRelativeResize="0"/>
          <p:nvPr/>
        </p:nvPicPr>
        <p:blipFill rotWithShape="1">
          <a:blip r:embed="rId4">
            <a:alphaModFix/>
          </a:blip>
          <a:srcRect b="0" l="0" r="0" t="0"/>
          <a:stretch/>
        </p:blipFill>
        <p:spPr>
          <a:xfrm>
            <a:off x="2766429" y="3182862"/>
            <a:ext cx="3276600" cy="1028700"/>
          </a:xfrm>
          <a:prstGeom prst="rect">
            <a:avLst/>
          </a:prstGeom>
          <a:noFill/>
          <a:ln>
            <a:noFill/>
          </a:ln>
        </p:spPr>
      </p:pic>
      <p:pic>
        <p:nvPicPr>
          <p:cNvPr id="347" name="Google Shape;347;p51"/>
          <p:cNvPicPr preferRelativeResize="0"/>
          <p:nvPr/>
        </p:nvPicPr>
        <p:blipFill rotWithShape="1">
          <a:blip r:embed="rId5">
            <a:alphaModFix/>
          </a:blip>
          <a:srcRect b="0" l="0" r="0" t="0"/>
          <a:stretch/>
        </p:blipFill>
        <p:spPr>
          <a:xfrm>
            <a:off x="4568041" y="2048906"/>
            <a:ext cx="2935695" cy="926375"/>
          </a:xfrm>
          <a:prstGeom prst="rect">
            <a:avLst/>
          </a:prstGeom>
          <a:noFill/>
          <a:ln>
            <a:noFill/>
          </a:ln>
        </p:spPr>
      </p:pic>
      <p:pic>
        <p:nvPicPr>
          <p:cNvPr id="348" name="Google Shape;348;p51"/>
          <p:cNvPicPr preferRelativeResize="0"/>
          <p:nvPr/>
        </p:nvPicPr>
        <p:blipFill rotWithShape="1">
          <a:blip r:embed="rId6">
            <a:alphaModFix/>
          </a:blip>
          <a:srcRect b="0" l="0" r="0" t="0"/>
          <a:stretch/>
        </p:blipFill>
        <p:spPr>
          <a:xfrm>
            <a:off x="7199819" y="3329616"/>
            <a:ext cx="2181213" cy="551571"/>
          </a:xfrm>
          <a:prstGeom prst="rect">
            <a:avLst/>
          </a:prstGeom>
          <a:noFill/>
          <a:ln>
            <a:noFill/>
          </a:ln>
        </p:spPr>
      </p:pic>
      <p:pic>
        <p:nvPicPr>
          <p:cNvPr id="349" name="Google Shape;349;p51"/>
          <p:cNvPicPr preferRelativeResize="0"/>
          <p:nvPr/>
        </p:nvPicPr>
        <p:blipFill rotWithShape="1">
          <a:blip r:embed="rId7">
            <a:alphaModFix/>
          </a:blip>
          <a:srcRect b="0" l="0" r="0" t="0"/>
          <a:stretch/>
        </p:blipFill>
        <p:spPr>
          <a:xfrm>
            <a:off x="8905599" y="1748227"/>
            <a:ext cx="1444390" cy="570767"/>
          </a:xfrm>
          <a:prstGeom prst="rect">
            <a:avLst/>
          </a:prstGeom>
          <a:noFill/>
          <a:ln>
            <a:noFill/>
          </a:ln>
        </p:spPr>
      </p:pic>
      <p:pic>
        <p:nvPicPr>
          <p:cNvPr id="350" name="Google Shape;350;p51"/>
          <p:cNvPicPr preferRelativeResize="0"/>
          <p:nvPr/>
        </p:nvPicPr>
        <p:blipFill rotWithShape="1">
          <a:blip r:embed="rId8">
            <a:alphaModFix/>
          </a:blip>
          <a:srcRect b="0" l="0" r="0" t="0"/>
          <a:stretch/>
        </p:blipFill>
        <p:spPr>
          <a:xfrm>
            <a:off x="7015751" y="4919562"/>
            <a:ext cx="3533775" cy="914400"/>
          </a:xfrm>
          <a:prstGeom prst="rect">
            <a:avLst/>
          </a:prstGeom>
          <a:noFill/>
          <a:ln>
            <a:noFill/>
          </a:ln>
        </p:spPr>
      </p:pic>
      <p:pic>
        <p:nvPicPr>
          <p:cNvPr id="351" name="Google Shape;351;p51"/>
          <p:cNvPicPr preferRelativeResize="0"/>
          <p:nvPr/>
        </p:nvPicPr>
        <p:blipFill rotWithShape="1">
          <a:blip r:embed="rId9">
            <a:alphaModFix/>
          </a:blip>
          <a:srcRect b="0" l="0" r="0" t="0"/>
          <a:stretch/>
        </p:blipFill>
        <p:spPr>
          <a:xfrm>
            <a:off x="1412149" y="4575784"/>
            <a:ext cx="2684042" cy="8841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idx="4294967295" type="body"/>
          </p:nvPr>
        </p:nvSpPr>
        <p:spPr>
          <a:xfrm>
            <a:off x="4799220" y="1560793"/>
            <a:ext cx="10515600" cy="47919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EFEFEF"/>
              </a:buClr>
              <a:buSzPts val="2400"/>
              <a:buChar char="•"/>
            </a:pPr>
            <a:r>
              <a:rPr lang="en-US" sz="2000">
                <a:solidFill>
                  <a:srgbClr val="EFEFEF"/>
                </a:solidFill>
              </a:rPr>
              <a:t>Kas ir kļūda, defekts, “bug”?</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atteice?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Kas ir incidents?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prioritāte un smaguma pakāpe</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Kļūdu apstrādes rīki</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Defekta dzīves cikls</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Efektīva defekta pierakstīšana</a:t>
            </a:r>
            <a:endParaRPr sz="2000">
              <a:solidFill>
                <a:srgbClr val="EFEFEF"/>
              </a:solidFill>
            </a:endParaRPr>
          </a:p>
          <a:p>
            <a:pPr indent="-203200" lvl="0" marL="228600" rtl="0" algn="l">
              <a:lnSpc>
                <a:spcPct val="90000"/>
              </a:lnSpc>
              <a:spcBef>
                <a:spcPts val="1000"/>
              </a:spcBef>
              <a:spcAft>
                <a:spcPts val="0"/>
              </a:spcAft>
              <a:buClr>
                <a:srgbClr val="EFEFEF"/>
              </a:buClr>
              <a:buSzPts val="2400"/>
              <a:buChar char="•"/>
            </a:pPr>
            <a:r>
              <a:rPr lang="en-US" sz="2000">
                <a:solidFill>
                  <a:srgbClr val="EFEFEF"/>
                </a:solidFill>
              </a:rPr>
              <a:t>Sistēmas auditācijas pieraksti un ar tiem saistītie rīki</a:t>
            </a:r>
            <a:endParaRPr sz="2000">
              <a:solidFill>
                <a:srgbClr val="EFEFEF"/>
              </a:solidFill>
            </a:endParaRPr>
          </a:p>
          <a:p>
            <a:pPr indent="-203200" lvl="0" marL="228600" rtl="0" algn="l">
              <a:lnSpc>
                <a:spcPct val="90000"/>
              </a:lnSpc>
              <a:spcBef>
                <a:spcPts val="1000"/>
              </a:spcBef>
              <a:spcAft>
                <a:spcPts val="0"/>
              </a:spcAft>
              <a:buClr>
                <a:schemeClr val="accent4"/>
              </a:buClr>
              <a:buSzPts val="2400"/>
              <a:buChar char="•"/>
            </a:pPr>
            <a:r>
              <a:rPr b="1" lang="en-US" sz="2000">
                <a:solidFill>
                  <a:schemeClr val="accent4"/>
                </a:solidFill>
              </a:rPr>
              <a:t>Prakse</a:t>
            </a:r>
            <a:endParaRPr b="1" sz="2000">
              <a:solidFill>
                <a:schemeClr val="accent4"/>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90000"/>
              </a:lnSpc>
              <a:spcBef>
                <a:spcPts val="1000"/>
              </a:spcBef>
              <a:spcAft>
                <a:spcPts val="0"/>
              </a:spcAft>
              <a:buClr>
                <a:schemeClr val="dk1"/>
              </a:buClr>
              <a:buSzPts val="2800"/>
              <a:buNone/>
            </a:pPr>
            <a:r>
              <a:t/>
            </a:r>
            <a:endParaRPr sz="2000">
              <a:solidFill>
                <a:srgbClr val="EFEFEF"/>
              </a:solidFill>
            </a:endParaRPr>
          </a:p>
          <a:p>
            <a:pPr indent="-50800" lvl="0" marL="228600" rtl="0" algn="l">
              <a:lnSpc>
                <a:spcPct val="150000"/>
              </a:lnSpc>
              <a:spcBef>
                <a:spcPts val="0"/>
              </a:spcBef>
              <a:spcAft>
                <a:spcPts val="0"/>
              </a:spcAft>
              <a:buClr>
                <a:schemeClr val="dk1"/>
              </a:buClr>
              <a:buSzPts val="2800"/>
              <a:buNone/>
            </a:pPr>
            <a:r>
              <a:t/>
            </a:r>
            <a:endParaRPr sz="2000">
              <a:solidFill>
                <a:srgbClr val="EFEFEF"/>
              </a:solidFill>
            </a:endParaRPr>
          </a:p>
          <a:p>
            <a:pPr indent="0" lvl="0" marL="0" rtl="0" algn="l">
              <a:lnSpc>
                <a:spcPct val="150000"/>
              </a:lnSpc>
              <a:spcBef>
                <a:spcPts val="0"/>
              </a:spcBef>
              <a:spcAft>
                <a:spcPts val="0"/>
              </a:spcAft>
              <a:buClr>
                <a:schemeClr val="dk1"/>
              </a:buClr>
              <a:buSzPts val="2800"/>
              <a:buNone/>
            </a:pPr>
            <a:r>
              <a:t/>
            </a:r>
            <a:endParaRPr sz="2000">
              <a:solidFill>
                <a:srgbClr val="EFEFE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Uzdevums Nr 1. (15 min)</a:t>
            </a:r>
            <a:endParaRPr b="1" i="0" sz="4400" u="none" cap="none" strike="noStrike">
              <a:solidFill>
                <a:schemeClr val="accent4"/>
              </a:solidFill>
              <a:latin typeface="Calibri"/>
              <a:ea typeface="Calibri"/>
              <a:cs typeface="Calibri"/>
              <a:sym typeface="Calibri"/>
            </a:endParaRPr>
          </a:p>
        </p:txBody>
      </p:sp>
      <p:pic>
        <p:nvPicPr>
          <p:cNvPr id="364" name="Google Shape;364;p53"/>
          <p:cNvPicPr preferRelativeResize="0"/>
          <p:nvPr/>
        </p:nvPicPr>
        <p:blipFill rotWithShape="1">
          <a:blip r:embed="rId3">
            <a:alphaModFix/>
          </a:blip>
          <a:srcRect b="0" l="0" r="0" t="0"/>
          <a:stretch/>
        </p:blipFill>
        <p:spPr>
          <a:xfrm>
            <a:off x="6777925" y="1143000"/>
            <a:ext cx="5297701" cy="4977500"/>
          </a:xfrm>
          <a:prstGeom prst="rect">
            <a:avLst/>
          </a:prstGeom>
          <a:noFill/>
          <a:ln>
            <a:noFill/>
          </a:ln>
        </p:spPr>
      </p:pic>
      <p:sp>
        <p:nvSpPr>
          <p:cNvPr id="365" name="Google Shape;365;p53"/>
          <p:cNvSpPr txBox="1"/>
          <p:nvPr/>
        </p:nvSpPr>
        <p:spPr>
          <a:xfrm>
            <a:off x="132925" y="1220200"/>
            <a:ext cx="6645000" cy="45252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atveriet saiti </a:t>
            </a:r>
            <a:r>
              <a:rPr b="0" i="0" lang="en-US" sz="2400" u="sng" cap="none" strike="noStrike">
                <a:solidFill>
                  <a:srgbClr val="00FFFF"/>
                </a:solidFill>
                <a:latin typeface="Calibri"/>
                <a:ea typeface="Calibri"/>
                <a:cs typeface="Calibri"/>
                <a:sym typeface="Calibri"/>
                <a:hlinkClick r:id="rId4">
                  <a:extLst>
                    <a:ext uri="{A12FA001-AC4F-418D-AE19-62706E023703}">
                      <ahyp:hlinkClr val="tx"/>
                    </a:ext>
                  </a:extLst>
                </a:hlinkClick>
              </a:rPr>
              <a:t>https://buggy-testingcup.pgs-soft.com/task_1</a:t>
            </a:r>
            <a:endParaRPr b="0" i="0" sz="2400" u="none" cap="none" strike="noStrike">
              <a:solidFill>
                <a:srgbClr val="00FFFF"/>
              </a:solidFill>
              <a:latin typeface="Calibri"/>
              <a:ea typeface="Calibri"/>
              <a:cs typeface="Calibri"/>
              <a:sym typeface="Calibri"/>
            </a:endParaRPr>
          </a:p>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veiciet testus atbilstoši funkcionalitātes aprakstam =&gt;</a:t>
            </a:r>
            <a:endParaRPr b="0" i="0" sz="2400" u="none" cap="none" strike="noStrike">
              <a:solidFill>
                <a:srgbClr val="EFEFEF"/>
              </a:solidFill>
              <a:latin typeface="Calibri"/>
              <a:ea typeface="Calibri"/>
              <a:cs typeface="Calibri"/>
              <a:sym typeface="Calibri"/>
            </a:endParaRPr>
          </a:p>
          <a:p>
            <a:pPr indent="-381000" lvl="1" marL="914400" marR="0" rtl="0" algn="l">
              <a:lnSpc>
                <a:spcPct val="100000"/>
              </a:lnSpc>
              <a:spcBef>
                <a:spcPts val="0"/>
              </a:spcBef>
              <a:spcAft>
                <a:spcPts val="0"/>
              </a:spcAft>
              <a:buClr>
                <a:srgbClr val="EFEFEF"/>
              </a:buClr>
              <a:buSzPts val="2400"/>
              <a:buFont typeface="Calibri"/>
              <a:buAutoNum type="alphaLcPeriod"/>
            </a:pPr>
            <a:r>
              <a:rPr b="0" i="0" lang="en-US" sz="2400" u="none" cap="none" strike="noStrike">
                <a:solidFill>
                  <a:srgbClr val="EFEFEF"/>
                </a:solidFill>
                <a:latin typeface="Calibri"/>
                <a:ea typeface="Calibri"/>
                <a:cs typeface="Calibri"/>
                <a:sym typeface="Calibri"/>
              </a:rPr>
              <a:t>NB: neizmantojiet lapas tulkošanu, jo tad dažas kļūdas nav atrodamas </a:t>
            </a:r>
            <a:endParaRPr b="0" i="0" sz="2400" u="none" cap="none" strike="noStrike">
              <a:solidFill>
                <a:srgbClr val="EFEFEF"/>
              </a:solidFill>
              <a:latin typeface="Calibri"/>
              <a:ea typeface="Calibri"/>
              <a:cs typeface="Calibri"/>
              <a:sym typeface="Calibri"/>
            </a:endParaRPr>
          </a:p>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sagatavojiet kļūdu pieteikumus izmantojot formu nākamajā slaidā un vadlīnijas no 16. un 24. slaida</a:t>
            </a:r>
            <a:endParaRPr b="0" i="0" sz="24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EFEFEF"/>
                </a:solidFill>
                <a:latin typeface="Calibri"/>
                <a:ea typeface="Calibri"/>
                <a:cs typeface="Calibri"/>
                <a:sym typeface="Calibri"/>
              </a:rPr>
              <a:t>Mērķis: gūt praktisku pierdzi sistēmas testēšanā, apgūt kļūdu pierakstu</a:t>
            </a:r>
            <a:endParaRPr b="0" i="0" sz="2400" u="none" cap="none" strike="noStrike">
              <a:solidFill>
                <a:srgbClr val="EFEFE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nvSpPr>
        <p:spPr>
          <a:xfrm>
            <a:off x="381804" y="3651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Kļūdas pieraksta froma</a:t>
            </a:r>
            <a:endParaRPr b="1" i="0" sz="4400" u="none" cap="none" strike="noStrike">
              <a:solidFill>
                <a:schemeClr val="accent4"/>
              </a:solidFill>
              <a:latin typeface="Calibri"/>
              <a:ea typeface="Calibri"/>
              <a:cs typeface="Calibri"/>
              <a:sym typeface="Calibri"/>
            </a:endParaRPr>
          </a:p>
        </p:txBody>
      </p:sp>
      <p:graphicFrame>
        <p:nvGraphicFramePr>
          <p:cNvPr id="372" name="Google Shape;372;p54"/>
          <p:cNvGraphicFramePr/>
          <p:nvPr/>
        </p:nvGraphicFramePr>
        <p:xfrm>
          <a:off x="952500" y="1350920"/>
          <a:ext cx="3000000" cy="3000000"/>
        </p:xfrm>
        <a:graphic>
          <a:graphicData uri="http://schemas.openxmlformats.org/drawingml/2006/table">
            <a:tbl>
              <a:tblPr>
                <a:noFill/>
                <a:tableStyleId>{84D0B78A-96DD-4CA6-A6DF-906E2FDD9030}</a:tableStyleId>
              </a:tblPr>
              <a:tblGrid>
                <a:gridCol w="2457975"/>
                <a:gridCol w="7829025"/>
              </a:tblGrid>
              <a:tr h="10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Virsraksts</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txBody>
                  <a:tcPr marT="91425" marB="91425" marR="91425" marL="91425"/>
                </a:tc>
              </a:tr>
              <a:tr h="10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Prioritāte</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txBody>
                  <a:tcPr marT="91425" marB="91425" marR="91425" marL="91425"/>
                </a:tc>
              </a:tr>
              <a:tr h="10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Smaguma pakāpe</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txBody>
                  <a:tcPr marT="91425" marB="91425" marR="91425" marL="91425"/>
                </a:tc>
              </a:tr>
              <a:tr h="547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Apraksts</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EFEFEF"/>
                          </a:solidFill>
                        </a:rPr>
                        <a:t>Soļi atkārtošanai:</a:t>
                      </a:r>
                      <a:endParaRPr b="1" sz="1200" u="none" cap="none" strike="noStrike">
                        <a:solidFill>
                          <a:srgbClr val="EFEFEF"/>
                        </a:solidFill>
                      </a:endParaRPr>
                    </a:p>
                    <a:p>
                      <a:pPr indent="-304800" lvl="0" marL="457200" marR="0" rtl="0" algn="l">
                        <a:lnSpc>
                          <a:spcPct val="100000"/>
                        </a:lnSpc>
                        <a:spcBef>
                          <a:spcPts val="0"/>
                        </a:spcBef>
                        <a:spcAft>
                          <a:spcPts val="0"/>
                        </a:spcAft>
                        <a:buClr>
                          <a:srgbClr val="EFEFEF"/>
                        </a:buClr>
                        <a:buSzPts val="1200"/>
                        <a:buFont typeface="Arial"/>
                        <a:buAutoNum type="arabicPeriod"/>
                      </a:pPr>
                      <a:r>
                        <a:t/>
                      </a:r>
                      <a:endParaRPr sz="1200" u="none" cap="none" strike="noStrike">
                        <a:solidFill>
                          <a:srgbClr val="EFEFEF"/>
                        </a:solidFill>
                      </a:endParaRPr>
                    </a:p>
                    <a:p>
                      <a:pPr indent="-304800" lvl="0" marL="457200" marR="0" rtl="0" algn="l">
                        <a:lnSpc>
                          <a:spcPct val="100000"/>
                        </a:lnSpc>
                        <a:spcBef>
                          <a:spcPts val="0"/>
                        </a:spcBef>
                        <a:spcAft>
                          <a:spcPts val="0"/>
                        </a:spcAft>
                        <a:buClr>
                          <a:srgbClr val="EFEFEF"/>
                        </a:buClr>
                        <a:buSzPts val="1200"/>
                        <a:buFont typeface="Arial"/>
                        <a:buAutoNum type="arabicPeriod"/>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EFEFEF"/>
                          </a:solidFill>
                        </a:rPr>
                        <a:t>Reālie rezultāti:</a:t>
                      </a:r>
                      <a:endParaRPr b="1"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EFEFEF"/>
                          </a:solidFill>
                        </a:rPr>
                        <a:t>Sagaidāmie rezultāti:</a:t>
                      </a:r>
                      <a:endParaRPr b="1" sz="1200" u="none" cap="none" strike="noStrike">
                        <a:solidFill>
                          <a:srgbClr val="EFEFEF"/>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txBody>
                  <a:tcPr marT="91425" marB="91425" marR="91425" marL="91425"/>
                </a:tc>
              </a:tr>
              <a:tr h="547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EFEFEF"/>
                          </a:solidFill>
                        </a:rPr>
                        <a:t>Pielikums</a:t>
                      </a:r>
                      <a:endParaRPr sz="1200" u="none" cap="none" strike="noStrike">
                        <a:solidFill>
                          <a:srgbClr val="EFEFE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EFEFEF"/>
                        </a:solidFill>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Uzdevums Nr 2. (15 min)</a:t>
            </a:r>
            <a:endParaRPr b="1" i="0" sz="4400" u="none" cap="none" strike="noStrike">
              <a:solidFill>
                <a:schemeClr val="accent4"/>
              </a:solidFill>
              <a:latin typeface="Calibri"/>
              <a:ea typeface="Calibri"/>
              <a:cs typeface="Calibri"/>
              <a:sym typeface="Calibri"/>
            </a:endParaRPr>
          </a:p>
        </p:txBody>
      </p:sp>
      <p:sp>
        <p:nvSpPr>
          <p:cNvPr id="379" name="Google Shape;379;p55"/>
          <p:cNvSpPr/>
          <p:nvPr/>
        </p:nvSpPr>
        <p:spPr>
          <a:xfrm>
            <a:off x="5754022" y="1962289"/>
            <a:ext cx="591706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380" name="Google Shape;380;p55"/>
          <p:cNvPicPr preferRelativeResize="0"/>
          <p:nvPr/>
        </p:nvPicPr>
        <p:blipFill rotWithShape="1">
          <a:blip r:embed="rId3">
            <a:alphaModFix/>
          </a:blip>
          <a:srcRect b="0" l="0" r="0" t="0"/>
          <a:stretch/>
        </p:blipFill>
        <p:spPr>
          <a:xfrm>
            <a:off x="6915676" y="1215375"/>
            <a:ext cx="4496900" cy="4594925"/>
          </a:xfrm>
          <a:prstGeom prst="rect">
            <a:avLst/>
          </a:prstGeom>
          <a:noFill/>
          <a:ln>
            <a:noFill/>
          </a:ln>
        </p:spPr>
      </p:pic>
      <p:sp>
        <p:nvSpPr>
          <p:cNvPr id="381" name="Google Shape;381;p55"/>
          <p:cNvSpPr txBox="1"/>
          <p:nvPr/>
        </p:nvSpPr>
        <p:spPr>
          <a:xfrm>
            <a:off x="157075" y="1474200"/>
            <a:ext cx="6837000" cy="39096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100000"/>
              </a:lnSpc>
              <a:spcBef>
                <a:spcPts val="0"/>
              </a:spcBef>
              <a:spcAft>
                <a:spcPts val="0"/>
              </a:spcAft>
              <a:buClr>
                <a:srgbClr val="EFEFEF"/>
              </a:buClr>
              <a:buSzPts val="2800"/>
              <a:buFont typeface="Calibri"/>
              <a:buAutoNum type="arabicPeriod"/>
            </a:pPr>
            <a:r>
              <a:rPr b="0" i="0" lang="en-US" sz="2800" u="none" cap="none" strike="noStrike">
                <a:solidFill>
                  <a:srgbClr val="EFEFEF"/>
                </a:solidFill>
                <a:latin typeface="Calibri"/>
                <a:ea typeface="Calibri"/>
                <a:cs typeface="Calibri"/>
                <a:sym typeface="Calibri"/>
              </a:rPr>
              <a:t>atveriet saiti </a:t>
            </a:r>
            <a:r>
              <a:rPr b="0" i="0" lang="en-US" sz="2400" u="sng" cap="none" strike="noStrike">
                <a:solidFill>
                  <a:srgbClr val="00FFFF"/>
                </a:solidFill>
                <a:latin typeface="Calibri"/>
                <a:ea typeface="Calibri"/>
                <a:cs typeface="Calibri"/>
                <a:sym typeface="Calibri"/>
                <a:hlinkClick r:id="rId4">
                  <a:extLst>
                    <a:ext uri="{A12FA001-AC4F-418D-AE19-62706E023703}">
                      <ahyp:hlinkClr val="tx"/>
                    </a:ext>
                  </a:extLst>
                </a:hlinkClick>
              </a:rPr>
              <a:t>https://buggy-testingcup.pgs-soft.com/task_2</a:t>
            </a:r>
            <a:endParaRPr b="0" i="0" sz="2400" u="none" cap="none" strike="noStrike">
              <a:solidFill>
                <a:srgbClr val="00FFFF"/>
              </a:solidFill>
              <a:latin typeface="Calibri"/>
              <a:ea typeface="Calibri"/>
              <a:cs typeface="Calibri"/>
              <a:sym typeface="Calibri"/>
            </a:endParaRPr>
          </a:p>
          <a:p>
            <a:pPr indent="-406400" lvl="0" marL="457200" marR="0" rtl="0" algn="l">
              <a:lnSpc>
                <a:spcPct val="100000"/>
              </a:lnSpc>
              <a:spcBef>
                <a:spcPts val="0"/>
              </a:spcBef>
              <a:spcAft>
                <a:spcPts val="0"/>
              </a:spcAft>
              <a:buClr>
                <a:srgbClr val="EFEFEF"/>
              </a:buClr>
              <a:buSzPts val="2800"/>
              <a:buFont typeface="Calibri"/>
              <a:buAutoNum type="arabicPeriod"/>
            </a:pPr>
            <a:r>
              <a:rPr b="0" i="0" lang="en-US" sz="2800" u="none" cap="none" strike="noStrike">
                <a:solidFill>
                  <a:srgbClr val="EFEFEF"/>
                </a:solidFill>
                <a:latin typeface="Calibri"/>
                <a:ea typeface="Calibri"/>
                <a:cs typeface="Calibri"/>
                <a:sym typeface="Calibri"/>
              </a:rPr>
              <a:t>veiciet testus atbilstoši funkcionalitātes aprakstam =&gt;</a:t>
            </a:r>
            <a:endParaRPr b="0" i="0" sz="2800" u="none" cap="none" strike="noStrike">
              <a:solidFill>
                <a:srgbClr val="EFEFEF"/>
              </a:solidFill>
              <a:latin typeface="Calibri"/>
              <a:ea typeface="Calibri"/>
              <a:cs typeface="Calibri"/>
              <a:sym typeface="Calibri"/>
            </a:endParaRPr>
          </a:p>
          <a:p>
            <a:pPr indent="-406400" lvl="1" marL="914400" marR="0" rtl="0" algn="l">
              <a:lnSpc>
                <a:spcPct val="100000"/>
              </a:lnSpc>
              <a:spcBef>
                <a:spcPts val="0"/>
              </a:spcBef>
              <a:spcAft>
                <a:spcPts val="0"/>
              </a:spcAft>
              <a:buClr>
                <a:srgbClr val="EFEFEF"/>
              </a:buClr>
              <a:buSzPts val="2800"/>
              <a:buFont typeface="Calibri"/>
              <a:buAutoNum type="alphaLcPeriod"/>
            </a:pPr>
            <a:r>
              <a:rPr b="0" i="0" lang="en-US" sz="2800" u="none" cap="none" strike="noStrike">
                <a:solidFill>
                  <a:srgbClr val="EFEFEF"/>
                </a:solidFill>
                <a:latin typeface="Calibri"/>
                <a:ea typeface="Calibri"/>
                <a:cs typeface="Calibri"/>
                <a:sym typeface="Calibri"/>
              </a:rPr>
              <a:t>NB: neizmantojiet lapas tulkošanu, jo tad dažas kļūdas nav atrodamas </a:t>
            </a:r>
            <a:endParaRPr b="0" i="0" sz="2800" u="none" cap="none" strike="noStrike">
              <a:solidFill>
                <a:srgbClr val="EFEFEF"/>
              </a:solidFill>
              <a:latin typeface="Calibri"/>
              <a:ea typeface="Calibri"/>
              <a:cs typeface="Calibri"/>
              <a:sym typeface="Calibri"/>
            </a:endParaRPr>
          </a:p>
          <a:p>
            <a:pPr indent="-406400" lvl="0" marL="457200" marR="0" rtl="0" algn="l">
              <a:lnSpc>
                <a:spcPct val="100000"/>
              </a:lnSpc>
              <a:spcBef>
                <a:spcPts val="0"/>
              </a:spcBef>
              <a:spcAft>
                <a:spcPts val="0"/>
              </a:spcAft>
              <a:buClr>
                <a:srgbClr val="EFEFEF"/>
              </a:buClr>
              <a:buSzPts val="2800"/>
              <a:buFont typeface="Calibri"/>
              <a:buAutoNum type="arabicPeriod"/>
            </a:pPr>
            <a:r>
              <a:rPr b="0" i="0" lang="en-US" sz="2800" u="none" cap="none" strike="noStrike">
                <a:solidFill>
                  <a:srgbClr val="EFEFEF"/>
                </a:solidFill>
                <a:latin typeface="Calibri"/>
                <a:ea typeface="Calibri"/>
                <a:cs typeface="Calibri"/>
                <a:sym typeface="Calibri"/>
              </a:rPr>
              <a:t>sagatavojiet kļūdu pieteikumus izmantojot kļūdas pieraksta formu un vadlīnijas no 16. un 24. slaida</a:t>
            </a:r>
            <a:endParaRPr b="0" i="0" sz="2800" u="none" cap="none" strike="noStrike">
              <a:solidFill>
                <a:srgbClr val="EFEFE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56"/>
          <p:cNvPicPr preferRelativeResize="0"/>
          <p:nvPr/>
        </p:nvPicPr>
        <p:blipFill rotWithShape="1">
          <a:blip r:embed="rId3">
            <a:alphaModFix/>
          </a:blip>
          <a:srcRect b="0" l="0" r="0" t="0"/>
          <a:stretch/>
        </p:blipFill>
        <p:spPr>
          <a:xfrm>
            <a:off x="7896324" y="1142999"/>
            <a:ext cx="3185425" cy="5020249"/>
          </a:xfrm>
          <a:prstGeom prst="rect">
            <a:avLst/>
          </a:prstGeom>
          <a:noFill/>
          <a:ln>
            <a:noFill/>
          </a:ln>
        </p:spPr>
      </p:pic>
      <p:sp>
        <p:nvSpPr>
          <p:cNvPr id="388" name="Google Shape;388;p56"/>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Uzdevums Nr 3. (15 min)</a:t>
            </a:r>
            <a:endParaRPr b="1" i="0" sz="4400" u="none" cap="none" strike="noStrike">
              <a:solidFill>
                <a:schemeClr val="accent4"/>
              </a:solidFill>
              <a:latin typeface="Calibri"/>
              <a:ea typeface="Calibri"/>
              <a:cs typeface="Calibri"/>
              <a:sym typeface="Calibri"/>
            </a:endParaRPr>
          </a:p>
        </p:txBody>
      </p:sp>
      <p:sp>
        <p:nvSpPr>
          <p:cNvPr id="389" name="Google Shape;389;p56"/>
          <p:cNvSpPr txBox="1"/>
          <p:nvPr/>
        </p:nvSpPr>
        <p:spPr>
          <a:xfrm>
            <a:off x="101050" y="1285200"/>
            <a:ext cx="7520400" cy="3940500"/>
          </a:xfrm>
          <a:prstGeom prst="rect">
            <a:avLst/>
          </a:prstGeom>
          <a:noFill/>
          <a:ln>
            <a:noFill/>
          </a:ln>
        </p:spPr>
        <p:txBody>
          <a:bodyPr anchorCtr="0" anchor="t" bIns="45700" lIns="91425" spcFirstLastPara="1" rIns="91425" wrap="square" tIns="45700">
            <a:spAutoFit/>
          </a:bodyPr>
          <a:lstStyle/>
          <a:p>
            <a:pPr indent="-387350" lvl="0" marL="457200" marR="0" rtl="0" algn="l">
              <a:lnSpc>
                <a:spcPct val="100000"/>
              </a:lnSpc>
              <a:spcBef>
                <a:spcPts val="0"/>
              </a:spcBef>
              <a:spcAft>
                <a:spcPts val="0"/>
              </a:spcAft>
              <a:buClr>
                <a:srgbClr val="EFEFEF"/>
              </a:buClr>
              <a:buSzPts val="2500"/>
              <a:buFont typeface="Calibri"/>
              <a:buAutoNum type="arabicPeriod"/>
            </a:pPr>
            <a:r>
              <a:rPr b="0" i="0" lang="en-US" sz="2500" u="none" cap="none" strike="noStrike">
                <a:solidFill>
                  <a:srgbClr val="EFEFEF"/>
                </a:solidFill>
                <a:latin typeface="Calibri"/>
                <a:ea typeface="Calibri"/>
                <a:cs typeface="Calibri"/>
                <a:sym typeface="Calibri"/>
              </a:rPr>
              <a:t>atveriet saiti </a:t>
            </a:r>
            <a:r>
              <a:rPr b="0" i="0" lang="en-US" sz="2500" u="sng" cap="none" strike="noStrike">
                <a:solidFill>
                  <a:srgbClr val="00FFFF"/>
                </a:solidFill>
                <a:latin typeface="Calibri"/>
                <a:ea typeface="Calibri"/>
                <a:cs typeface="Calibri"/>
                <a:sym typeface="Calibri"/>
                <a:hlinkClick r:id="rId4">
                  <a:extLst>
                    <a:ext uri="{A12FA001-AC4F-418D-AE19-62706E023703}">
                      <ahyp:hlinkClr val="tx"/>
                    </a:ext>
                  </a:extLst>
                </a:hlinkClick>
              </a:rPr>
              <a:t>https://buggy-testingcup.pgs-soft.com/task_3</a:t>
            </a:r>
            <a:endParaRPr b="0" i="0" sz="2500" u="none" cap="none" strike="noStrike">
              <a:solidFill>
                <a:srgbClr val="00FFFF"/>
              </a:solidFill>
              <a:latin typeface="Calibri"/>
              <a:ea typeface="Calibri"/>
              <a:cs typeface="Calibri"/>
              <a:sym typeface="Calibri"/>
            </a:endParaRPr>
          </a:p>
          <a:p>
            <a:pPr indent="-387350" lvl="0" marL="457200" marR="0" rtl="0" algn="l">
              <a:lnSpc>
                <a:spcPct val="100000"/>
              </a:lnSpc>
              <a:spcBef>
                <a:spcPts val="0"/>
              </a:spcBef>
              <a:spcAft>
                <a:spcPts val="0"/>
              </a:spcAft>
              <a:buClr>
                <a:srgbClr val="EFEFEF"/>
              </a:buClr>
              <a:buSzPts val="2500"/>
              <a:buFont typeface="Calibri"/>
              <a:buAutoNum type="arabicPeriod"/>
            </a:pPr>
            <a:r>
              <a:rPr b="0" i="0" lang="en-US" sz="2500" u="none" cap="none" strike="noStrike">
                <a:solidFill>
                  <a:srgbClr val="EFEFEF"/>
                </a:solidFill>
                <a:latin typeface="Calibri"/>
                <a:ea typeface="Calibri"/>
                <a:cs typeface="Calibri"/>
                <a:sym typeface="Calibri"/>
              </a:rPr>
              <a:t>veiciet testus atbilstoši funkcionalitātes aprakstam =&gt;</a:t>
            </a:r>
            <a:endParaRPr b="0" i="0" sz="2500" u="none" cap="none" strike="noStrike">
              <a:solidFill>
                <a:srgbClr val="EFEFEF"/>
              </a:solidFill>
              <a:latin typeface="Calibri"/>
              <a:ea typeface="Calibri"/>
              <a:cs typeface="Calibri"/>
              <a:sym typeface="Calibri"/>
            </a:endParaRPr>
          </a:p>
          <a:p>
            <a:pPr indent="-387350" lvl="1" marL="914400" marR="0" rtl="0" algn="l">
              <a:lnSpc>
                <a:spcPct val="100000"/>
              </a:lnSpc>
              <a:spcBef>
                <a:spcPts val="0"/>
              </a:spcBef>
              <a:spcAft>
                <a:spcPts val="0"/>
              </a:spcAft>
              <a:buClr>
                <a:srgbClr val="EFEFEF"/>
              </a:buClr>
              <a:buSzPts val="2500"/>
              <a:buFont typeface="Calibri"/>
              <a:buAutoNum type="alphaLcPeriod"/>
            </a:pPr>
            <a:r>
              <a:rPr b="0" i="0" lang="en-US" sz="2500" u="none" cap="none" strike="noStrike">
                <a:solidFill>
                  <a:srgbClr val="EFEFEF"/>
                </a:solidFill>
                <a:latin typeface="Calibri"/>
                <a:ea typeface="Calibri"/>
                <a:cs typeface="Calibri"/>
                <a:sym typeface="Calibri"/>
              </a:rPr>
              <a:t>NB: neizmantojiet lapas tulkošanu, jo tad dažas kļūdas nav atrodamas </a:t>
            </a:r>
            <a:endParaRPr b="0" i="0" sz="2500" u="none" cap="none" strike="noStrike">
              <a:solidFill>
                <a:srgbClr val="EFEFEF"/>
              </a:solidFill>
              <a:latin typeface="Calibri"/>
              <a:ea typeface="Calibri"/>
              <a:cs typeface="Calibri"/>
              <a:sym typeface="Calibri"/>
            </a:endParaRPr>
          </a:p>
          <a:p>
            <a:pPr indent="-387350" lvl="0" marL="457200" marR="0" rtl="0" algn="l">
              <a:lnSpc>
                <a:spcPct val="100000"/>
              </a:lnSpc>
              <a:spcBef>
                <a:spcPts val="0"/>
              </a:spcBef>
              <a:spcAft>
                <a:spcPts val="0"/>
              </a:spcAft>
              <a:buClr>
                <a:srgbClr val="EFEFEF"/>
              </a:buClr>
              <a:buSzPts val="2500"/>
              <a:buFont typeface="Calibri"/>
              <a:buAutoNum type="arabicPeriod"/>
            </a:pPr>
            <a:r>
              <a:rPr b="0" i="0" lang="en-US" sz="2500" u="none" cap="none" strike="noStrike">
                <a:solidFill>
                  <a:srgbClr val="EFEFEF"/>
                </a:solidFill>
                <a:latin typeface="Calibri"/>
                <a:ea typeface="Calibri"/>
                <a:cs typeface="Calibri"/>
                <a:sym typeface="Calibri"/>
              </a:rPr>
              <a:t>sagatavojiet kļūdu pieteikumus izmantojot kļūdas pieraksta formu un vadlīnijas no 16. un 24. slaida</a:t>
            </a:r>
            <a:endParaRPr b="0" i="0" sz="25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EFEFEF"/>
                </a:solidFill>
                <a:latin typeface="Calibri"/>
                <a:ea typeface="Calibri"/>
                <a:cs typeface="Calibri"/>
                <a:sym typeface="Calibri"/>
              </a:rPr>
              <a:t>Mērķis: gūt praktisku pierdzi sistēmas testēšanā, apgūt kļūdu pierakstu</a:t>
            </a:r>
            <a:endParaRPr b="0" i="0" sz="2500" u="none" cap="none" strike="noStrike">
              <a:solidFill>
                <a:srgbClr val="EFEFE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7"/>
          <p:cNvPicPr preferRelativeResize="0"/>
          <p:nvPr/>
        </p:nvPicPr>
        <p:blipFill rotWithShape="1">
          <a:blip r:embed="rId3">
            <a:alphaModFix/>
          </a:blip>
          <a:srcRect b="0" l="0" r="0" t="0"/>
          <a:stretch/>
        </p:blipFill>
        <p:spPr>
          <a:xfrm>
            <a:off x="7564100" y="1096188"/>
            <a:ext cx="4361599" cy="5072724"/>
          </a:xfrm>
          <a:prstGeom prst="rect">
            <a:avLst/>
          </a:prstGeom>
          <a:noFill/>
          <a:ln>
            <a:noFill/>
          </a:ln>
        </p:spPr>
      </p:pic>
      <p:sp>
        <p:nvSpPr>
          <p:cNvPr id="396" name="Google Shape;396;p57"/>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Uzdevums Nr 4. (15 min)</a:t>
            </a:r>
            <a:endParaRPr b="1" i="0" sz="4400" u="none" cap="none" strike="noStrike">
              <a:solidFill>
                <a:schemeClr val="accent4"/>
              </a:solidFill>
              <a:latin typeface="Calibri"/>
              <a:ea typeface="Calibri"/>
              <a:cs typeface="Calibri"/>
              <a:sym typeface="Calibri"/>
            </a:endParaRPr>
          </a:p>
        </p:txBody>
      </p:sp>
      <p:sp>
        <p:nvSpPr>
          <p:cNvPr id="397" name="Google Shape;397;p57"/>
          <p:cNvSpPr/>
          <p:nvPr/>
        </p:nvSpPr>
        <p:spPr>
          <a:xfrm>
            <a:off x="5754022" y="2027739"/>
            <a:ext cx="5917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98" name="Google Shape;398;p57"/>
          <p:cNvSpPr txBox="1"/>
          <p:nvPr/>
        </p:nvSpPr>
        <p:spPr>
          <a:xfrm>
            <a:off x="0" y="1285200"/>
            <a:ext cx="7621200" cy="3924900"/>
          </a:xfrm>
          <a:prstGeom prst="rect">
            <a:avLst/>
          </a:prstGeom>
          <a:noFill/>
          <a:ln>
            <a:noFill/>
          </a:ln>
        </p:spPr>
        <p:txBody>
          <a:bodyPr anchorCtr="0" anchor="t" bIns="45700" lIns="91425" spcFirstLastPara="1" rIns="91425" wrap="square" tIns="45700">
            <a:spAutoFit/>
          </a:bodyPr>
          <a:lstStyle/>
          <a:p>
            <a:pPr indent="-387350" lvl="0" marL="457200" marR="0" rtl="0" algn="l">
              <a:lnSpc>
                <a:spcPct val="100000"/>
              </a:lnSpc>
              <a:spcBef>
                <a:spcPts val="0"/>
              </a:spcBef>
              <a:spcAft>
                <a:spcPts val="0"/>
              </a:spcAft>
              <a:buClr>
                <a:srgbClr val="EFEFEF"/>
              </a:buClr>
              <a:buSzPts val="2500"/>
              <a:buFont typeface="Calibri"/>
              <a:buAutoNum type="arabicPeriod"/>
            </a:pPr>
            <a:r>
              <a:rPr b="0" i="0" lang="en-US" sz="2500" u="none" cap="none" strike="noStrike">
                <a:solidFill>
                  <a:srgbClr val="EFEFEF"/>
                </a:solidFill>
                <a:latin typeface="Calibri"/>
                <a:ea typeface="Calibri"/>
                <a:cs typeface="Calibri"/>
                <a:sym typeface="Calibri"/>
              </a:rPr>
              <a:t>atveriet saiti </a:t>
            </a:r>
            <a:r>
              <a:rPr b="0" i="0" lang="en-US" sz="2400" u="sng" cap="none" strike="noStrike">
                <a:solidFill>
                  <a:srgbClr val="00FFFF"/>
                </a:solidFill>
                <a:latin typeface="Calibri"/>
                <a:ea typeface="Calibri"/>
                <a:cs typeface="Calibri"/>
                <a:sym typeface="Calibri"/>
                <a:hlinkClick r:id="rId4">
                  <a:extLst>
                    <a:ext uri="{A12FA001-AC4F-418D-AE19-62706E023703}">
                      <ahyp:hlinkClr val="tx"/>
                    </a:ext>
                  </a:extLst>
                </a:hlinkClick>
              </a:rPr>
              <a:t>https://buggy-testingcup.pgs-soft.com/task_6</a:t>
            </a:r>
            <a:endParaRPr b="0" i="0" sz="2500" u="none" cap="none" strike="noStrike">
              <a:solidFill>
                <a:srgbClr val="00FFFF"/>
              </a:solidFill>
              <a:latin typeface="Calibri"/>
              <a:ea typeface="Calibri"/>
              <a:cs typeface="Calibri"/>
              <a:sym typeface="Calibri"/>
            </a:endParaRPr>
          </a:p>
          <a:p>
            <a:pPr indent="-387350" lvl="0" marL="457200" marR="0" rtl="0" algn="l">
              <a:lnSpc>
                <a:spcPct val="100000"/>
              </a:lnSpc>
              <a:spcBef>
                <a:spcPts val="0"/>
              </a:spcBef>
              <a:spcAft>
                <a:spcPts val="0"/>
              </a:spcAft>
              <a:buClr>
                <a:srgbClr val="EFEFEF"/>
              </a:buClr>
              <a:buSzPts val="2500"/>
              <a:buFont typeface="Calibri"/>
              <a:buAutoNum type="arabicPeriod"/>
            </a:pPr>
            <a:r>
              <a:rPr b="0" i="0" lang="en-US" sz="2500" u="none" cap="none" strike="noStrike">
                <a:solidFill>
                  <a:srgbClr val="EFEFEF"/>
                </a:solidFill>
                <a:latin typeface="Calibri"/>
                <a:ea typeface="Calibri"/>
                <a:cs typeface="Calibri"/>
                <a:sym typeface="Calibri"/>
              </a:rPr>
              <a:t>veiciet testus atbilstoši funkcionalitātes aprakstam =&gt;</a:t>
            </a:r>
            <a:endParaRPr b="0" i="0" sz="2500" u="none" cap="none" strike="noStrike">
              <a:solidFill>
                <a:srgbClr val="EFEFEF"/>
              </a:solidFill>
              <a:latin typeface="Calibri"/>
              <a:ea typeface="Calibri"/>
              <a:cs typeface="Calibri"/>
              <a:sym typeface="Calibri"/>
            </a:endParaRPr>
          </a:p>
          <a:p>
            <a:pPr indent="-387350" lvl="1" marL="914400" marR="0" rtl="0" algn="l">
              <a:lnSpc>
                <a:spcPct val="100000"/>
              </a:lnSpc>
              <a:spcBef>
                <a:spcPts val="0"/>
              </a:spcBef>
              <a:spcAft>
                <a:spcPts val="0"/>
              </a:spcAft>
              <a:buClr>
                <a:srgbClr val="EFEFEF"/>
              </a:buClr>
              <a:buSzPts val="2500"/>
              <a:buFont typeface="Calibri"/>
              <a:buAutoNum type="alphaLcPeriod"/>
            </a:pPr>
            <a:r>
              <a:rPr b="0" i="0" lang="en-US" sz="2500" u="none" cap="none" strike="noStrike">
                <a:solidFill>
                  <a:srgbClr val="EFEFEF"/>
                </a:solidFill>
                <a:latin typeface="Calibri"/>
                <a:ea typeface="Calibri"/>
                <a:cs typeface="Calibri"/>
                <a:sym typeface="Calibri"/>
              </a:rPr>
              <a:t>NB: neizmantojiet lapas tulkošanu, jo tad dažas kļūdas nav atrodamas </a:t>
            </a:r>
            <a:endParaRPr b="0" i="0" sz="2500" u="none" cap="none" strike="noStrike">
              <a:solidFill>
                <a:srgbClr val="EFEFEF"/>
              </a:solidFill>
              <a:latin typeface="Calibri"/>
              <a:ea typeface="Calibri"/>
              <a:cs typeface="Calibri"/>
              <a:sym typeface="Calibri"/>
            </a:endParaRPr>
          </a:p>
          <a:p>
            <a:pPr indent="-387350" lvl="0" marL="457200" marR="0" rtl="0" algn="l">
              <a:lnSpc>
                <a:spcPct val="100000"/>
              </a:lnSpc>
              <a:spcBef>
                <a:spcPts val="0"/>
              </a:spcBef>
              <a:spcAft>
                <a:spcPts val="0"/>
              </a:spcAft>
              <a:buClr>
                <a:srgbClr val="EFEFEF"/>
              </a:buClr>
              <a:buSzPts val="2500"/>
              <a:buFont typeface="Calibri"/>
              <a:buAutoNum type="arabicPeriod"/>
            </a:pPr>
            <a:r>
              <a:rPr b="0" i="0" lang="en-US" sz="2500" u="none" cap="none" strike="noStrike">
                <a:solidFill>
                  <a:srgbClr val="EFEFEF"/>
                </a:solidFill>
                <a:latin typeface="Calibri"/>
                <a:ea typeface="Calibri"/>
                <a:cs typeface="Calibri"/>
                <a:sym typeface="Calibri"/>
              </a:rPr>
              <a:t>sagatavojiet kļūdu pieteikumus izmantojot kļūdas pieraksta formu un vadlīnijas no 16. un 24. slaida</a:t>
            </a:r>
            <a:endParaRPr b="0" i="0" sz="25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EFEFEF"/>
                </a:solidFill>
                <a:latin typeface="Calibri"/>
                <a:ea typeface="Calibri"/>
                <a:cs typeface="Calibri"/>
                <a:sym typeface="Calibri"/>
              </a:rPr>
              <a:t>Mērķis: gūt praktisku pierdzi sistēmas testēšanā, apgūt kļūdu pierakstu</a:t>
            </a:r>
            <a:endParaRPr b="0" i="0" sz="2500" u="none" cap="none" strike="noStrike">
              <a:solidFill>
                <a:srgbClr val="EFEFE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nvSpPr>
        <p:spPr>
          <a:xfrm>
            <a:off x="267204" y="489300"/>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Obligātais mājas darbs</a:t>
            </a:r>
            <a:endParaRPr b="1" i="0" sz="4400" u="none" cap="none" strike="noStrike">
              <a:solidFill>
                <a:schemeClr val="accent4"/>
              </a:solidFill>
              <a:latin typeface="Calibri"/>
              <a:ea typeface="Calibri"/>
              <a:cs typeface="Calibri"/>
              <a:sym typeface="Calibri"/>
            </a:endParaRPr>
          </a:p>
        </p:txBody>
      </p:sp>
      <p:sp>
        <p:nvSpPr>
          <p:cNvPr id="405" name="Google Shape;405;p58"/>
          <p:cNvSpPr/>
          <p:nvPr/>
        </p:nvSpPr>
        <p:spPr>
          <a:xfrm>
            <a:off x="951000" y="1462025"/>
            <a:ext cx="10836300" cy="19389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Iesniegt vismaz 1 kļūdas aprakstu no katra uzdevuma</a:t>
            </a:r>
            <a:endParaRPr b="0" i="0" sz="2400" u="none" cap="none" strike="noStrike">
              <a:solidFill>
                <a:srgbClr val="EFEFEF"/>
              </a:solidFill>
              <a:latin typeface="Calibri"/>
              <a:ea typeface="Calibri"/>
              <a:cs typeface="Calibri"/>
              <a:sym typeface="Calibri"/>
            </a:endParaRPr>
          </a:p>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Noteikt kļūdas smaguma pakāpi un prioritāti balstoties uz zemāk norādītajiem kļūdu virsrakstiem nezināmai programmatūrai</a:t>
            </a:r>
            <a:endParaRPr b="0" i="0" sz="2400" u="none" cap="none" strike="noStrike">
              <a:solidFill>
                <a:srgbClr val="EFEFEF"/>
              </a:solidFill>
              <a:latin typeface="Calibri"/>
              <a:ea typeface="Calibri"/>
              <a:cs typeface="Calibri"/>
              <a:sym typeface="Calibri"/>
            </a:endParaRPr>
          </a:p>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Pamatojiet savu izvēli </a:t>
            </a:r>
            <a:endParaRPr b="0" i="0" sz="24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EFEFEF"/>
              </a:solidFill>
              <a:latin typeface="Calibri"/>
              <a:ea typeface="Calibri"/>
              <a:cs typeface="Calibri"/>
              <a:sym typeface="Calibri"/>
            </a:endParaRPr>
          </a:p>
        </p:txBody>
      </p:sp>
      <p:pic>
        <p:nvPicPr>
          <p:cNvPr id="406" name="Google Shape;406;p58"/>
          <p:cNvPicPr preferRelativeResize="0"/>
          <p:nvPr/>
        </p:nvPicPr>
        <p:blipFill rotWithShape="1">
          <a:blip r:embed="rId3">
            <a:alphaModFix/>
          </a:blip>
          <a:srcRect b="0" l="0" r="0" t="0"/>
          <a:stretch/>
        </p:blipFill>
        <p:spPr>
          <a:xfrm>
            <a:off x="652452" y="3192425"/>
            <a:ext cx="10887075" cy="2247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9"/>
          <p:cNvSpPr txBox="1"/>
          <p:nvPr/>
        </p:nvSpPr>
        <p:spPr>
          <a:xfrm>
            <a:off x="838217" y="97100"/>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Izvēles mājas darbs</a:t>
            </a:r>
            <a:endParaRPr b="1" i="0" sz="4400" u="none" cap="none" strike="noStrike">
              <a:solidFill>
                <a:schemeClr val="accent4"/>
              </a:solidFill>
              <a:latin typeface="Calibri"/>
              <a:ea typeface="Calibri"/>
              <a:cs typeface="Calibri"/>
              <a:sym typeface="Calibri"/>
            </a:endParaRPr>
          </a:p>
        </p:txBody>
      </p:sp>
      <p:sp>
        <p:nvSpPr>
          <p:cNvPr id="413" name="Google Shape;413;p59"/>
          <p:cNvSpPr/>
          <p:nvPr/>
        </p:nvSpPr>
        <p:spPr>
          <a:xfrm>
            <a:off x="677850" y="991375"/>
            <a:ext cx="10836300" cy="19389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Noteikt kļūdas smaguma pakāpi un prioritāti balstoties uz zemāk norādītajiem kļūdu virsrakstiem pieņemot, ka šīs kļūdas ir reģistrētas sekojošām mājas lapām:</a:t>
            </a:r>
            <a:endParaRPr b="0" i="0" sz="2400" u="none" cap="none" strike="noStrike">
              <a:solidFill>
                <a:srgbClr val="EFEFEF"/>
              </a:solidFill>
              <a:latin typeface="Calibri"/>
              <a:ea typeface="Calibri"/>
              <a:cs typeface="Calibri"/>
              <a:sym typeface="Calibri"/>
            </a:endParaRPr>
          </a:p>
          <a:p>
            <a:pPr indent="-381000" lvl="1" marL="914400" marR="0" rtl="0" algn="l">
              <a:lnSpc>
                <a:spcPct val="100000"/>
              </a:lnSpc>
              <a:spcBef>
                <a:spcPts val="0"/>
              </a:spcBef>
              <a:spcAft>
                <a:spcPts val="0"/>
              </a:spcAft>
              <a:buClr>
                <a:srgbClr val="EFEFEF"/>
              </a:buClr>
              <a:buSzPts val="2400"/>
              <a:buFont typeface="Calibri"/>
              <a:buAutoNum type="alphaLcPeriod"/>
            </a:pPr>
            <a:r>
              <a:rPr b="0" i="0" lang="en-US" sz="2400" u="none" cap="none" strike="noStrike">
                <a:solidFill>
                  <a:srgbClr val="EFEFEF"/>
                </a:solidFill>
                <a:latin typeface="Calibri"/>
                <a:ea typeface="Calibri"/>
                <a:cs typeface="Calibri"/>
                <a:sym typeface="Calibri"/>
              </a:rPr>
              <a:t>Biržas spekulāciju mājas lapa</a:t>
            </a:r>
            <a:endParaRPr b="0" i="0" sz="2400" u="none" cap="none" strike="noStrike">
              <a:solidFill>
                <a:srgbClr val="EFEFEF"/>
              </a:solidFill>
              <a:latin typeface="Calibri"/>
              <a:ea typeface="Calibri"/>
              <a:cs typeface="Calibri"/>
              <a:sym typeface="Calibri"/>
            </a:endParaRPr>
          </a:p>
          <a:p>
            <a:pPr indent="-381000" lvl="1" marL="914400" marR="0" rtl="0" algn="l">
              <a:lnSpc>
                <a:spcPct val="100000"/>
              </a:lnSpc>
              <a:spcBef>
                <a:spcPts val="0"/>
              </a:spcBef>
              <a:spcAft>
                <a:spcPts val="0"/>
              </a:spcAft>
              <a:buClr>
                <a:srgbClr val="EFEFEF"/>
              </a:buClr>
              <a:buSzPts val="2400"/>
              <a:buFont typeface="Calibri"/>
              <a:buAutoNum type="alphaLcPeriod"/>
            </a:pPr>
            <a:r>
              <a:rPr b="0" i="0" lang="en-US" sz="2400" u="none" cap="none" strike="noStrike">
                <a:solidFill>
                  <a:srgbClr val="EFEFEF"/>
                </a:solidFill>
                <a:latin typeface="Calibri"/>
                <a:ea typeface="Calibri"/>
                <a:cs typeface="Calibri"/>
                <a:sym typeface="Calibri"/>
              </a:rPr>
              <a:t>Pilsētas tūrisma mājas lapa ar iespēju atzīmēt savus favorītus</a:t>
            </a:r>
            <a:endParaRPr b="0" i="0" sz="2400" u="none" cap="none" strike="noStrike">
              <a:solidFill>
                <a:srgbClr val="EFEFEF"/>
              </a:solidFill>
              <a:latin typeface="Calibri"/>
              <a:ea typeface="Calibri"/>
              <a:cs typeface="Calibri"/>
              <a:sym typeface="Calibri"/>
            </a:endParaRPr>
          </a:p>
          <a:p>
            <a:pPr indent="-381000" lvl="1" marL="914400" marR="0" rtl="0" algn="l">
              <a:lnSpc>
                <a:spcPct val="100000"/>
              </a:lnSpc>
              <a:spcBef>
                <a:spcPts val="0"/>
              </a:spcBef>
              <a:spcAft>
                <a:spcPts val="0"/>
              </a:spcAft>
              <a:buClr>
                <a:srgbClr val="EFEFEF"/>
              </a:buClr>
              <a:buSzPts val="2400"/>
              <a:buFont typeface="Calibri"/>
              <a:buAutoNum type="alphaLcPeriod"/>
            </a:pPr>
            <a:r>
              <a:rPr b="0" i="0" lang="en-US" sz="2400" u="none" cap="none" strike="noStrike">
                <a:solidFill>
                  <a:srgbClr val="EFEFEF"/>
                </a:solidFill>
                <a:latin typeface="Calibri"/>
                <a:ea typeface="Calibri"/>
                <a:cs typeface="Calibri"/>
                <a:sym typeface="Calibri"/>
              </a:rPr>
              <a:t>Sociālo tīklu mājas lapa, kuras lietotāji pamatā izmanto mobilās ierīces</a:t>
            </a:r>
            <a:endParaRPr b="0" i="0" sz="2400" u="none" cap="none" strike="noStrike">
              <a:solidFill>
                <a:srgbClr val="EFEFEF"/>
              </a:solidFill>
              <a:latin typeface="Calibri"/>
              <a:ea typeface="Calibri"/>
              <a:cs typeface="Calibri"/>
              <a:sym typeface="Calibri"/>
            </a:endParaRPr>
          </a:p>
          <a:p>
            <a:pPr indent="-381000" lvl="0" marL="457200" marR="0" rtl="0" algn="l">
              <a:lnSpc>
                <a:spcPct val="100000"/>
              </a:lnSpc>
              <a:spcBef>
                <a:spcPts val="0"/>
              </a:spcBef>
              <a:spcAft>
                <a:spcPts val="0"/>
              </a:spcAft>
              <a:buClr>
                <a:srgbClr val="EFEFEF"/>
              </a:buClr>
              <a:buSzPts val="2400"/>
              <a:buFont typeface="Calibri"/>
              <a:buAutoNum type="arabicPeriod"/>
            </a:pPr>
            <a:r>
              <a:rPr b="0" i="0" lang="en-US" sz="2400" u="none" cap="none" strike="noStrike">
                <a:solidFill>
                  <a:srgbClr val="EFEFEF"/>
                </a:solidFill>
                <a:latin typeface="Calibri"/>
                <a:ea typeface="Calibri"/>
                <a:cs typeface="Calibri"/>
                <a:sym typeface="Calibri"/>
              </a:rPr>
              <a:t>Pamatojiet savu izvēli </a:t>
            </a:r>
            <a:endParaRPr b="0" i="0" sz="24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EFEFEF"/>
              </a:solidFill>
              <a:latin typeface="Calibri"/>
              <a:ea typeface="Calibri"/>
              <a:cs typeface="Calibri"/>
              <a:sym typeface="Calibri"/>
            </a:endParaRPr>
          </a:p>
        </p:txBody>
      </p:sp>
      <p:pic>
        <p:nvPicPr>
          <p:cNvPr id="414" name="Google Shape;414;p59"/>
          <p:cNvPicPr preferRelativeResize="0"/>
          <p:nvPr/>
        </p:nvPicPr>
        <p:blipFill rotWithShape="1">
          <a:blip r:embed="rId3">
            <a:alphaModFix/>
          </a:blip>
          <a:srcRect b="0" l="0" r="0" t="0"/>
          <a:stretch/>
        </p:blipFill>
        <p:spPr>
          <a:xfrm>
            <a:off x="652477" y="3313450"/>
            <a:ext cx="10887075" cy="2247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5"/>
          <p:cNvPicPr preferRelativeResize="0"/>
          <p:nvPr/>
        </p:nvPicPr>
        <p:blipFill rotWithShape="1">
          <a:blip r:embed="rId3">
            <a:alphaModFix/>
          </a:blip>
          <a:srcRect b="0" l="0" r="0" t="0"/>
          <a:stretch/>
        </p:blipFill>
        <p:spPr>
          <a:xfrm>
            <a:off x="381804" y="1602952"/>
            <a:ext cx="2492375" cy="3365500"/>
          </a:xfrm>
          <a:prstGeom prst="rect">
            <a:avLst/>
          </a:prstGeom>
          <a:noFill/>
          <a:ln>
            <a:noFill/>
          </a:ln>
        </p:spPr>
      </p:pic>
      <p:sp>
        <p:nvSpPr>
          <p:cNvPr id="103" name="Google Shape;103;p25"/>
          <p:cNvSpPr txBox="1"/>
          <p:nvPr>
            <p:ph idx="4294967295" type="body"/>
          </p:nvPr>
        </p:nvSpPr>
        <p:spPr>
          <a:xfrm>
            <a:off x="3697783" y="2248271"/>
            <a:ext cx="7199621" cy="20748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en-US" sz="4400">
                <a:solidFill>
                  <a:srgbClr val="EFEFEF"/>
                </a:solidFill>
              </a:rPr>
              <a:t>Darbība, kura dod nepareizu rezultātu</a:t>
            </a:r>
            <a:endParaRPr>
              <a:solidFill>
                <a:srgbClr val="EFEFEF"/>
              </a:solidFill>
            </a:endParaRPr>
          </a:p>
        </p:txBody>
      </p:sp>
      <p:sp>
        <p:nvSpPr>
          <p:cNvPr id="104" name="Google Shape;104;p25"/>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Kļūda = defekts = “Bug”</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Kļūda = defekts = “Bug”</a:t>
            </a:r>
            <a:endParaRPr b="1" i="0" sz="4400" u="none" cap="none" strike="noStrike">
              <a:solidFill>
                <a:schemeClr val="accent4"/>
              </a:solidFill>
              <a:latin typeface="Calibri"/>
              <a:ea typeface="Calibri"/>
              <a:cs typeface="Calibri"/>
              <a:sym typeface="Calibri"/>
            </a:endParaRPr>
          </a:p>
        </p:txBody>
      </p:sp>
      <p:sp>
        <p:nvSpPr>
          <p:cNvPr id="111" name="Google Shape;111;p26"/>
          <p:cNvSpPr/>
          <p:nvPr/>
        </p:nvSpPr>
        <p:spPr>
          <a:xfrm>
            <a:off x="4592098" y="1678860"/>
            <a:ext cx="3007800" cy="13215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Roboto"/>
                <a:ea typeface="Roboto"/>
                <a:cs typeface="Roboto"/>
                <a:sym typeface="Roboto"/>
              </a:rPr>
              <a:t>Kļūda</a:t>
            </a:r>
            <a:endParaRPr b="0" i="0" sz="3200" u="none" cap="none" strike="noStrike">
              <a:solidFill>
                <a:srgbClr val="FFFFFF"/>
              </a:solidFill>
              <a:latin typeface="Arial"/>
              <a:ea typeface="Arial"/>
              <a:cs typeface="Arial"/>
              <a:sym typeface="Arial"/>
            </a:endParaRPr>
          </a:p>
        </p:txBody>
      </p:sp>
      <p:sp>
        <p:nvSpPr>
          <p:cNvPr id="112" name="Google Shape;112;p26"/>
          <p:cNvSpPr/>
          <p:nvPr/>
        </p:nvSpPr>
        <p:spPr>
          <a:xfrm>
            <a:off x="7431000" y="3857658"/>
            <a:ext cx="2803200" cy="13215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Pareiza programmas izmantošana</a:t>
            </a:r>
            <a:endParaRPr b="0" i="0" sz="2400" u="none" cap="none" strike="noStrike">
              <a:solidFill>
                <a:srgbClr val="FFFFFF"/>
              </a:solidFill>
              <a:latin typeface="Arial"/>
              <a:ea typeface="Arial"/>
              <a:cs typeface="Arial"/>
              <a:sym typeface="Arial"/>
            </a:endParaRPr>
          </a:p>
        </p:txBody>
      </p:sp>
      <p:sp>
        <p:nvSpPr>
          <p:cNvPr id="113" name="Google Shape;113;p26"/>
          <p:cNvSpPr/>
          <p:nvPr/>
        </p:nvSpPr>
        <p:spPr>
          <a:xfrm>
            <a:off x="2180673" y="3857658"/>
            <a:ext cx="2580300" cy="13215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Roboto"/>
                <a:ea typeface="Roboto"/>
                <a:cs typeface="Roboto"/>
                <a:sym typeface="Roboto"/>
              </a:rPr>
              <a:t>Nepareiza programmas izmantošana</a:t>
            </a:r>
            <a:endParaRPr b="0" i="0" sz="2200" u="none" cap="none" strike="noStrike">
              <a:solidFill>
                <a:srgbClr val="FFFFFF"/>
              </a:solidFill>
              <a:latin typeface="Arial"/>
              <a:ea typeface="Arial"/>
              <a:cs typeface="Arial"/>
              <a:sym typeface="Arial"/>
            </a:endParaRPr>
          </a:p>
        </p:txBody>
      </p:sp>
      <p:cxnSp>
        <p:nvCxnSpPr>
          <p:cNvPr id="114" name="Google Shape;114;p26"/>
          <p:cNvCxnSpPr>
            <a:stCxn id="111" idx="2"/>
            <a:endCxn id="112" idx="0"/>
          </p:cNvCxnSpPr>
          <p:nvPr/>
        </p:nvCxnSpPr>
        <p:spPr>
          <a:xfrm flipH="1" rot="-5400000">
            <a:off x="7035598" y="2060760"/>
            <a:ext cx="857400" cy="27366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115" name="Google Shape;115;p26"/>
          <p:cNvCxnSpPr>
            <a:stCxn id="113" idx="0"/>
            <a:endCxn id="111" idx="2"/>
          </p:cNvCxnSpPr>
          <p:nvPr/>
        </p:nvCxnSpPr>
        <p:spPr>
          <a:xfrm rot="-5400000">
            <a:off x="4354773" y="2116308"/>
            <a:ext cx="857400" cy="2625300"/>
          </a:xfrm>
          <a:prstGeom prst="bentConnector3">
            <a:avLst>
              <a:gd fmla="val 49994"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nvSpPr>
        <p:spPr>
          <a:xfrm>
            <a:off x="7203011" y="5316162"/>
            <a:ext cx="3259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Verdana"/>
                <a:ea typeface="Verdana"/>
                <a:cs typeface="Verdana"/>
                <a:sym typeface="Verdana"/>
              </a:rPr>
              <a:t>Mums ir defekts!</a:t>
            </a:r>
            <a:endParaRPr b="0" i="0" sz="1400" u="none" cap="none" strike="noStrike">
              <a:solidFill>
                <a:srgbClr val="000000"/>
              </a:solidFill>
              <a:latin typeface="Arial"/>
              <a:ea typeface="Arial"/>
              <a:cs typeface="Arial"/>
              <a:sym typeface="Arial"/>
            </a:endParaRPr>
          </a:p>
        </p:txBody>
      </p:sp>
      <p:sp>
        <p:nvSpPr>
          <p:cNvPr id="122" name="Google Shape;122;p27"/>
          <p:cNvSpPr/>
          <p:nvPr/>
        </p:nvSpPr>
        <p:spPr>
          <a:xfrm>
            <a:off x="4592098" y="1678860"/>
            <a:ext cx="3007800" cy="13215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Roboto"/>
                <a:ea typeface="Roboto"/>
                <a:cs typeface="Roboto"/>
                <a:sym typeface="Roboto"/>
              </a:rPr>
              <a:t>Kļūda</a:t>
            </a:r>
            <a:endParaRPr b="0" i="0" sz="3200" u="none" cap="none" strike="noStrike">
              <a:solidFill>
                <a:srgbClr val="FFFFFF"/>
              </a:solidFill>
              <a:latin typeface="Arial"/>
              <a:ea typeface="Arial"/>
              <a:cs typeface="Arial"/>
              <a:sym typeface="Arial"/>
            </a:endParaRPr>
          </a:p>
        </p:txBody>
      </p:sp>
      <p:sp>
        <p:nvSpPr>
          <p:cNvPr id="123" name="Google Shape;123;p27"/>
          <p:cNvSpPr/>
          <p:nvPr/>
        </p:nvSpPr>
        <p:spPr>
          <a:xfrm>
            <a:off x="7431000" y="3857658"/>
            <a:ext cx="2803200" cy="1321500"/>
          </a:xfrm>
          <a:prstGeom prst="roundRect">
            <a:avLst>
              <a:gd fmla="val 50000" name="adj"/>
            </a:avLst>
          </a:prstGeom>
          <a:solidFill>
            <a:srgbClr val="FF990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Izstrādes problēma</a:t>
            </a:r>
            <a:endParaRPr b="0" i="0" sz="2400" u="none" cap="none" strike="noStrike">
              <a:solidFill>
                <a:srgbClr val="FFFFFF"/>
              </a:solidFill>
              <a:latin typeface="Arial"/>
              <a:ea typeface="Arial"/>
              <a:cs typeface="Arial"/>
              <a:sym typeface="Arial"/>
            </a:endParaRPr>
          </a:p>
        </p:txBody>
      </p:sp>
      <p:sp>
        <p:nvSpPr>
          <p:cNvPr id="124" name="Google Shape;124;p27"/>
          <p:cNvSpPr/>
          <p:nvPr/>
        </p:nvSpPr>
        <p:spPr>
          <a:xfrm>
            <a:off x="2180673" y="3857658"/>
            <a:ext cx="2580300" cy="1321500"/>
          </a:xfrm>
          <a:prstGeom prst="roundRect">
            <a:avLst>
              <a:gd fmla="val 50000" name="adj"/>
            </a:avLst>
          </a:prstGeom>
          <a:solidFill>
            <a:srgbClr val="FF990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Roboto"/>
                <a:ea typeface="Roboto"/>
                <a:cs typeface="Roboto"/>
                <a:sym typeface="Roboto"/>
              </a:rPr>
              <a:t>Lietotāja problēma</a:t>
            </a:r>
            <a:endParaRPr b="0" i="0" sz="2200" u="none" cap="none" strike="noStrike">
              <a:solidFill>
                <a:srgbClr val="FFFFFF"/>
              </a:solidFill>
              <a:latin typeface="Arial"/>
              <a:ea typeface="Arial"/>
              <a:cs typeface="Arial"/>
              <a:sym typeface="Arial"/>
            </a:endParaRPr>
          </a:p>
        </p:txBody>
      </p:sp>
      <p:cxnSp>
        <p:nvCxnSpPr>
          <p:cNvPr id="125" name="Google Shape;125;p27"/>
          <p:cNvCxnSpPr>
            <a:stCxn id="122" idx="2"/>
            <a:endCxn id="123" idx="0"/>
          </p:cNvCxnSpPr>
          <p:nvPr/>
        </p:nvCxnSpPr>
        <p:spPr>
          <a:xfrm flipH="1" rot="-5400000">
            <a:off x="7035598" y="2060760"/>
            <a:ext cx="857400" cy="27366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126" name="Google Shape;126;p27"/>
          <p:cNvCxnSpPr>
            <a:stCxn id="124" idx="0"/>
            <a:endCxn id="122" idx="2"/>
          </p:cNvCxnSpPr>
          <p:nvPr/>
        </p:nvCxnSpPr>
        <p:spPr>
          <a:xfrm rot="-5400000">
            <a:off x="4354773" y="2116308"/>
            <a:ext cx="857400" cy="2625300"/>
          </a:xfrm>
          <a:prstGeom prst="bentConnector3">
            <a:avLst>
              <a:gd fmla="val 49994" name="adj1"/>
            </a:avLst>
          </a:prstGeom>
          <a:noFill/>
          <a:ln cap="flat" cmpd="sng" w="9525">
            <a:solidFill>
              <a:srgbClr val="C2C2C2"/>
            </a:solidFill>
            <a:prstDash val="solid"/>
            <a:round/>
            <a:headEnd len="sm" w="sm" type="none"/>
            <a:tailEnd len="sm" w="sm" type="none"/>
          </a:ln>
        </p:spPr>
      </p:cxnSp>
      <p:sp>
        <p:nvSpPr>
          <p:cNvPr id="127" name="Google Shape;127;p27"/>
          <p:cNvSpPr txBox="1"/>
          <p:nvPr/>
        </p:nvSpPr>
        <p:spPr>
          <a:xfrm>
            <a:off x="381804" y="3651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Kļūda </a:t>
            </a:r>
            <a:r>
              <a:rPr b="1" lang="en-US" sz="4400">
                <a:solidFill>
                  <a:schemeClr val="accent4"/>
                </a:solidFill>
                <a:latin typeface="Calibri"/>
                <a:ea typeface="Calibri"/>
                <a:cs typeface="Calibri"/>
                <a:sym typeface="Calibri"/>
              </a:rPr>
              <a:t>-</a:t>
            </a:r>
            <a:r>
              <a:rPr b="1" i="0" lang="en-US" sz="4400" u="none" cap="none" strike="noStrike">
                <a:solidFill>
                  <a:schemeClr val="accent4"/>
                </a:solidFill>
                <a:latin typeface="Calibri"/>
                <a:ea typeface="Calibri"/>
                <a:cs typeface="Calibri"/>
                <a:sym typeface="Calibri"/>
              </a:rPr>
              <a:t> defekts </a:t>
            </a:r>
            <a:r>
              <a:rPr b="1" lang="en-US" sz="4400">
                <a:solidFill>
                  <a:schemeClr val="accent4"/>
                </a:solidFill>
                <a:latin typeface="Calibri"/>
                <a:ea typeface="Calibri"/>
                <a:cs typeface="Calibri"/>
                <a:sym typeface="Calibri"/>
              </a:rPr>
              <a:t>-</a:t>
            </a:r>
            <a:r>
              <a:rPr b="1" i="0" lang="en-US" sz="4400" u="none" cap="none" strike="noStrike">
                <a:solidFill>
                  <a:schemeClr val="accent4"/>
                </a:solidFill>
                <a:latin typeface="Calibri"/>
                <a:ea typeface="Calibri"/>
                <a:cs typeface="Calibri"/>
                <a:sym typeface="Calibri"/>
              </a:rPr>
              <a:t> “Bug”</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8"/>
          <p:cNvPicPr preferRelativeResize="0"/>
          <p:nvPr/>
        </p:nvPicPr>
        <p:blipFill rotWithShape="1">
          <a:blip r:embed="rId3">
            <a:alphaModFix/>
          </a:blip>
          <a:srcRect b="0" l="0" r="0" t="0"/>
          <a:stretch/>
        </p:blipFill>
        <p:spPr>
          <a:xfrm>
            <a:off x="381804" y="1633414"/>
            <a:ext cx="2492375" cy="3365500"/>
          </a:xfrm>
          <a:prstGeom prst="rect">
            <a:avLst/>
          </a:prstGeom>
          <a:noFill/>
          <a:ln>
            <a:noFill/>
          </a:ln>
        </p:spPr>
      </p:pic>
      <p:sp>
        <p:nvSpPr>
          <p:cNvPr id="134" name="Google Shape;134;p28"/>
          <p:cNvSpPr txBox="1"/>
          <p:nvPr>
            <p:ph idx="4294967295" type="body"/>
          </p:nvPr>
        </p:nvSpPr>
        <p:spPr>
          <a:xfrm>
            <a:off x="3402571" y="1835047"/>
            <a:ext cx="7855238" cy="3433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solidFill>
                  <a:srgbClr val="EFEFEF"/>
                </a:solidFill>
              </a:rPr>
              <a:t>Nepilnība komponentē vai sistēmā var likt komponentei sabrukt un nedarboties korekti.</a:t>
            </a:r>
            <a:endParaRPr sz="3200">
              <a:solidFill>
                <a:srgbClr val="EFEFEF"/>
              </a:solidFill>
            </a:endParaRPr>
          </a:p>
          <a:p>
            <a:pPr indent="0" lvl="0" marL="0" rtl="0" algn="l">
              <a:lnSpc>
                <a:spcPct val="90000"/>
              </a:lnSpc>
              <a:spcBef>
                <a:spcPts val="0"/>
              </a:spcBef>
              <a:spcAft>
                <a:spcPts val="0"/>
              </a:spcAft>
              <a:buClr>
                <a:schemeClr val="dk1"/>
              </a:buClr>
              <a:buSzPts val="3200"/>
              <a:buNone/>
            </a:pPr>
            <a:r>
              <a:rPr lang="en-US" sz="3200">
                <a:solidFill>
                  <a:srgbClr val="EFEFEF"/>
                </a:solidFill>
              </a:rPr>
              <a:t>Piemēram, nepareizs nosacījums datu definīcijā. Defekts, ja atrasts programmas izpildes laikā, var radīt pilnīgu sistēmas vai komponentes atteici. </a:t>
            </a:r>
            <a:endParaRPr>
              <a:solidFill>
                <a:srgbClr val="EFEFEF"/>
              </a:solidFill>
            </a:endParaRPr>
          </a:p>
        </p:txBody>
      </p:sp>
      <p:sp>
        <p:nvSpPr>
          <p:cNvPr id="135" name="Google Shape;135;p28"/>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t/>
            </a:r>
            <a:endParaRPr b="1" i="0" sz="4400" u="none" cap="none" strike="noStrike">
              <a:solidFill>
                <a:srgbClr val="C55A11"/>
              </a:solidFill>
              <a:latin typeface="Calibri"/>
              <a:ea typeface="Calibri"/>
              <a:cs typeface="Calibri"/>
              <a:sym typeface="Calibri"/>
            </a:endParaRPr>
          </a:p>
        </p:txBody>
      </p:sp>
      <p:sp>
        <p:nvSpPr>
          <p:cNvPr id="136" name="Google Shape;136;p28"/>
          <p:cNvSpPr txBox="1"/>
          <p:nvPr/>
        </p:nvSpPr>
        <p:spPr>
          <a:xfrm>
            <a:off x="381804" y="3651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Defekts </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idx="4294967295" type="body"/>
          </p:nvPr>
        </p:nvSpPr>
        <p:spPr>
          <a:xfrm>
            <a:off x="4070845" y="14487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EFEFEF"/>
              </a:buClr>
              <a:buSzPts val="2800"/>
              <a:buChar char="•"/>
            </a:pPr>
            <a:r>
              <a:rPr lang="en-US">
                <a:solidFill>
                  <a:srgbClr val="EFEFEF"/>
                </a:solidFill>
              </a:rPr>
              <a:t>Kas ir kļūda, defekts, “bug”?</a:t>
            </a:r>
            <a:endParaRPr>
              <a:solidFill>
                <a:srgbClr val="EFEFEF"/>
              </a:solidFill>
            </a:endParaRPr>
          </a:p>
          <a:p>
            <a:pPr indent="-228600" lvl="0" marL="228600" rtl="0" algn="l">
              <a:lnSpc>
                <a:spcPct val="90000"/>
              </a:lnSpc>
              <a:spcBef>
                <a:spcPts val="1000"/>
              </a:spcBef>
              <a:spcAft>
                <a:spcPts val="0"/>
              </a:spcAft>
              <a:buClr>
                <a:schemeClr val="accent4"/>
              </a:buClr>
              <a:buSzPts val="2800"/>
              <a:buChar char="•"/>
            </a:pPr>
            <a:r>
              <a:rPr b="1" lang="en-US">
                <a:solidFill>
                  <a:schemeClr val="accent4"/>
                </a:solidFill>
              </a:rPr>
              <a:t>Kas ir atteice?</a:t>
            </a:r>
            <a:endParaRPr b="1">
              <a:solidFill>
                <a:schemeClr val="accent4"/>
              </a:solidFill>
            </a:endParaRPr>
          </a:p>
          <a:p>
            <a:pPr indent="-228600" lvl="0" marL="228600" rtl="0" algn="l">
              <a:lnSpc>
                <a:spcPct val="90000"/>
              </a:lnSpc>
              <a:spcBef>
                <a:spcPts val="1000"/>
              </a:spcBef>
              <a:spcAft>
                <a:spcPts val="0"/>
              </a:spcAft>
              <a:buClr>
                <a:srgbClr val="EFEFEF"/>
              </a:buClr>
              <a:buSzPts val="2800"/>
              <a:buChar char="•"/>
            </a:pPr>
            <a:r>
              <a:rPr lang="en-US">
                <a:solidFill>
                  <a:srgbClr val="EFEFEF"/>
                </a:solidFill>
              </a:rPr>
              <a:t>Kas ir incidents?</a:t>
            </a:r>
            <a:endParaRPr>
              <a:solidFill>
                <a:srgbClr val="EFEFEF"/>
              </a:solidFill>
            </a:endParaRPr>
          </a:p>
          <a:p>
            <a:pPr indent="-228600" lvl="0" marL="228600" rtl="0" algn="l">
              <a:lnSpc>
                <a:spcPct val="90000"/>
              </a:lnSpc>
              <a:spcBef>
                <a:spcPts val="1000"/>
              </a:spcBef>
              <a:spcAft>
                <a:spcPts val="0"/>
              </a:spcAft>
              <a:buClr>
                <a:srgbClr val="EFEFEF"/>
              </a:buClr>
              <a:buSzPts val="2800"/>
              <a:buChar char="•"/>
            </a:pPr>
            <a:r>
              <a:rPr lang="en-US">
                <a:solidFill>
                  <a:srgbClr val="EFEFEF"/>
                </a:solidFill>
              </a:rPr>
              <a:t>Defekta prioritāte un smaguma pakāpe</a:t>
            </a:r>
            <a:endParaRPr>
              <a:solidFill>
                <a:srgbClr val="EFEFEF"/>
              </a:solidFill>
            </a:endParaRPr>
          </a:p>
          <a:p>
            <a:pPr indent="-228600" lvl="0" marL="228600" rtl="0" algn="l">
              <a:lnSpc>
                <a:spcPct val="90000"/>
              </a:lnSpc>
              <a:spcBef>
                <a:spcPts val="1000"/>
              </a:spcBef>
              <a:spcAft>
                <a:spcPts val="0"/>
              </a:spcAft>
              <a:buClr>
                <a:srgbClr val="EFEFEF"/>
              </a:buClr>
              <a:buSzPts val="2800"/>
              <a:buChar char="•"/>
            </a:pPr>
            <a:r>
              <a:rPr lang="en-US">
                <a:solidFill>
                  <a:srgbClr val="EFEFEF"/>
                </a:solidFill>
              </a:rPr>
              <a:t>Kļūdu apstrādes rīki</a:t>
            </a:r>
            <a:endParaRPr>
              <a:solidFill>
                <a:srgbClr val="EFEFEF"/>
              </a:solidFill>
            </a:endParaRPr>
          </a:p>
          <a:p>
            <a:pPr indent="-228600" lvl="0" marL="228600" rtl="0" algn="l">
              <a:lnSpc>
                <a:spcPct val="90000"/>
              </a:lnSpc>
              <a:spcBef>
                <a:spcPts val="1000"/>
              </a:spcBef>
              <a:spcAft>
                <a:spcPts val="0"/>
              </a:spcAft>
              <a:buClr>
                <a:srgbClr val="EFEFEF"/>
              </a:buClr>
              <a:buSzPts val="2800"/>
              <a:buChar char="•"/>
            </a:pPr>
            <a:r>
              <a:rPr lang="en-US">
                <a:solidFill>
                  <a:srgbClr val="EFEFEF"/>
                </a:solidFill>
              </a:rPr>
              <a:t>Defekta dzīves cikls</a:t>
            </a:r>
            <a:endParaRPr>
              <a:solidFill>
                <a:srgbClr val="EFEFEF"/>
              </a:solidFill>
            </a:endParaRPr>
          </a:p>
          <a:p>
            <a:pPr indent="-228600" lvl="0" marL="228600" rtl="0" algn="l">
              <a:lnSpc>
                <a:spcPct val="90000"/>
              </a:lnSpc>
              <a:spcBef>
                <a:spcPts val="1000"/>
              </a:spcBef>
              <a:spcAft>
                <a:spcPts val="0"/>
              </a:spcAft>
              <a:buClr>
                <a:srgbClr val="EFEFEF"/>
              </a:buClr>
              <a:buSzPts val="2800"/>
              <a:buChar char="•"/>
            </a:pPr>
            <a:r>
              <a:rPr lang="en-US">
                <a:solidFill>
                  <a:srgbClr val="EFEFEF"/>
                </a:solidFill>
              </a:rPr>
              <a:t>Efektīva defekta pierakstīšana</a:t>
            </a:r>
            <a:endParaRPr>
              <a:solidFill>
                <a:srgbClr val="EFEFEF"/>
              </a:solidFill>
            </a:endParaRPr>
          </a:p>
          <a:p>
            <a:pPr indent="-228600" lvl="0" marL="228600" rtl="0" algn="l">
              <a:lnSpc>
                <a:spcPct val="90000"/>
              </a:lnSpc>
              <a:spcBef>
                <a:spcPts val="1000"/>
              </a:spcBef>
              <a:spcAft>
                <a:spcPts val="0"/>
              </a:spcAft>
              <a:buClr>
                <a:srgbClr val="EFEFEF"/>
              </a:buClr>
              <a:buSzPts val="2800"/>
              <a:buChar char="•"/>
            </a:pPr>
            <a:r>
              <a:rPr lang="en-US">
                <a:solidFill>
                  <a:srgbClr val="EFEFEF"/>
                </a:solidFill>
              </a:rPr>
              <a:t>Sistēmas auditācijas pieraksti un ar tiem saistītie rīki</a:t>
            </a:r>
            <a:endParaRPr>
              <a:solidFill>
                <a:srgbClr val="EFEFEF"/>
              </a:solidFill>
            </a:endParaRPr>
          </a:p>
          <a:p>
            <a:pPr indent="-228600" lvl="0" marL="228600" rtl="0" algn="l">
              <a:lnSpc>
                <a:spcPct val="90000"/>
              </a:lnSpc>
              <a:spcBef>
                <a:spcPts val="1000"/>
              </a:spcBef>
              <a:spcAft>
                <a:spcPts val="0"/>
              </a:spcAft>
              <a:buClr>
                <a:srgbClr val="EFEFEF"/>
              </a:buClr>
              <a:buSzPts val="2800"/>
              <a:buChar char="•"/>
            </a:pPr>
            <a:r>
              <a:rPr lang="en-US">
                <a:solidFill>
                  <a:srgbClr val="EFEFEF"/>
                </a:solidFill>
              </a:rPr>
              <a:t>Prakse</a:t>
            </a:r>
            <a:endParaRPr>
              <a:solidFill>
                <a:srgbClr val="EFEFEF"/>
              </a:solidFill>
            </a:endParaRPr>
          </a:p>
          <a:p>
            <a:pPr indent="-50800" lvl="0" marL="228600" rtl="0" algn="l">
              <a:lnSpc>
                <a:spcPct val="90000"/>
              </a:lnSpc>
              <a:spcBef>
                <a:spcPts val="1000"/>
              </a:spcBef>
              <a:spcAft>
                <a:spcPts val="0"/>
              </a:spcAft>
              <a:buClr>
                <a:schemeClr val="dk1"/>
              </a:buClr>
              <a:buSzPts val="2800"/>
              <a:buNone/>
            </a:pPr>
            <a:r>
              <a:t/>
            </a:r>
            <a:endParaRPr>
              <a:solidFill>
                <a:srgbClr val="EFEFEF"/>
              </a:solidFill>
            </a:endParaRPr>
          </a:p>
          <a:p>
            <a:pPr indent="-50800" lvl="0" marL="228600" rtl="0" algn="l">
              <a:lnSpc>
                <a:spcPct val="90000"/>
              </a:lnSpc>
              <a:spcBef>
                <a:spcPts val="1000"/>
              </a:spcBef>
              <a:spcAft>
                <a:spcPts val="0"/>
              </a:spcAft>
              <a:buClr>
                <a:schemeClr val="dk1"/>
              </a:buClr>
              <a:buSzPts val="2800"/>
              <a:buNone/>
            </a:pPr>
            <a:r>
              <a:t/>
            </a:r>
            <a:endParaRPr>
              <a:solidFill>
                <a:srgbClr val="EFEFEF"/>
              </a:solidFill>
            </a:endParaRPr>
          </a:p>
          <a:p>
            <a:pPr indent="-50800" lvl="0" marL="228600" rtl="0" algn="l">
              <a:lnSpc>
                <a:spcPct val="90000"/>
              </a:lnSpc>
              <a:spcBef>
                <a:spcPts val="1000"/>
              </a:spcBef>
              <a:spcAft>
                <a:spcPts val="0"/>
              </a:spcAft>
              <a:buClr>
                <a:schemeClr val="dk1"/>
              </a:buClr>
              <a:buSzPts val="2800"/>
              <a:buNone/>
            </a:pPr>
            <a:r>
              <a:t/>
            </a:r>
            <a:endParaRPr>
              <a:solidFill>
                <a:srgbClr val="EFEFEF"/>
              </a:solidFill>
            </a:endParaRPr>
          </a:p>
          <a:p>
            <a:pPr indent="-50800" lvl="0" marL="228600" rtl="0" algn="l">
              <a:lnSpc>
                <a:spcPct val="150000"/>
              </a:lnSpc>
              <a:spcBef>
                <a:spcPts val="0"/>
              </a:spcBef>
              <a:spcAft>
                <a:spcPts val="0"/>
              </a:spcAft>
              <a:buClr>
                <a:schemeClr val="dk1"/>
              </a:buClr>
              <a:buSzPts val="2800"/>
              <a:buNone/>
            </a:pPr>
            <a:r>
              <a:t/>
            </a:r>
            <a:endParaRPr>
              <a:solidFill>
                <a:srgbClr val="EFEFEF"/>
              </a:solidFill>
            </a:endParaRPr>
          </a:p>
          <a:p>
            <a:pPr indent="0" lvl="0" marL="0" rtl="0" algn="l">
              <a:lnSpc>
                <a:spcPct val="150000"/>
              </a:lnSpc>
              <a:spcBef>
                <a:spcPts val="0"/>
              </a:spcBef>
              <a:spcAft>
                <a:spcPts val="0"/>
              </a:spcAft>
              <a:buClr>
                <a:schemeClr val="dk1"/>
              </a:buClr>
              <a:buSzPts val="2800"/>
              <a:buNone/>
            </a:pPr>
            <a:r>
              <a:t/>
            </a:r>
            <a:endParaRPr>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0"/>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149" name="Google Shape;149;p30"/>
          <p:cNvSpPr txBox="1"/>
          <p:nvPr>
            <p:ph idx="4294967295" type="body"/>
          </p:nvPr>
        </p:nvSpPr>
        <p:spPr>
          <a:xfrm>
            <a:off x="3831731" y="1996684"/>
            <a:ext cx="6808560" cy="1850921"/>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4000"/>
              <a:buNone/>
            </a:pPr>
            <a:r>
              <a:rPr lang="en-US" sz="4000">
                <a:solidFill>
                  <a:srgbClr val="EFEFEF"/>
                </a:solidFill>
              </a:rPr>
              <a:t>Sistēmas vai komponentes novirze no paredzētās piegādes, pakalpojuma vai rezultāta </a:t>
            </a:r>
            <a:endParaRPr>
              <a:solidFill>
                <a:srgbClr val="EFEFEF"/>
              </a:solidFill>
            </a:endParaRPr>
          </a:p>
        </p:txBody>
      </p:sp>
      <p:sp>
        <p:nvSpPr>
          <p:cNvPr id="150" name="Google Shape;150;p30"/>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Atteice</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