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v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Izstāsti par piemēru kā customer NO</a:t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Izstāsti par piemēru kā customer NO</a:t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Izstāsti par piemēru kā customer NO</a:t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1b0a3bff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1b0a3bff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b1b0a3bff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Dati pēc pieprasījuma IT</a:t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alias - псевдоним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Такая возможность полезна, если имя источника данных слишком длинное или его трудно вводить. Псевдонимы могут быть использованы для переименования таблиц и колонок.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lv"/>
              <a:t>Lesson 9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alias - псевдоним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Такая возможность полезна, если имя источника данных слишком длинное или его трудно вводить. Псевдонимы могут быть использованы для переименования таблиц и колонок.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lv"/>
              <a:t>Lesson 9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alias - псевдоним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v"/>
              <a:t>Такая возможность полезна, если имя источника данных слишком длинное или его трудно вводить. Псевдонимы могут быть использованы для переименования таблиц и колонок.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lv"/>
              <a:t>Lesson 9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b1b0a3bf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b1b0a3bf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eb1b0a3bff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7">
  <p:cSld name="BLANK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7 1">
  <p:cSld name="BLANK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6">
  <p:cSld name="BLANK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5">
  <p:cSld name="BLANK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4">
  <p:cSld name="BLANK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3">
  <p:cSld name="BLANK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2">
  <p:cSld name="BLANK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qlbolt.com/lesson/select_queries_introduc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qlbolt.com/lesson/select_queries_introduc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qlbolt.com/lesson/select_queries_introducti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4294967295" type="title"/>
          </p:nvPr>
        </p:nvSpPr>
        <p:spPr>
          <a:xfrm>
            <a:off x="369896" y="21298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Tabulas struktūra - saturs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562" y="1007699"/>
            <a:ext cx="9301827" cy="45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/>
          <p:nvPr/>
        </p:nvSpPr>
        <p:spPr>
          <a:xfrm>
            <a:off x="728325" y="2658950"/>
            <a:ext cx="4276800" cy="248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>
            <p:ph idx="4294967295" type="title"/>
          </p:nvPr>
        </p:nvSpPr>
        <p:spPr>
          <a:xfrm>
            <a:off x="414721" y="2638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Tabulas struktūra - primārā atslēga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728325" y="2601575"/>
            <a:ext cx="43827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lv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Primārā atslēga ir kolonna vai kolonnu grupa tabulā, kura ir unikāla katrā tabulā un ir identifikators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049" y="1311851"/>
            <a:ext cx="3704574" cy="4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/>
          <p:nvPr/>
        </p:nvSpPr>
        <p:spPr>
          <a:xfrm>
            <a:off x="6728050" y="1674800"/>
            <a:ext cx="1453500" cy="4311000"/>
          </a:xfrm>
          <a:prstGeom prst="rect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3"/>
          <p:cNvCxnSpPr/>
          <p:nvPr/>
        </p:nvCxnSpPr>
        <p:spPr>
          <a:xfrm flipH="1" rot="10800000">
            <a:off x="5005137" y="2444694"/>
            <a:ext cx="1530300" cy="981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4294967295" type="title"/>
          </p:nvPr>
        </p:nvSpPr>
        <p:spPr>
          <a:xfrm>
            <a:off x="448796" y="3394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Tabulas struktūra - ārējā atslēga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538" y="1358387"/>
            <a:ext cx="4334775" cy="44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/>
          <p:nvPr/>
        </p:nvSpPr>
        <p:spPr>
          <a:xfrm>
            <a:off x="309625" y="2562025"/>
            <a:ext cx="3737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lv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Ārējā atslēga</a:t>
            </a:r>
            <a:r>
              <a:rPr b="0" i="0" lang="lv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ir kolonna vai kolonnu grupa, kura ir savienota ar primāro atslēgu citās datu bāzes tabulās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4183725" y="1716650"/>
            <a:ext cx="648300" cy="40923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34"/>
          <p:cNvCxnSpPr/>
          <p:nvPr/>
        </p:nvCxnSpPr>
        <p:spPr>
          <a:xfrm>
            <a:off x="2983832" y="1781678"/>
            <a:ext cx="1063500" cy="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34"/>
          <p:cNvSpPr txBox="1"/>
          <p:nvPr/>
        </p:nvSpPr>
        <p:spPr>
          <a:xfrm>
            <a:off x="1049095" y="1458513"/>
            <a:ext cx="1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Primārā atslēga </a:t>
            </a: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“Orders” tabulā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5856925" y="1724675"/>
            <a:ext cx="900000" cy="40923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4"/>
          <p:cNvCxnSpPr>
            <a:stCxn id="183" idx="0"/>
          </p:cNvCxnSpPr>
          <p:nvPr/>
        </p:nvCxnSpPr>
        <p:spPr>
          <a:xfrm rot="10800000">
            <a:off x="6454700" y="2544600"/>
            <a:ext cx="3116100" cy="341250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34"/>
          <p:cNvSpPr txBox="1"/>
          <p:nvPr/>
        </p:nvSpPr>
        <p:spPr>
          <a:xfrm>
            <a:off x="7543400" y="5957100"/>
            <a:ext cx="405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lv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Ārējā atslēga</a:t>
            </a:r>
            <a:r>
              <a:rPr b="1" i="0" lang="lv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lv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lv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Orders” tabulā</a:t>
            </a:r>
            <a:endParaRPr b="0" i="0" sz="24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34"/>
          <p:cNvGrpSpPr/>
          <p:nvPr/>
        </p:nvGrpSpPr>
        <p:grpSpPr>
          <a:xfrm>
            <a:off x="9213040" y="2201324"/>
            <a:ext cx="2642225" cy="3333649"/>
            <a:chOff x="9517841" y="1601556"/>
            <a:chExt cx="2642225" cy="3333649"/>
          </a:xfrm>
        </p:grpSpPr>
        <p:pic>
          <p:nvPicPr>
            <p:cNvPr id="185" name="Google Shape;18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17841" y="1601556"/>
              <a:ext cx="2642225" cy="3333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4"/>
            <p:cNvSpPr/>
            <p:nvPr/>
          </p:nvSpPr>
          <p:spPr>
            <a:xfrm>
              <a:off x="9518649" y="2002055"/>
              <a:ext cx="982500" cy="29331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7" name="Google Shape;187;p34"/>
          <p:cNvCxnSpPr/>
          <p:nvPr/>
        </p:nvCxnSpPr>
        <p:spPr>
          <a:xfrm>
            <a:off x="6603027" y="2040278"/>
            <a:ext cx="2610000" cy="80130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34"/>
          <p:cNvSpPr txBox="1"/>
          <p:nvPr/>
        </p:nvSpPr>
        <p:spPr>
          <a:xfrm>
            <a:off x="9590875" y="1344625"/>
            <a:ext cx="206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Primārā atslēga </a:t>
            </a: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“Customers” tabulā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 flipH="1">
            <a:off x="10166423" y="1951630"/>
            <a:ext cx="684300" cy="610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4294967295" type="title"/>
          </p:nvPr>
        </p:nvSpPr>
        <p:spPr>
          <a:xfrm>
            <a:off x="369896" y="30073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Tabulas struktūra - Attiecības (relācijas)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394119" y="1694940"/>
            <a:ext cx="3282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lv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Viens pret viens attiecības</a:t>
            </a:r>
            <a:r>
              <a:rPr b="0" i="0" lang="lv" sz="2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 - katram ierakstam pirmajā tabulā ir viens un tik viens ieraksts otrajā tabulā</a:t>
            </a:r>
            <a:endParaRPr b="0" i="0" sz="2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5"/>
          <p:cNvSpPr/>
          <p:nvPr/>
        </p:nvSpPr>
        <p:spPr>
          <a:xfrm>
            <a:off x="394134" y="4361313"/>
            <a:ext cx="4950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lv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Viens pret vairākiem</a:t>
            </a:r>
            <a:r>
              <a:rPr b="0" i="0" lang="lv" sz="2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 - Katram ierakstam tabulā A ir viens vai vairāki ieraksti tabulā B, bet tabulā B katram ierakstam ir tik viens ieraksts tabulā A</a:t>
            </a:r>
            <a:endParaRPr b="0" i="0" sz="2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5"/>
          <p:cNvSpPr/>
          <p:nvPr/>
        </p:nvSpPr>
        <p:spPr>
          <a:xfrm>
            <a:off x="6644544" y="4361313"/>
            <a:ext cx="5130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lv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Vairāki pret vairākiem</a:t>
            </a:r>
            <a:r>
              <a:rPr b="0" i="0" lang="lv" sz="2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 - katram ierakstam tabulā A ir viens vai vairāki ieraksti tabulā B un katram ierakstam tabulā B ir viens vai vairāki ieraksti tabulā A</a:t>
            </a:r>
            <a:endParaRPr b="0" i="0" sz="2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4318000" y="1884950"/>
            <a:ext cx="1938300" cy="4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Vīrs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8427450" y="1884950"/>
            <a:ext cx="1938300" cy="4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5"/>
          <p:cNvCxnSpPr>
            <a:stCxn id="199" idx="3"/>
            <a:endCxn id="200" idx="1"/>
          </p:cNvCxnSpPr>
          <p:nvPr/>
        </p:nvCxnSpPr>
        <p:spPr>
          <a:xfrm>
            <a:off x="6256300" y="2098850"/>
            <a:ext cx="2171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5"/>
          <p:cNvSpPr txBox="1"/>
          <p:nvPr/>
        </p:nvSpPr>
        <p:spPr>
          <a:xfrm>
            <a:off x="6581275" y="1791375"/>
            <a:ext cx="14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Viens pret viens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4306050" y="2772625"/>
            <a:ext cx="1938300" cy="4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Futbola komanda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6434188" y="2679050"/>
            <a:ext cx="18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Viens pret vairākiem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5"/>
          <p:cNvCxnSpPr>
            <a:stCxn id="204" idx="3"/>
          </p:cNvCxnSpPr>
          <p:nvPr/>
        </p:nvCxnSpPr>
        <p:spPr>
          <a:xfrm>
            <a:off x="8248288" y="2879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5"/>
          <p:cNvSpPr/>
          <p:nvPr/>
        </p:nvSpPr>
        <p:spPr>
          <a:xfrm flipH="1" rot="-5400000">
            <a:off x="8078575" y="2794000"/>
            <a:ext cx="357000" cy="400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8415500" y="2772625"/>
            <a:ext cx="1938300" cy="4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5"/>
          <p:cNvCxnSpPr>
            <a:stCxn id="203" idx="3"/>
            <a:endCxn id="207" idx="1"/>
          </p:cNvCxnSpPr>
          <p:nvPr/>
        </p:nvCxnSpPr>
        <p:spPr>
          <a:xfrm>
            <a:off x="6244350" y="2986525"/>
            <a:ext cx="2171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35"/>
          <p:cNvSpPr/>
          <p:nvPr/>
        </p:nvSpPr>
        <p:spPr>
          <a:xfrm>
            <a:off x="4306050" y="3619125"/>
            <a:ext cx="1938300" cy="4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Skolēns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6310000" y="3449350"/>
            <a:ext cx="20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Vairāki pret vairākiem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5"/>
          <p:cNvCxnSpPr>
            <a:stCxn id="210" idx="3"/>
          </p:cNvCxnSpPr>
          <p:nvPr/>
        </p:nvCxnSpPr>
        <p:spPr>
          <a:xfrm>
            <a:off x="8325700" y="3649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5"/>
          <p:cNvSpPr/>
          <p:nvPr/>
        </p:nvSpPr>
        <p:spPr>
          <a:xfrm flipH="1" rot="-5400000">
            <a:off x="8078575" y="3640500"/>
            <a:ext cx="357000" cy="400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8415500" y="3619125"/>
            <a:ext cx="1938300" cy="4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Priekšmets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/>
          <p:nvPr/>
        </p:nvSpPr>
        <p:spPr>
          <a:xfrm flipH="1" rot="5400000">
            <a:off x="6265950" y="3621325"/>
            <a:ext cx="357000" cy="400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5"/>
          <p:cNvCxnSpPr>
            <a:stCxn id="209" idx="3"/>
            <a:endCxn id="213" idx="1"/>
          </p:cNvCxnSpPr>
          <p:nvPr/>
        </p:nvCxnSpPr>
        <p:spPr>
          <a:xfrm>
            <a:off x="6244350" y="3833025"/>
            <a:ext cx="2171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35"/>
          <p:cNvCxnSpPr>
            <a:endCxn id="199" idx="1"/>
          </p:cNvCxnSpPr>
          <p:nvPr/>
        </p:nvCxnSpPr>
        <p:spPr>
          <a:xfrm flipH="1" rot="10800000">
            <a:off x="2954500" y="2098850"/>
            <a:ext cx="1363500" cy="16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35"/>
          <p:cNvCxnSpPr>
            <a:endCxn id="203" idx="1"/>
          </p:cNvCxnSpPr>
          <p:nvPr/>
        </p:nvCxnSpPr>
        <p:spPr>
          <a:xfrm flipH="1" rot="10800000">
            <a:off x="2532150" y="2986525"/>
            <a:ext cx="1773900" cy="122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35"/>
          <p:cNvCxnSpPr>
            <a:endCxn id="209" idx="2"/>
          </p:cNvCxnSpPr>
          <p:nvPr/>
        </p:nvCxnSpPr>
        <p:spPr>
          <a:xfrm rot="10800000">
            <a:off x="5275200" y="4046925"/>
            <a:ext cx="1288800" cy="64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4294967295" type="title"/>
          </p:nvPr>
        </p:nvSpPr>
        <p:spPr>
          <a:xfrm>
            <a:off x="369896" y="3200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Kas ir relāciju datu bāzes pārvaldes sistēma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768054"/>
            <a:ext cx="2492375" cy="33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3132099" y="1394313"/>
            <a:ext cx="84855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238768" y="1768046"/>
            <a:ext cx="8485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Relāciju datu bāzes pārvaldes sistēma ir programma, kura atļauj izveidot, atjaunot un administrēt relāciju datu bāzes.</a:t>
            </a:r>
            <a:endParaRPr b="0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Relāciju datbu bāzes pārvaldes sistēmas izmanto SQL valodu, lai piekļūtu datu bāzei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4294967295" type="body"/>
          </p:nvPr>
        </p:nvSpPr>
        <p:spPr>
          <a:xfrm>
            <a:off x="4381700" y="2118650"/>
            <a:ext cx="76554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Kas ir datu bāzes, datu bāzes pārvaldes sistēmas un relāciju datu bāzes pārvaldes sistēmas?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lv">
                <a:solidFill>
                  <a:schemeClr val="accent4"/>
                </a:solidFill>
              </a:rPr>
              <a:t>Kas ir SQL?</a:t>
            </a:r>
            <a:endParaRPr b="1">
              <a:solidFill>
                <a:schemeClr val="accent4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Kādēļ man ir jāzin SQL?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SQL vaicājumi un prakse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4294967295" type="title"/>
          </p:nvPr>
        </p:nvSpPr>
        <p:spPr>
          <a:xfrm>
            <a:off x="1434299" y="191550"/>
            <a:ext cx="93234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Kas ir SQL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768054"/>
            <a:ext cx="2492375" cy="33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3132099" y="1394313"/>
            <a:ext cx="84855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3238768" y="1479296"/>
            <a:ext cx="8485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SQL </a:t>
            </a: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tructured </a:t>
            </a:r>
            <a:r>
              <a:rPr b="1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uery </a:t>
            </a:r>
            <a:r>
              <a:rPr b="1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anguage) jeb strukturēta vaicājumu valoda ir programmēšanas valoda, kura tiek izmantota lai atlasītu un komunicētu ar saglabātajiem datiem relāciju datu bāzes pārvaldes sistēmā</a:t>
            </a:r>
            <a:endParaRPr b="1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SQL sintakse</a:t>
            </a:r>
            <a:r>
              <a:rPr b="0" i="0" lang="lv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ir ļoti līdzīga angļu valodai, kas nozīmē, ka ir visai vienkārši to saprast, rakstīt, lasīt un interpretēt cilvēkiem, kuri pārzin angļu valodu vismaz sarunvalodas līmenī</a:t>
            </a:r>
            <a:endParaRPr b="0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294967295" type="title"/>
          </p:nvPr>
        </p:nvSpPr>
        <p:spPr>
          <a:xfrm>
            <a:off x="396311" y="3154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Ko var </a:t>
            </a:r>
            <a:r>
              <a:rPr lang="lv">
                <a:solidFill>
                  <a:schemeClr val="accent4"/>
                </a:solidFill>
              </a:rPr>
              <a:t>izdarīt ar </a:t>
            </a: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SQL?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 txBox="1"/>
          <p:nvPr>
            <p:ph idx="4294967295" type="body"/>
          </p:nvPr>
        </p:nvSpPr>
        <p:spPr>
          <a:xfrm>
            <a:off x="3126625" y="1709525"/>
            <a:ext cx="89106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Izpildīt vaicājumus pret datu bāzi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Iegūt datus no datu bāzes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Ievietot jaunus ierakstus datu bāzē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Atjaunot ierakstus datu bāzē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Izdzēst ierakstus no datu bāzes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Izveidot jaunu datu bāzi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Izveidot jaunu tabulu datu bāzē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Izdzēst tabulas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4294967295" type="body"/>
          </p:nvPr>
        </p:nvSpPr>
        <p:spPr>
          <a:xfrm>
            <a:off x="4381700" y="2331550"/>
            <a:ext cx="76554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Kas ir datu bāzes, datu bāzes pārvaldes sistēmas un relāciju datu bāzes pārvaldes sistēmas?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Kas ir SQL?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lv">
                <a:solidFill>
                  <a:schemeClr val="accent4"/>
                </a:solidFill>
              </a:rPr>
              <a:t>Kādēļ man ir jāzin SQL?</a:t>
            </a:r>
            <a:endParaRPr b="1">
              <a:solidFill>
                <a:schemeClr val="accent4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SQL vaicājumi un prakse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4294967295" type="title"/>
          </p:nvPr>
        </p:nvSpPr>
        <p:spPr>
          <a:xfrm>
            <a:off x="396311" y="315412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Kādēļ man ir jāzin SQL?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>
            <p:ph idx="4294967295" type="body"/>
          </p:nvPr>
        </p:nvSpPr>
        <p:spPr>
          <a:xfrm>
            <a:off x="885450" y="2197075"/>
            <a:ext cx="63744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Lai strādātu ar jebkādiem datiem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Lai pārbaudītu, kādi dati ir datu bāzē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Lai atjaunotu vaicājumus testu kodam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Pamata iemaņa, kura ir prasīta IT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  <p:pic>
        <p:nvPicPr>
          <p:cNvPr descr="Image result for thinking picture" id="263" name="Google Shape;2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3959" y="1854317"/>
            <a:ext cx="3247072" cy="324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/>
        </p:nvSpPr>
        <p:spPr>
          <a:xfrm>
            <a:off x="7777075" y="5121825"/>
            <a:ext cx="367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/>
              <a:t>9. LEKCIJA</a:t>
            </a:r>
            <a:endParaRPr b="1" sz="3400"/>
          </a:p>
        </p:txBody>
      </p:sp>
      <p:sp>
        <p:nvSpPr>
          <p:cNvPr id="89" name="Google Shape;89;p24"/>
          <p:cNvSpPr txBox="1"/>
          <p:nvPr/>
        </p:nvSpPr>
        <p:spPr>
          <a:xfrm>
            <a:off x="8314950" y="5973450"/>
            <a:ext cx="35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/>
              <a:t>Datu bāzes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4294967295" type="title"/>
          </p:nvPr>
        </p:nvSpPr>
        <p:spPr>
          <a:xfrm>
            <a:off x="418011" y="4648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SQL popularitāte 2020. gadā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825" y="996626"/>
            <a:ext cx="9444326" cy="4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4294967295" type="body"/>
          </p:nvPr>
        </p:nvSpPr>
        <p:spPr>
          <a:xfrm>
            <a:off x="4448925" y="2264325"/>
            <a:ext cx="75882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Kas ir datu bāzes, datu bāzes pārvaldes sistēmas un relāciju datu bāzes pārvaldes sistēmas?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Kas ir SQL?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Kādēļ man ir jāzin SQL?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lv">
                <a:solidFill>
                  <a:schemeClr val="accent4"/>
                </a:solidFill>
              </a:rPr>
              <a:t>SQL vaicājumi un prakse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idx="4294967295" type="title"/>
          </p:nvPr>
        </p:nvSpPr>
        <p:spPr>
          <a:xfrm>
            <a:off x="418011" y="5171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Uzdevums Nr 1. (60 min)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4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AutoNum type="arabicPeriod"/>
            </a:pPr>
            <a:r>
              <a:rPr lang="lv">
                <a:solidFill>
                  <a:srgbClr val="EFEFEF"/>
                </a:solidFill>
              </a:rPr>
              <a:t>Sagatavot SQL vaicājumus, atverot šo mājas lapu: </a:t>
            </a:r>
            <a:r>
              <a:rPr lang="lv" sz="29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https://sqlbolt.com/lesson/select_queries_introduction</a:t>
            </a:r>
            <a:endParaRPr>
              <a:solidFill>
                <a:srgbClr val="00FFF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AutoNum type="arabicPeriod"/>
            </a:pPr>
            <a:r>
              <a:rPr lang="lv">
                <a:solidFill>
                  <a:srgbClr val="EFEFEF"/>
                </a:solidFill>
              </a:rPr>
              <a:t>Nepieciešams pierakstīt </a:t>
            </a:r>
            <a:r>
              <a:rPr b="1" lang="lv" u="sng">
                <a:solidFill>
                  <a:srgbClr val="EFEFEF"/>
                </a:solidFill>
              </a:rPr>
              <a:t>tikai</a:t>
            </a:r>
            <a:r>
              <a:rPr b="1" lang="lv">
                <a:solidFill>
                  <a:srgbClr val="EFEFEF"/>
                </a:solidFill>
              </a:rPr>
              <a:t> </a:t>
            </a:r>
            <a:r>
              <a:rPr lang="lv">
                <a:solidFill>
                  <a:srgbClr val="EFEFEF"/>
                </a:solidFill>
              </a:rPr>
              <a:t>SQL vaicājumu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AutoNum type="arabicPeriod"/>
            </a:pPr>
            <a:r>
              <a:rPr lang="lv">
                <a:solidFill>
                  <a:srgbClr val="EFEFEF"/>
                </a:solidFill>
              </a:rPr>
              <a:t>Pievērst uzmanību, lai pieraksts atbilst nozares standartam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AutoNum type="arabicPeriod"/>
            </a:pPr>
            <a:r>
              <a:rPr lang="lv">
                <a:solidFill>
                  <a:srgbClr val="EFEFEF"/>
                </a:solidFill>
              </a:rPr>
              <a:t>Katram uzdevumam tiek dotas 10 minūtes, tad pasneidzējs paskairos nākošo uzdevumu un lietojamo sintaksi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lv">
                <a:solidFill>
                  <a:srgbClr val="EFEFEF"/>
                </a:solidFill>
              </a:rPr>
              <a:t>Mērķis: izkopt darbu komandā, izprast SQL pamatprincipus kopā ar pasniedzēju un lietot pareizu sintaksi</a:t>
            </a:r>
            <a:endParaRPr sz="2900">
              <a:solidFill>
                <a:srgbClr val="EFEFEF"/>
              </a:solidFill>
            </a:endParaRPr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4294967295" type="title"/>
          </p:nvPr>
        </p:nvSpPr>
        <p:spPr>
          <a:xfrm>
            <a:off x="418011" y="5171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Obligātais m</a:t>
            </a: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ājas darbs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556650" y="1758575"/>
            <a:ext cx="11078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AutoNum type="arabicPeriod"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Sagatavot SQL vaicājumus līdz 7. uzdevumam ieskaitot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lv" sz="2800" u="sng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https://sqlbolt.com/lesson/select_queries_introduction</a:t>
            </a:r>
            <a:endParaRPr b="0" i="0" sz="2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AutoNum type="arabicPeriod"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Nepieciešams pierakstīt </a:t>
            </a:r>
            <a:r>
              <a:rPr b="1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tikai </a:t>
            </a: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SQL vaicājumu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AutoNum type="arabicPeriod"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Pievērst uzmanību, lai pieraksts atbilst nozares standartam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Mērķis: apgūt pamata SQL vaicājumus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idx="4294967295" type="title"/>
          </p:nvPr>
        </p:nvSpPr>
        <p:spPr>
          <a:xfrm>
            <a:off x="418011" y="5171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Izvēles m</a:t>
            </a: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ājas darbs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556650" y="1758575"/>
            <a:ext cx="11078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AutoNum type="arabicPeriod"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Sagatavot atlikušos SQL vaicājumus (8. - 18. uzdevums)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lv" sz="2800" u="sng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https://sqlbolt.com/lesson/select_queries_introduction</a:t>
            </a:r>
            <a:endParaRPr b="0" i="0" sz="2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AutoNum type="arabicPeriod"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Nepieciešams pierakstīt </a:t>
            </a:r>
            <a:r>
              <a:rPr b="1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tikai </a:t>
            </a: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SQL vaicājumu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AutoNum type="arabicPeriod"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Pievērst uzmanību, lai pieraksts atbilst nozares standartam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lv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Mērķis: apgūt praksē izmantotos SQL vaicājumus</a:t>
            </a:r>
            <a:endParaRPr b="0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idx="4294967295" type="title"/>
          </p:nvPr>
        </p:nvSpPr>
        <p:spPr>
          <a:xfrm>
            <a:off x="418011" y="5171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Pašmācība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sp>
        <p:nvSpPr>
          <p:cNvPr id="304" name="Google Shape;304;p47"/>
          <p:cNvSpPr txBox="1"/>
          <p:nvPr/>
        </p:nvSpPr>
        <p:spPr>
          <a:xfrm>
            <a:off x="578350" y="2157200"/>
            <a:ext cx="11078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lv" sz="29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https://sqlbolt.com/</a:t>
            </a:r>
            <a:endParaRPr b="0" i="0" sz="29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lv" sz="29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https://www.w3schools.com/sql/default.asp</a:t>
            </a:r>
            <a:endParaRPr b="0" i="0" sz="29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lv" sz="29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https://sqlzoo.net</a:t>
            </a:r>
            <a:endParaRPr b="0" i="0" sz="29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idx="4294967295" type="body"/>
          </p:nvPr>
        </p:nvSpPr>
        <p:spPr>
          <a:xfrm>
            <a:off x="4609025" y="2191375"/>
            <a:ext cx="75273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lv">
                <a:solidFill>
                  <a:schemeClr val="accent4"/>
                </a:solidFill>
              </a:rPr>
              <a:t>Kas ir datu bāzes, datu bāzes pārvaldes sistēmas un relāciju datu bāzes pārvaldes sistēmas?</a:t>
            </a:r>
            <a:endParaRPr b="1">
              <a:solidFill>
                <a:schemeClr val="accent4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Kas ir SQL?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Kādēļ man ir jāzin SQL?</a:t>
            </a:r>
            <a:endParaRPr>
              <a:solidFill>
                <a:srgbClr val="EFEFE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lv">
                <a:solidFill>
                  <a:srgbClr val="EFEFEF"/>
                </a:solidFill>
              </a:rPr>
              <a:t>SQL vaicājumi un prakse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4294967295" type="title"/>
          </p:nvPr>
        </p:nvSpPr>
        <p:spPr>
          <a:xfrm>
            <a:off x="472096" y="7322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Kas ir datu bāze?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1" name="Google Shape;101;p26"/>
          <p:cNvSpPr txBox="1"/>
          <p:nvPr>
            <p:ph idx="4294967295" type="body"/>
          </p:nvPr>
        </p:nvSpPr>
        <p:spPr>
          <a:xfrm>
            <a:off x="3217850" y="2216572"/>
            <a:ext cx="85914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lv" sz="3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Datu bāze ir informācijas kopums, kurš ir organizēts tādā veidā, lai to varētu viegli apstrādāt, mainīt, atjaunot.</a:t>
            </a:r>
            <a:endParaRPr sz="3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lv" sz="3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Datu bāzes pārvalda izmantojot datu bāzes pārvaldes sistēmu (DBMS)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902808"/>
            <a:ext cx="2492375" cy="33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4294967295" type="title"/>
          </p:nvPr>
        </p:nvSpPr>
        <p:spPr>
          <a:xfrm>
            <a:off x="479771" y="2533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Kas ir datu bāzes pārvaldes sistēma?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" name="Google Shape;109;p27"/>
          <p:cNvSpPr txBox="1"/>
          <p:nvPr>
            <p:ph idx="4294967295" type="body"/>
          </p:nvPr>
        </p:nvSpPr>
        <p:spPr>
          <a:xfrm>
            <a:off x="3284550" y="2286725"/>
            <a:ext cx="85914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lv" sz="3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Datu bāzes pārvaldes sistēma ir programmu kopums, kurš atļauj lietotājam piekļūt datu bāzei, manipulēt ar datiem, atrādīt noteiktus datus, kā arī kontrolēt piekļuvi datu bāzei</a:t>
            </a:r>
            <a:endParaRPr sz="3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902808"/>
            <a:ext cx="2492375" cy="33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4294967295" type="title"/>
          </p:nvPr>
        </p:nvSpPr>
        <p:spPr>
          <a:xfrm>
            <a:off x="302250" y="608925"/>
            <a:ext cx="11172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Datu bāzes veidi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1459825" y="2624525"/>
            <a:ext cx="3926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Relāciju datu bāze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=&gt; SQL DBs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8"/>
          <p:cNvCxnSpPr/>
          <p:nvPr/>
        </p:nvCxnSpPr>
        <p:spPr>
          <a:xfrm flipH="1">
            <a:off x="3811650" y="1655400"/>
            <a:ext cx="695400" cy="9147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28"/>
          <p:cNvCxnSpPr/>
          <p:nvPr/>
        </p:nvCxnSpPr>
        <p:spPr>
          <a:xfrm>
            <a:off x="7165375" y="1643325"/>
            <a:ext cx="602100" cy="9075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28"/>
          <p:cNvSpPr txBox="1"/>
          <p:nvPr/>
        </p:nvSpPr>
        <p:spPr>
          <a:xfrm>
            <a:off x="6411225" y="2569875"/>
            <a:ext cx="44469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Ne-relāciju datu bāze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=&gt; NoSQL DBs: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7380425" y="3975244"/>
            <a:ext cx="2271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DocumentDB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Coachbase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u.c.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1540042" y="3975244"/>
            <a:ext cx="2637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Microsoft SQL Server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Oracle Database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MySQL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IBM DB2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u.c.</a:t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4294967295" type="title"/>
          </p:nvPr>
        </p:nvSpPr>
        <p:spPr>
          <a:xfrm>
            <a:off x="506921" y="2467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Relāciju pret ne-relāciju datu bāzi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33" y="1503948"/>
            <a:ext cx="11095522" cy="425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/>
          <p:nvPr/>
        </p:nvSpPr>
        <p:spPr>
          <a:xfrm>
            <a:off x="4640925" y="4068550"/>
            <a:ext cx="2827500" cy="121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4803300" y="4238500"/>
            <a:ext cx="2585400" cy="87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Relāciju datu bāzē dati tiek organizēti laukos, kas tiek sagrupēti colonnās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4682250" y="2176725"/>
            <a:ext cx="2827500" cy="121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4773600" y="2249175"/>
            <a:ext cx="2644800" cy="10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Ne-relāciju datu bāzei nav tabulu modelis. Tā vietā dati tiek saglabāti vienā dokumenta failā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4294967295" type="title"/>
          </p:nvPr>
        </p:nvSpPr>
        <p:spPr>
          <a:xfrm>
            <a:off x="369896" y="24423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Statistika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125" y="1543225"/>
            <a:ext cx="5743724" cy="4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/>
          <p:nvPr/>
        </p:nvSpPr>
        <p:spPr>
          <a:xfrm>
            <a:off x="3603288" y="1602600"/>
            <a:ext cx="4985400" cy="67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lv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Relāciju un ne-relāciju datu bāzes procentuāla popularitāte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4294967295" type="title"/>
          </p:nvPr>
        </p:nvSpPr>
        <p:spPr>
          <a:xfrm>
            <a:off x="369896" y="23636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chemeClr val="accent4"/>
                </a:solidFill>
              </a:rPr>
              <a:t>Relāciju datu bāzes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768054"/>
            <a:ext cx="2492375" cy="33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3132099" y="1394313"/>
            <a:ext cx="84855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238768" y="1479296"/>
            <a:ext cx="8485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Relāciju datu bāzes ir veidotas no dažādām tabulām, kurās dati ir sadalīti noteiktās kategorijās.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Katrā tabulā ir vismaz viena datu kategorija vienā kolonā un katrā rindā ir dati priekš katras kategorijas.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Šī struktūra atļauj idetificēt un piekļūt datiem, kuriem ir relācija ar citiem datiem datu bāzē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