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16F216-941C-416A-8CB0-6DF2D221AC6F}">
  <a:tblStyle styleId="{CA16F216-941C-416A-8CB0-6DF2D221AC6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244F12D-0121-425E-9DBA-62CCEC702409}"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b7471541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b7471541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b74715413_1_2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eb74715413_1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b7471541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b7471541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b74715413_1_3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eb74715413_1_3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eb74715413_1_3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lv"/>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b74715413_1_5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eb74715413_1_5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b74715413_1_5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eb74715413_1_5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v"/>
              <a:t>Fixed defect should be re-tested on correct version and its functionality should be re-tested around as well</a:t>
            </a:r>
            <a:endParaRPr/>
          </a:p>
          <a:p>
            <a:pPr indent="0" lvl="0" marL="0" rtl="0" algn="l">
              <a:lnSpc>
                <a:spcPct val="100000"/>
              </a:lnSpc>
              <a:spcBef>
                <a:spcPts val="0"/>
              </a:spcBef>
              <a:spcAft>
                <a:spcPts val="0"/>
              </a:spcAft>
              <a:buSzPts val="1400"/>
              <a:buNone/>
            </a:pPr>
            <a:r>
              <a:rPr lang="lv"/>
              <a:t>deffered - отсроченный</a:t>
            </a:r>
            <a:endParaRPr/>
          </a:p>
        </p:txBody>
      </p:sp>
      <p:sp>
        <p:nvSpPr>
          <p:cNvPr id="222" name="Google Shape;222;geb74715413_1_5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lv"/>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b74715413_1_6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eb74715413_1_6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lv" sz="1200">
                <a:solidFill>
                  <a:schemeClr val="dk1"/>
                </a:solidFill>
                <a:latin typeface="Calibri"/>
                <a:ea typeface="Calibri"/>
                <a:cs typeface="Calibri"/>
                <a:sym typeface="Calibri"/>
              </a:rPr>
              <a:t>The defect should be reported in efficient way &amp; use of words such that the programmer or team members reading the report cannot get confused or rejected the defect the reason “Not Reproducible”.</a:t>
            </a:r>
            <a:endParaRPr/>
          </a:p>
          <a:p>
            <a:pPr indent="0" lvl="0" marL="0" rtl="0" algn="l">
              <a:lnSpc>
                <a:spcPct val="100000"/>
              </a:lnSpc>
              <a:spcBef>
                <a:spcPts val="0"/>
              </a:spcBef>
              <a:spcAft>
                <a:spcPts val="0"/>
              </a:spcAft>
              <a:buSzPts val="1400"/>
              <a:buNone/>
            </a:pPr>
            <a:r>
              <a:rPr b="0" i="0" lang="lv" sz="1200">
                <a:solidFill>
                  <a:schemeClr val="dk1"/>
                </a:solidFill>
                <a:latin typeface="Calibri"/>
                <a:ea typeface="Calibri"/>
                <a:cs typeface="Calibri"/>
                <a:sym typeface="Calibri"/>
              </a:rPr>
              <a:t>If your bug report is effective, chances are higher that it will get fixed. So fixing a bug depends on how effectively you report it. Reporting a bug is nothing but a skill.</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lv" sz="1200">
                <a:solidFill>
                  <a:schemeClr val="dk1"/>
                </a:solidFill>
                <a:latin typeface="Calibri"/>
                <a:ea typeface="Calibri"/>
                <a:cs typeface="Calibri"/>
                <a:sym typeface="Calibri"/>
              </a:rPr>
              <a:t>convey - передавать</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229" name="Google Shape;229;geb74715413_1_6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lv"/>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b74715413_1_7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eb74715413_1_7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eb74715413_1_7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lv"/>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b74715413_1_8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eb74715413_1_8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v"/>
              <a:t>broadband connection - </a:t>
            </a:r>
            <a:r>
              <a:rPr b="0" i="0" lang="lv" sz="1200">
                <a:solidFill>
                  <a:schemeClr val="dk1"/>
                </a:solidFill>
                <a:latin typeface="Calibri"/>
                <a:ea typeface="Calibri"/>
                <a:cs typeface="Calibri"/>
                <a:sym typeface="Calibri"/>
              </a:rPr>
              <a:t>широкополосное соединение</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lv" sz="1200">
                <a:solidFill>
                  <a:schemeClr val="dk1"/>
                </a:solidFill>
                <a:latin typeface="Calibri"/>
                <a:ea typeface="Calibri"/>
                <a:cs typeface="Calibri"/>
                <a:sym typeface="Calibri"/>
              </a:rPr>
              <a:t>data rate - скорость передачи данных</a:t>
            </a:r>
            <a:endParaRPr/>
          </a:p>
        </p:txBody>
      </p:sp>
      <p:sp>
        <p:nvSpPr>
          <p:cNvPr id="244" name="Google Shape;244;geb74715413_1_8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lv"/>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b74715413_1_9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eb74715413_1_9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b74715413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geb74715413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b74715413_1_9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eb74715413_1_9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b74715413_1_9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eb74715413_1_9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b74715413_1_9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eb74715413_1_9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b74715413_1_10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eb74715413_1_10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b74715413_1_10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eb74715413_1_10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b74715413_1_11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eb74715413_1_1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b74715413_1_12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v"/>
              <a:t>Izstāsti par piemēru kā customer NO</a:t>
            </a:r>
            <a:endParaRPr/>
          </a:p>
        </p:txBody>
      </p:sp>
      <p:sp>
        <p:nvSpPr>
          <p:cNvPr id="321" name="Google Shape;321;geb74715413_1_1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b74715413_1_13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v"/>
              <a:t>Izstāsti par piemēru kā customer NO</a:t>
            </a:r>
            <a:endParaRPr/>
          </a:p>
        </p:txBody>
      </p:sp>
      <p:sp>
        <p:nvSpPr>
          <p:cNvPr id="341" name="Google Shape;341;geb74715413_1_13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b74715413_1_1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eb74715413_1_14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b7471541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b7471541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b74715413_1_1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eb74715413_1_14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b74715413_1_1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eb74715413_1_14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b7471541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b7471541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b74715413_0_108: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lv" sz="1200" strike="noStrike">
                <a:solidFill>
                  <a:srgbClr val="000000"/>
                </a:solidFill>
                <a:latin typeface="Calibri"/>
                <a:ea typeface="Calibri"/>
                <a:cs typeface="Calibri"/>
                <a:sym typeface="Calibri"/>
              </a:rPr>
              <a:t>Lai saprastu, kāpēc izstrāde ir nepieciešama cikliskā veidā, ir šis komiks. Viņš ilustrē, kā notiek pārrunas ar klientiem un kā realitātē tiek saprasts un uzsākts izstrādes process.</a:t>
            </a:r>
            <a:endParaRPr b="0" sz="12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1200" strike="noStrike">
              <a:latin typeface="Arial"/>
              <a:ea typeface="Arial"/>
              <a:cs typeface="Arial"/>
              <a:sym typeface="Arial"/>
            </a:endParaRPr>
          </a:p>
        </p:txBody>
      </p:sp>
      <p:sp>
        <p:nvSpPr>
          <p:cNvPr id="90" name="Google Shape;90;geb74715413_0_108: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b74715413_1_3: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96" name="Google Shape;96;geb74715413_1_3: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b74715413_1_70:notes"/>
          <p:cNvSpPr txBox="1"/>
          <p:nvPr>
            <p:ph idx="1" type="body"/>
          </p:nvPr>
        </p:nvSpPr>
        <p:spPr>
          <a:xfrm>
            <a:off x="777240" y="4777560"/>
            <a:ext cx="6217500" cy="45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04" name="Google Shape;104;geb74715413_1_70: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b74715413_1_1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eb74715413_1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b74715413_1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eb74715413_1_1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lv"/>
              <a:t>Performance (продуктивности/производительности)</a:t>
            </a:r>
            <a:r>
              <a:rPr lang="lv"/>
              <a:t>- </a:t>
            </a:r>
            <a:r>
              <a:rPr b="0" i="0" lang="lv" sz="1200">
                <a:solidFill>
                  <a:schemeClr val="dk1"/>
                </a:solidFill>
                <a:latin typeface="Calibri"/>
                <a:ea typeface="Calibri"/>
                <a:cs typeface="Calibri"/>
                <a:sym typeface="Calibri"/>
              </a:rPr>
              <a:t>associated with </a:t>
            </a:r>
            <a:r>
              <a:rPr b="1" i="0" lang="lv" sz="1200">
                <a:solidFill>
                  <a:schemeClr val="dk1"/>
                </a:solidFill>
                <a:latin typeface="Calibri"/>
                <a:ea typeface="Calibri"/>
                <a:cs typeface="Calibri"/>
                <a:sym typeface="Calibri"/>
              </a:rPr>
              <a:t>white box testing </a:t>
            </a:r>
            <a:r>
              <a:rPr b="0" i="0" lang="lv" sz="1200">
                <a:solidFill>
                  <a:schemeClr val="dk1"/>
                </a:solidFill>
                <a:latin typeface="Calibri"/>
                <a:ea typeface="Calibri"/>
                <a:cs typeface="Calibri"/>
                <a:sym typeface="Calibri"/>
              </a:rPr>
              <a:t>(system is inspected and monitored from the inside out and from a variety of angles, measurements are taken and analyzed, quality attributes of the system such as scalability, reliability and resource usage are validated and as a result tuning is done.)</a:t>
            </a:r>
            <a:endParaRPr/>
          </a:p>
          <a:p>
            <a:pPr indent="0" lvl="0" marL="0" marR="0" rtl="0" algn="l">
              <a:lnSpc>
                <a:spcPct val="100000"/>
              </a:lnSpc>
              <a:spcBef>
                <a:spcPts val="0"/>
              </a:spcBef>
              <a:spcAft>
                <a:spcPts val="0"/>
              </a:spcAft>
              <a:buClr>
                <a:schemeClr val="dk1"/>
              </a:buClr>
              <a:buSzPts val="1200"/>
              <a:buFont typeface="Calibri"/>
              <a:buNone/>
            </a:pPr>
            <a:r>
              <a:rPr b="1" lang="lv"/>
              <a:t>Load (нагрузочное)</a:t>
            </a:r>
            <a:r>
              <a:rPr lang="lv"/>
              <a:t> - </a:t>
            </a:r>
            <a:r>
              <a:rPr b="0" i="0" lang="lv" sz="1200">
                <a:solidFill>
                  <a:schemeClr val="dk1"/>
                </a:solidFill>
                <a:latin typeface="Calibri"/>
                <a:ea typeface="Calibri"/>
                <a:cs typeface="Calibri"/>
                <a:sym typeface="Calibri"/>
              </a:rPr>
              <a:t>associated with </a:t>
            </a:r>
            <a:r>
              <a:rPr b="1" i="0" lang="lv" sz="1200">
                <a:solidFill>
                  <a:schemeClr val="dk1"/>
                </a:solidFill>
                <a:latin typeface="Calibri"/>
                <a:ea typeface="Calibri"/>
                <a:cs typeface="Calibri"/>
                <a:sym typeface="Calibri"/>
              </a:rPr>
              <a:t>black box testing </a:t>
            </a:r>
            <a:r>
              <a:rPr b="0" i="0" lang="lv" sz="1200">
                <a:solidFill>
                  <a:schemeClr val="dk1"/>
                </a:solidFill>
                <a:latin typeface="Calibri"/>
                <a:ea typeface="Calibri"/>
                <a:cs typeface="Calibri"/>
                <a:sym typeface="Calibri"/>
              </a:rPr>
              <a:t>(It is more about running at a high level and seeing how the application responds. You look for performance degradation, poor garbage collection, etc.)</a:t>
            </a:r>
            <a:endParaRPr/>
          </a:p>
          <a:p>
            <a:pPr indent="0" lvl="0" marL="0" marR="0" rtl="0" algn="l">
              <a:lnSpc>
                <a:spcPct val="100000"/>
              </a:lnSpc>
              <a:spcBef>
                <a:spcPts val="0"/>
              </a:spcBef>
              <a:spcAft>
                <a:spcPts val="0"/>
              </a:spcAft>
              <a:buClr>
                <a:schemeClr val="dk1"/>
              </a:buClr>
              <a:buSzPts val="1200"/>
              <a:buFont typeface="Calibri"/>
              <a:buNone/>
            </a:pPr>
            <a:r>
              <a:rPr b="1" i="0" lang="lv" sz="1200">
                <a:solidFill>
                  <a:schemeClr val="dk1"/>
                </a:solidFill>
                <a:latin typeface="Calibri"/>
                <a:ea typeface="Calibri"/>
                <a:cs typeface="Calibri"/>
                <a:sym typeface="Calibri"/>
              </a:rPr>
              <a:t>Stress</a:t>
            </a:r>
            <a:r>
              <a:rPr b="0" i="0" lang="lv" sz="1200">
                <a:solidFill>
                  <a:schemeClr val="dk1"/>
                </a:solidFill>
                <a:latin typeface="Calibri"/>
                <a:ea typeface="Calibri"/>
                <a:cs typeface="Calibri"/>
                <a:sym typeface="Calibri"/>
              </a:rPr>
              <a:t> -  to determine if the system will perform sufficiently if the current load goes </a:t>
            </a:r>
            <a:r>
              <a:rPr b="1" i="0" lang="lv" sz="1200">
                <a:solidFill>
                  <a:schemeClr val="dk1"/>
                </a:solidFill>
                <a:latin typeface="Calibri"/>
                <a:ea typeface="Calibri"/>
                <a:cs typeface="Calibri"/>
                <a:sym typeface="Calibri"/>
              </a:rPr>
              <a:t>well above the expected maximum</a:t>
            </a:r>
            <a:r>
              <a:rPr b="0" i="0" lang="lv" sz="1200">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1200"/>
              <a:buFont typeface="Calibri"/>
              <a:buNone/>
            </a:pPr>
            <a:r>
              <a:rPr b="1" i="0" lang="lv" sz="1200">
                <a:solidFill>
                  <a:schemeClr val="dk1"/>
                </a:solidFill>
                <a:latin typeface="Calibri"/>
                <a:ea typeface="Calibri"/>
                <a:cs typeface="Calibri"/>
                <a:sym typeface="Calibri"/>
              </a:rPr>
              <a:t>Security</a:t>
            </a:r>
            <a:r>
              <a:rPr b="0" i="0" lang="lv" sz="1200">
                <a:solidFill>
                  <a:schemeClr val="dk1"/>
                </a:solidFill>
                <a:latin typeface="Calibri"/>
                <a:ea typeface="Calibri"/>
                <a:cs typeface="Calibri"/>
                <a:sym typeface="Calibri"/>
              </a:rPr>
              <a:t> – many types of it</a:t>
            </a:r>
            <a:endParaRPr/>
          </a:p>
          <a:p>
            <a:pPr indent="0" lvl="0" marL="0" marR="0" rtl="0" algn="l">
              <a:lnSpc>
                <a:spcPct val="100000"/>
              </a:lnSpc>
              <a:spcBef>
                <a:spcPts val="0"/>
              </a:spcBef>
              <a:spcAft>
                <a:spcPts val="0"/>
              </a:spcAft>
              <a:buClr>
                <a:schemeClr val="dk1"/>
              </a:buClr>
              <a:buSzPts val="1200"/>
              <a:buFont typeface="Calibri"/>
              <a:buNone/>
            </a:pPr>
            <a:r>
              <a:rPr b="1" lang="lv" sz="1200"/>
              <a:t>Failover</a:t>
            </a:r>
            <a:r>
              <a:rPr lang="lv" sz="1200"/>
              <a:t> and </a:t>
            </a:r>
            <a:r>
              <a:rPr b="1" lang="lv" sz="1200"/>
              <a:t>Recovery</a:t>
            </a:r>
            <a:r>
              <a:rPr lang="lv" sz="1200"/>
              <a:t> - </a:t>
            </a:r>
            <a:r>
              <a:rPr lang="lv">
                <a:solidFill>
                  <a:srgbClr val="92D050"/>
                </a:solidFill>
              </a:rPr>
              <a:t>Тестирование отказа и восстановления</a:t>
            </a:r>
            <a:endParaRPr/>
          </a:p>
          <a:p>
            <a:pPr indent="0" lvl="0" marL="0" marR="0" rtl="0" algn="l">
              <a:lnSpc>
                <a:spcPct val="100000"/>
              </a:lnSpc>
              <a:spcBef>
                <a:spcPts val="0"/>
              </a:spcBef>
              <a:spcAft>
                <a:spcPts val="0"/>
              </a:spcAft>
              <a:buClr>
                <a:schemeClr val="dk1"/>
              </a:buClr>
              <a:buSzPts val="1200"/>
              <a:buFont typeface="Calibri"/>
              <a:buNone/>
            </a:pPr>
            <a:r>
              <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118" name="Google Shape;118;geb74715413_1_1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lv"/>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b74715413_1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eb74715413_1_2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v"/>
              <a:t>1. Structure-based: </a:t>
            </a:r>
            <a:r>
              <a:rPr lang="lv">
                <a:latin typeface="Arial"/>
                <a:ea typeface="Arial"/>
                <a:cs typeface="Arial"/>
                <a:sym typeface="Arial"/>
              </a:rPr>
              <a:t>Unit testing, integration testing</a:t>
            </a:r>
            <a:endParaRPr/>
          </a:p>
          <a:p>
            <a:pPr indent="0" lvl="0" marL="0" rtl="0" algn="l">
              <a:lnSpc>
                <a:spcPct val="100000"/>
              </a:lnSpc>
              <a:spcBef>
                <a:spcPts val="0"/>
              </a:spcBef>
              <a:spcAft>
                <a:spcPts val="0"/>
              </a:spcAft>
              <a:buSzPts val="1400"/>
              <a:buNone/>
            </a:pPr>
            <a:r>
              <a:rPr lang="lv">
                <a:latin typeface="Arial"/>
                <a:ea typeface="Arial"/>
                <a:cs typeface="Arial"/>
                <a:sym typeface="Arial"/>
              </a:rPr>
              <a:t>2. Specification-based: based on requirements documentation</a:t>
            </a:r>
            <a:endParaRPr/>
          </a:p>
          <a:p>
            <a:pPr indent="0" lvl="0" marL="0" rtl="0" algn="l">
              <a:lnSpc>
                <a:spcPct val="100000"/>
              </a:lnSpc>
              <a:spcBef>
                <a:spcPts val="0"/>
              </a:spcBef>
              <a:spcAft>
                <a:spcPts val="0"/>
              </a:spcAft>
              <a:buSzPts val="1400"/>
              <a:buNone/>
            </a:pPr>
            <a:r>
              <a:rPr lang="lv">
                <a:latin typeface="Arial"/>
                <a:ea typeface="Arial"/>
                <a:cs typeface="Arial"/>
                <a:sym typeface="Arial"/>
              </a:rPr>
              <a:t>3. Experience-based: no documentation, just exploratory</a:t>
            </a:r>
            <a:endParaRPr/>
          </a:p>
        </p:txBody>
      </p:sp>
      <p:sp>
        <p:nvSpPr>
          <p:cNvPr id="125" name="Google Shape;125;geb74715413_1_2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lv"/>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1">
  <p:cSld name="BLANK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1 6">
  <p:cSld name="BLANK_1_6">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1 5">
  <p:cSld name="BLANK_1_5">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1 4">
  <p:cSld name="BLANK_1_4">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1 3">
  <p:cSld name="BLANK_1_3">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1 2">
  <p:cSld name="BLANK_1_2">
    <p:spTree>
      <p:nvGrpSpPr>
        <p:cNvPr id="60" name="Shape 60"/>
        <p:cNvGrpSpPr/>
        <p:nvPr/>
      </p:nvGrpSpPr>
      <p:grpSpPr>
        <a:xfrm>
          <a:off x="0" y="0"/>
          <a:ext cx="0" cy="0"/>
          <a:chOff x="0" y="0"/>
          <a:chExt cx="0" cy="0"/>
        </a:xfrm>
      </p:grpSpPr>
      <p:sp>
        <p:nvSpPr>
          <p:cNvPr id="61" name="Google Shape;6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1 1">
  <p:cSld name="BLANK_1_1">
    <p:spTree>
      <p:nvGrpSpPr>
        <p:cNvPr id="62" name="Shape 62"/>
        <p:cNvGrpSpPr/>
        <p:nvPr/>
      </p:nvGrpSpPr>
      <p:grpSpPr>
        <a:xfrm>
          <a:off x="0" y="0"/>
          <a:ext cx="0" cy="0"/>
          <a:chOff x="0" y="0"/>
          <a:chExt cx="0" cy="0"/>
        </a:xfrm>
      </p:grpSpPr>
      <p:sp>
        <p:nvSpPr>
          <p:cNvPr id="63" name="Google Shape;6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zraksts 1">
  <p:cSld name="CAPTION_ONLY_1">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20"/>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accent4"/>
              </a:buClr>
              <a:buSzPts val="1400"/>
              <a:buNone/>
              <a:defRPr>
                <a:solidFill>
                  <a:schemeClr val="accent4"/>
                </a:solidFill>
              </a:defRPr>
            </a:lvl1pPr>
            <a:lvl2pPr lvl="1" rtl="0" algn="l">
              <a:lnSpc>
                <a:spcPct val="100000"/>
              </a:lnSpc>
              <a:spcBef>
                <a:spcPts val="0"/>
              </a:spcBef>
              <a:spcAft>
                <a:spcPts val="0"/>
              </a:spcAft>
              <a:buClr>
                <a:schemeClr val="accent4"/>
              </a:buClr>
              <a:buSzPts val="1100"/>
              <a:buNone/>
              <a:defRPr>
                <a:solidFill>
                  <a:schemeClr val="accent4"/>
                </a:solidFill>
              </a:defRPr>
            </a:lvl2pPr>
            <a:lvl3pPr lvl="2" rtl="0" algn="l">
              <a:lnSpc>
                <a:spcPct val="100000"/>
              </a:lnSpc>
              <a:spcBef>
                <a:spcPts val="0"/>
              </a:spcBef>
              <a:spcAft>
                <a:spcPts val="0"/>
              </a:spcAft>
              <a:buClr>
                <a:schemeClr val="accent4"/>
              </a:buClr>
              <a:buSzPts val="1100"/>
              <a:buNone/>
              <a:defRPr>
                <a:solidFill>
                  <a:schemeClr val="accent4"/>
                </a:solidFill>
              </a:defRPr>
            </a:lvl3pPr>
            <a:lvl4pPr lvl="3" rtl="0" algn="l">
              <a:lnSpc>
                <a:spcPct val="100000"/>
              </a:lnSpc>
              <a:spcBef>
                <a:spcPts val="0"/>
              </a:spcBef>
              <a:spcAft>
                <a:spcPts val="0"/>
              </a:spcAft>
              <a:buClr>
                <a:schemeClr val="accent4"/>
              </a:buClr>
              <a:buSzPts val="1100"/>
              <a:buNone/>
              <a:defRPr>
                <a:solidFill>
                  <a:schemeClr val="accent4"/>
                </a:solidFill>
              </a:defRPr>
            </a:lvl4pPr>
            <a:lvl5pPr lvl="4" rtl="0" algn="l">
              <a:lnSpc>
                <a:spcPct val="100000"/>
              </a:lnSpc>
              <a:spcBef>
                <a:spcPts val="0"/>
              </a:spcBef>
              <a:spcAft>
                <a:spcPts val="0"/>
              </a:spcAft>
              <a:buClr>
                <a:schemeClr val="accent4"/>
              </a:buClr>
              <a:buSzPts val="1100"/>
              <a:buNone/>
              <a:defRPr>
                <a:solidFill>
                  <a:schemeClr val="accent4"/>
                </a:solidFill>
              </a:defRPr>
            </a:lvl5pPr>
            <a:lvl6pPr lvl="5" rtl="0" algn="l">
              <a:lnSpc>
                <a:spcPct val="100000"/>
              </a:lnSpc>
              <a:spcBef>
                <a:spcPts val="0"/>
              </a:spcBef>
              <a:spcAft>
                <a:spcPts val="0"/>
              </a:spcAft>
              <a:buClr>
                <a:schemeClr val="accent4"/>
              </a:buClr>
              <a:buSzPts val="1100"/>
              <a:buNone/>
              <a:defRPr>
                <a:solidFill>
                  <a:schemeClr val="accent4"/>
                </a:solidFill>
              </a:defRPr>
            </a:lvl6pPr>
            <a:lvl7pPr lvl="6" rtl="0" algn="l">
              <a:lnSpc>
                <a:spcPct val="100000"/>
              </a:lnSpc>
              <a:spcBef>
                <a:spcPts val="0"/>
              </a:spcBef>
              <a:spcAft>
                <a:spcPts val="0"/>
              </a:spcAft>
              <a:buClr>
                <a:schemeClr val="accent4"/>
              </a:buClr>
              <a:buSzPts val="1100"/>
              <a:buNone/>
              <a:defRPr>
                <a:solidFill>
                  <a:schemeClr val="accent4"/>
                </a:solidFill>
              </a:defRPr>
            </a:lvl7pPr>
            <a:lvl8pPr lvl="7" rtl="0" algn="l">
              <a:lnSpc>
                <a:spcPct val="100000"/>
              </a:lnSpc>
              <a:spcBef>
                <a:spcPts val="0"/>
              </a:spcBef>
              <a:spcAft>
                <a:spcPts val="0"/>
              </a:spcAft>
              <a:buClr>
                <a:schemeClr val="accent4"/>
              </a:buClr>
              <a:buSzPts val="1100"/>
              <a:buNone/>
              <a:defRPr>
                <a:solidFill>
                  <a:schemeClr val="accent4"/>
                </a:solidFill>
              </a:defRPr>
            </a:lvl8pPr>
            <a:lvl9pPr lvl="8" rtl="0" algn="l">
              <a:lnSpc>
                <a:spcPct val="100000"/>
              </a:lnSpc>
              <a:spcBef>
                <a:spcPts val="0"/>
              </a:spcBef>
              <a:spcAft>
                <a:spcPts val="0"/>
              </a:spcAft>
              <a:buClr>
                <a:schemeClr val="accent4"/>
              </a:buClr>
              <a:buSzPts val="1100"/>
              <a:buNone/>
              <a:defRPr>
                <a:solidFill>
                  <a:schemeClr val="accent4"/>
                </a:solidFill>
              </a:defRPr>
            </a:lvl9pPr>
          </a:lstStyle>
          <a:p/>
        </p:txBody>
      </p:sp>
      <p:sp>
        <p:nvSpPr>
          <p:cNvPr id="68" name="Google Shape;68;p2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EFEFEF"/>
              </a:buClr>
              <a:buSzPts val="1400"/>
              <a:buChar char="•"/>
              <a:defRPr>
                <a:solidFill>
                  <a:srgbClr val="EFEFEF"/>
                </a:solidFill>
              </a:defRPr>
            </a:lvl1pPr>
            <a:lvl2pPr indent="-317500" lvl="1" marL="914400" rtl="0" algn="l">
              <a:lnSpc>
                <a:spcPct val="90000"/>
              </a:lnSpc>
              <a:spcBef>
                <a:spcPts val="400"/>
              </a:spcBef>
              <a:spcAft>
                <a:spcPts val="0"/>
              </a:spcAft>
              <a:buClr>
                <a:srgbClr val="EFEFEF"/>
              </a:buClr>
              <a:buSzPts val="1400"/>
              <a:buChar char="•"/>
              <a:defRPr>
                <a:solidFill>
                  <a:srgbClr val="EFEFEF"/>
                </a:solidFill>
              </a:defRPr>
            </a:lvl2pPr>
            <a:lvl3pPr indent="-317500" lvl="2" marL="1371600" rtl="0" algn="l">
              <a:lnSpc>
                <a:spcPct val="90000"/>
              </a:lnSpc>
              <a:spcBef>
                <a:spcPts val="400"/>
              </a:spcBef>
              <a:spcAft>
                <a:spcPts val="0"/>
              </a:spcAft>
              <a:buClr>
                <a:srgbClr val="EFEFEF"/>
              </a:buClr>
              <a:buSzPts val="1400"/>
              <a:buChar char="•"/>
              <a:defRPr>
                <a:solidFill>
                  <a:srgbClr val="EFEFEF"/>
                </a:solidFill>
              </a:defRPr>
            </a:lvl3pPr>
            <a:lvl4pPr indent="-317500" lvl="3" marL="1828800" rtl="0" algn="l">
              <a:lnSpc>
                <a:spcPct val="90000"/>
              </a:lnSpc>
              <a:spcBef>
                <a:spcPts val="400"/>
              </a:spcBef>
              <a:spcAft>
                <a:spcPts val="0"/>
              </a:spcAft>
              <a:buClr>
                <a:srgbClr val="EFEFEF"/>
              </a:buClr>
              <a:buSzPts val="1400"/>
              <a:buChar char="•"/>
              <a:defRPr>
                <a:solidFill>
                  <a:srgbClr val="EFEFEF"/>
                </a:solidFill>
              </a:defRPr>
            </a:lvl4pPr>
            <a:lvl5pPr indent="-317500" lvl="4" marL="2286000" rtl="0" algn="l">
              <a:lnSpc>
                <a:spcPct val="90000"/>
              </a:lnSpc>
              <a:spcBef>
                <a:spcPts val="400"/>
              </a:spcBef>
              <a:spcAft>
                <a:spcPts val="0"/>
              </a:spcAft>
              <a:buClr>
                <a:srgbClr val="EFEFEF"/>
              </a:buClr>
              <a:buSzPts val="1400"/>
              <a:buChar char="•"/>
              <a:defRPr>
                <a:solidFill>
                  <a:srgbClr val="EFEFEF"/>
                </a:solidFill>
              </a:defRPr>
            </a:lvl5pPr>
            <a:lvl6pPr indent="-317500" lvl="5" marL="2743200" rtl="0" algn="l">
              <a:lnSpc>
                <a:spcPct val="90000"/>
              </a:lnSpc>
              <a:spcBef>
                <a:spcPts val="400"/>
              </a:spcBef>
              <a:spcAft>
                <a:spcPts val="0"/>
              </a:spcAft>
              <a:buClr>
                <a:srgbClr val="EFEFEF"/>
              </a:buClr>
              <a:buSzPts val="1400"/>
              <a:buChar char="•"/>
              <a:defRPr>
                <a:solidFill>
                  <a:srgbClr val="EFEFEF"/>
                </a:solidFill>
              </a:defRPr>
            </a:lvl6pPr>
            <a:lvl7pPr indent="-317500" lvl="6" marL="3200400" rtl="0" algn="l">
              <a:lnSpc>
                <a:spcPct val="90000"/>
              </a:lnSpc>
              <a:spcBef>
                <a:spcPts val="400"/>
              </a:spcBef>
              <a:spcAft>
                <a:spcPts val="0"/>
              </a:spcAft>
              <a:buClr>
                <a:srgbClr val="EFEFEF"/>
              </a:buClr>
              <a:buSzPts val="1400"/>
              <a:buChar char="•"/>
              <a:defRPr>
                <a:solidFill>
                  <a:srgbClr val="EFEFEF"/>
                </a:solidFill>
              </a:defRPr>
            </a:lvl7pPr>
            <a:lvl8pPr indent="-317500" lvl="7" marL="3657600" rtl="0" algn="l">
              <a:lnSpc>
                <a:spcPct val="90000"/>
              </a:lnSpc>
              <a:spcBef>
                <a:spcPts val="400"/>
              </a:spcBef>
              <a:spcAft>
                <a:spcPts val="0"/>
              </a:spcAft>
              <a:buClr>
                <a:srgbClr val="EFEFEF"/>
              </a:buClr>
              <a:buSzPts val="1400"/>
              <a:buChar char="•"/>
              <a:defRPr>
                <a:solidFill>
                  <a:srgbClr val="EFEFEF"/>
                </a:solidFill>
              </a:defRPr>
            </a:lvl8pPr>
            <a:lvl9pPr indent="-317500" lvl="8" marL="4114800" rtl="0" algn="l">
              <a:lnSpc>
                <a:spcPct val="90000"/>
              </a:lnSpc>
              <a:spcBef>
                <a:spcPts val="400"/>
              </a:spcBef>
              <a:spcAft>
                <a:spcPts val="0"/>
              </a:spcAft>
              <a:buClr>
                <a:srgbClr val="EFEFEF"/>
              </a:buClr>
              <a:buSzPts val="1400"/>
              <a:buChar char="•"/>
              <a:defRPr>
                <a:solidFill>
                  <a:srgbClr val="EFEFE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4 1">
  <p:cSld name="BLANK_4_1">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22"/>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6">
  <p:cSld name="BLANK_6">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l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3"/>
          <p:cNvSpPr txBox="1"/>
          <p:nvPr/>
        </p:nvSpPr>
        <p:spPr>
          <a:xfrm>
            <a:off x="2151600" y="76175"/>
            <a:ext cx="48408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lv" sz="3400">
                <a:solidFill>
                  <a:schemeClr val="accent4"/>
                </a:solidFill>
              </a:rPr>
              <a:t>7 ISTQB principi</a:t>
            </a:r>
            <a:endParaRPr b="1" sz="3400">
              <a:solidFill>
                <a:schemeClr val="accent4"/>
              </a:solidFill>
            </a:endParaRPr>
          </a:p>
        </p:txBody>
      </p:sp>
      <p:sp>
        <p:nvSpPr>
          <p:cNvPr id="147" name="Google Shape;147;p33"/>
          <p:cNvSpPr txBox="1"/>
          <p:nvPr/>
        </p:nvSpPr>
        <p:spPr>
          <a:xfrm>
            <a:off x="554825" y="1186500"/>
            <a:ext cx="6698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lv" sz="2400">
                <a:solidFill>
                  <a:srgbClr val="EFEFEF"/>
                </a:solidFill>
              </a:rPr>
              <a:t>1. Testēšana norāda uz defektu esamību</a:t>
            </a:r>
            <a:endParaRPr sz="2400">
              <a:solidFill>
                <a:srgbClr val="EFEFEF"/>
              </a:solidFill>
            </a:endParaRPr>
          </a:p>
          <a:p>
            <a:pPr indent="0" lvl="0" marL="0" rtl="0" algn="l">
              <a:spcBef>
                <a:spcPts val="0"/>
              </a:spcBef>
              <a:spcAft>
                <a:spcPts val="0"/>
              </a:spcAft>
              <a:buClr>
                <a:schemeClr val="dk1"/>
              </a:buClr>
              <a:buSzPts val="1100"/>
              <a:buFont typeface="Arial"/>
              <a:buNone/>
            </a:pPr>
            <a:r>
              <a:rPr lang="lv" sz="2400">
                <a:solidFill>
                  <a:srgbClr val="EFEFEF"/>
                </a:solidFill>
              </a:rPr>
              <a:t>2. Pilnīga testēšana ir neiespējama</a:t>
            </a:r>
            <a:endParaRPr sz="2400">
              <a:solidFill>
                <a:srgbClr val="EFEFEF"/>
              </a:solidFill>
            </a:endParaRPr>
          </a:p>
          <a:p>
            <a:pPr indent="0" lvl="0" marL="0" rtl="0" algn="l">
              <a:spcBef>
                <a:spcPts val="0"/>
              </a:spcBef>
              <a:spcAft>
                <a:spcPts val="0"/>
              </a:spcAft>
              <a:buClr>
                <a:schemeClr val="dk1"/>
              </a:buClr>
              <a:buSzPts val="1100"/>
              <a:buFont typeface="Arial"/>
              <a:buNone/>
            </a:pPr>
            <a:r>
              <a:rPr lang="lv" sz="2400">
                <a:solidFill>
                  <a:srgbClr val="EFEFEF"/>
                </a:solidFill>
              </a:rPr>
              <a:t>3. Agra testēšana</a:t>
            </a:r>
            <a:endParaRPr sz="2400">
              <a:solidFill>
                <a:srgbClr val="EFEFEF"/>
              </a:solidFill>
            </a:endParaRPr>
          </a:p>
          <a:p>
            <a:pPr indent="0" lvl="0" marL="0" rtl="0" algn="l">
              <a:spcBef>
                <a:spcPts val="0"/>
              </a:spcBef>
              <a:spcAft>
                <a:spcPts val="0"/>
              </a:spcAft>
              <a:buClr>
                <a:schemeClr val="dk1"/>
              </a:buClr>
              <a:buSzPts val="1100"/>
              <a:buFont typeface="Arial"/>
              <a:buNone/>
            </a:pPr>
            <a:r>
              <a:rPr lang="lv" sz="2400">
                <a:solidFill>
                  <a:srgbClr val="EFEFEF"/>
                </a:solidFill>
              </a:rPr>
              <a:t>4. Defektu kopas</a:t>
            </a:r>
            <a:endParaRPr sz="2400">
              <a:solidFill>
                <a:srgbClr val="EFEFEF"/>
              </a:solidFill>
            </a:endParaRPr>
          </a:p>
          <a:p>
            <a:pPr indent="0" lvl="0" marL="0" rtl="0" algn="l">
              <a:spcBef>
                <a:spcPts val="0"/>
              </a:spcBef>
              <a:spcAft>
                <a:spcPts val="0"/>
              </a:spcAft>
              <a:buClr>
                <a:schemeClr val="dk1"/>
              </a:buClr>
              <a:buSzPts val="1100"/>
              <a:buFont typeface="Arial"/>
              <a:buNone/>
            </a:pPr>
            <a:r>
              <a:rPr lang="lv" sz="2400">
                <a:solidFill>
                  <a:srgbClr val="EFEFEF"/>
                </a:solidFill>
              </a:rPr>
              <a:t>5. Pesticīdu paradokss</a:t>
            </a:r>
            <a:endParaRPr sz="2400">
              <a:solidFill>
                <a:srgbClr val="EFEFEF"/>
              </a:solidFill>
            </a:endParaRPr>
          </a:p>
          <a:p>
            <a:pPr indent="0" lvl="0" marL="0" rtl="0" algn="l">
              <a:spcBef>
                <a:spcPts val="0"/>
              </a:spcBef>
              <a:spcAft>
                <a:spcPts val="0"/>
              </a:spcAft>
              <a:buClr>
                <a:schemeClr val="dk1"/>
              </a:buClr>
              <a:buSzPts val="1100"/>
              <a:buFont typeface="Arial"/>
              <a:buNone/>
            </a:pPr>
            <a:r>
              <a:rPr lang="lv" sz="2400">
                <a:solidFill>
                  <a:srgbClr val="EFEFEF"/>
                </a:solidFill>
              </a:rPr>
              <a:t>6. Testēšana balstās uz kontekstu</a:t>
            </a:r>
            <a:endParaRPr sz="2400">
              <a:solidFill>
                <a:srgbClr val="EFEFEF"/>
              </a:solidFill>
            </a:endParaRPr>
          </a:p>
          <a:p>
            <a:pPr indent="0" lvl="0" marL="0" rtl="0" algn="l">
              <a:spcBef>
                <a:spcPts val="0"/>
              </a:spcBef>
              <a:spcAft>
                <a:spcPts val="0"/>
              </a:spcAft>
              <a:buNone/>
            </a:pPr>
            <a:r>
              <a:rPr lang="lv" sz="2400">
                <a:solidFill>
                  <a:srgbClr val="EFEFEF"/>
                </a:solidFill>
              </a:rPr>
              <a:t>7. Kļūdu neesamības maldi</a:t>
            </a:r>
            <a:endParaRPr sz="2400">
              <a:solidFill>
                <a:srgbClr val="EFEFE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4"/>
          <p:cNvSpPr txBox="1"/>
          <p:nvPr/>
        </p:nvSpPr>
        <p:spPr>
          <a:xfrm>
            <a:off x="286353" y="273844"/>
            <a:ext cx="7886700" cy="5835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C55A11"/>
              </a:buClr>
              <a:buSzPts val="3300"/>
              <a:buFont typeface="Calibri"/>
              <a:buNone/>
            </a:pPr>
            <a:r>
              <a:rPr b="1" i="0" lang="lv" sz="3300" u="none" cap="none" strike="noStrike">
                <a:solidFill>
                  <a:schemeClr val="accent4"/>
                </a:solidFill>
                <a:latin typeface="Calibri"/>
                <a:ea typeface="Calibri"/>
                <a:cs typeface="Calibri"/>
                <a:sym typeface="Calibri"/>
              </a:rPr>
              <a:t>Ekvivalences klases (</a:t>
            </a:r>
            <a:r>
              <a:rPr b="1" lang="lv" sz="3300">
                <a:solidFill>
                  <a:schemeClr val="accent4"/>
                </a:solidFill>
                <a:latin typeface="Calibri"/>
                <a:ea typeface="Calibri"/>
                <a:cs typeface="Calibri"/>
                <a:sym typeface="Calibri"/>
              </a:rPr>
              <a:t>partīcijas</a:t>
            </a:r>
            <a:r>
              <a:rPr b="1" i="0" lang="lv" sz="3300" u="none" cap="none" strike="noStrike">
                <a:solidFill>
                  <a:schemeClr val="accent4"/>
                </a:solidFill>
                <a:latin typeface="Calibri"/>
                <a:ea typeface="Calibri"/>
                <a:cs typeface="Calibri"/>
                <a:sym typeface="Calibri"/>
              </a:rPr>
              <a:t>)</a:t>
            </a:r>
            <a:endParaRPr b="1" i="0" sz="3300" u="none" cap="none" strike="noStrike">
              <a:solidFill>
                <a:schemeClr val="accent4"/>
              </a:solidFill>
              <a:latin typeface="Calibri"/>
              <a:ea typeface="Calibri"/>
              <a:cs typeface="Calibri"/>
              <a:sym typeface="Calibri"/>
            </a:endParaRPr>
          </a:p>
        </p:txBody>
      </p:sp>
      <p:grpSp>
        <p:nvGrpSpPr>
          <p:cNvPr id="153" name="Google Shape;153;p34"/>
          <p:cNvGrpSpPr/>
          <p:nvPr/>
        </p:nvGrpSpPr>
        <p:grpSpPr>
          <a:xfrm>
            <a:off x="1049888" y="1793483"/>
            <a:ext cx="7044215" cy="1334351"/>
            <a:chOff x="1133046" y="2246149"/>
            <a:chExt cx="9392286" cy="1779135"/>
          </a:xfrm>
        </p:grpSpPr>
        <p:sp>
          <p:nvSpPr>
            <p:cNvPr id="154" name="Google Shape;154;p34"/>
            <p:cNvSpPr txBox="1"/>
            <p:nvPr/>
          </p:nvSpPr>
          <p:spPr>
            <a:xfrm>
              <a:off x="2436109" y="3341782"/>
              <a:ext cx="4539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lv" sz="1500" u="none" cap="none" strike="noStrike">
                  <a:solidFill>
                    <a:srgbClr val="EFEFEF"/>
                  </a:solidFill>
                  <a:latin typeface="Calibri"/>
                  <a:ea typeface="Calibri"/>
                  <a:cs typeface="Calibri"/>
                  <a:sym typeface="Calibri"/>
                </a:rPr>
                <a:t>-1</a:t>
              </a:r>
              <a:endParaRPr b="0" i="0" sz="1500" u="none" cap="none" strike="noStrike">
                <a:solidFill>
                  <a:srgbClr val="EFEFEF"/>
                </a:solidFill>
                <a:latin typeface="Calibri"/>
                <a:ea typeface="Calibri"/>
                <a:cs typeface="Calibri"/>
                <a:sym typeface="Calibri"/>
              </a:endParaRPr>
            </a:p>
          </p:txBody>
        </p:sp>
        <p:sp>
          <p:nvSpPr>
            <p:cNvPr id="155" name="Google Shape;155;p34"/>
            <p:cNvSpPr txBox="1"/>
            <p:nvPr/>
          </p:nvSpPr>
          <p:spPr>
            <a:xfrm>
              <a:off x="3068826" y="3339685"/>
              <a:ext cx="2718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lv" sz="1500" u="none" cap="none" strike="noStrike">
                  <a:solidFill>
                    <a:srgbClr val="EFEFEF"/>
                  </a:solidFill>
                  <a:latin typeface="Calibri"/>
                  <a:ea typeface="Calibri"/>
                  <a:cs typeface="Calibri"/>
                  <a:sym typeface="Calibri"/>
                </a:rPr>
                <a:t>0</a:t>
              </a:r>
              <a:endParaRPr b="0" i="0" sz="1500" u="none" cap="none" strike="noStrike">
                <a:solidFill>
                  <a:srgbClr val="EFEFEF"/>
                </a:solidFill>
                <a:latin typeface="Calibri"/>
                <a:ea typeface="Calibri"/>
                <a:cs typeface="Calibri"/>
                <a:sym typeface="Calibri"/>
              </a:endParaRPr>
            </a:p>
          </p:txBody>
        </p:sp>
        <p:grpSp>
          <p:nvGrpSpPr>
            <p:cNvPr id="156" name="Google Shape;156;p34"/>
            <p:cNvGrpSpPr/>
            <p:nvPr/>
          </p:nvGrpSpPr>
          <p:grpSpPr>
            <a:xfrm>
              <a:off x="1133046" y="2246149"/>
              <a:ext cx="9392286" cy="1779135"/>
              <a:chOff x="1142729" y="2246244"/>
              <a:chExt cx="9164100" cy="1481008"/>
            </a:xfrm>
          </p:grpSpPr>
          <p:cxnSp>
            <p:nvCxnSpPr>
              <p:cNvPr id="157" name="Google Shape;157;p34"/>
              <p:cNvCxnSpPr/>
              <p:nvPr/>
            </p:nvCxnSpPr>
            <p:spPr>
              <a:xfrm flipH="1" rot="10800000">
                <a:off x="1142729" y="3071224"/>
                <a:ext cx="9164100" cy="26700"/>
              </a:xfrm>
              <a:prstGeom prst="straightConnector1">
                <a:avLst/>
              </a:prstGeom>
              <a:noFill/>
              <a:ln cap="flat" cmpd="sng" w="19050">
                <a:solidFill>
                  <a:srgbClr val="EFEFEF"/>
                </a:solidFill>
                <a:prstDash val="solid"/>
                <a:miter lim="800000"/>
                <a:headEnd len="sm" w="sm" type="none"/>
                <a:tailEnd len="sm" w="sm" type="none"/>
              </a:ln>
            </p:spPr>
          </p:cxnSp>
          <p:sp>
            <p:nvSpPr>
              <p:cNvPr id="158" name="Google Shape;158;p34"/>
              <p:cNvSpPr txBox="1"/>
              <p:nvPr/>
            </p:nvSpPr>
            <p:spPr>
              <a:xfrm>
                <a:off x="1324474" y="2266122"/>
                <a:ext cx="1368900" cy="691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lv" sz="1800" u="none" cap="none" strike="noStrike">
                    <a:solidFill>
                      <a:srgbClr val="EFEFEF"/>
                    </a:solidFill>
                    <a:latin typeface="Calibri"/>
                    <a:ea typeface="Calibri"/>
                    <a:cs typeface="Calibri"/>
                    <a:sym typeface="Calibri"/>
                  </a:rPr>
                  <a:t>Invalid partition</a:t>
                </a:r>
                <a:endParaRPr b="0" i="0" sz="1800" u="none" cap="none" strike="noStrike">
                  <a:solidFill>
                    <a:srgbClr val="EFEFEF"/>
                  </a:solidFill>
                  <a:latin typeface="Calibri"/>
                  <a:ea typeface="Calibri"/>
                  <a:cs typeface="Calibri"/>
                  <a:sym typeface="Calibri"/>
                </a:endParaRPr>
              </a:p>
            </p:txBody>
          </p:sp>
          <p:sp>
            <p:nvSpPr>
              <p:cNvPr id="159" name="Google Shape;159;p34"/>
              <p:cNvSpPr txBox="1"/>
              <p:nvPr/>
            </p:nvSpPr>
            <p:spPr>
              <a:xfrm>
                <a:off x="3798773" y="2246244"/>
                <a:ext cx="1358400" cy="691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lv" sz="1800" u="none" cap="none" strike="noStrike">
                    <a:solidFill>
                      <a:srgbClr val="EFEFEF"/>
                    </a:solidFill>
                    <a:latin typeface="Calibri"/>
                    <a:ea typeface="Calibri"/>
                    <a:cs typeface="Calibri"/>
                    <a:sym typeface="Calibri"/>
                  </a:rPr>
                  <a:t>Valid for </a:t>
                </a:r>
                <a:r>
                  <a:rPr b="1" i="0" lang="lv" sz="1800" u="none" cap="none" strike="noStrike">
                    <a:solidFill>
                      <a:srgbClr val="EFEFEF"/>
                    </a:solidFill>
                    <a:latin typeface="Calibri"/>
                    <a:ea typeface="Calibri"/>
                    <a:cs typeface="Calibri"/>
                    <a:sym typeface="Calibri"/>
                  </a:rPr>
                  <a:t>C </a:t>
                </a:r>
                <a:r>
                  <a:rPr b="0" i="0" lang="lv" sz="1800" u="none" cap="none" strike="noStrike">
                    <a:solidFill>
                      <a:srgbClr val="EFEFEF"/>
                    </a:solidFill>
                    <a:latin typeface="Calibri"/>
                    <a:ea typeface="Calibri"/>
                    <a:cs typeface="Calibri"/>
                    <a:sym typeface="Calibri"/>
                  </a:rPr>
                  <a:t>level</a:t>
                </a:r>
                <a:endParaRPr b="0" i="0" sz="1800" u="none" cap="none" strike="noStrike">
                  <a:solidFill>
                    <a:srgbClr val="EFEFEF"/>
                  </a:solidFill>
                  <a:latin typeface="Calibri"/>
                  <a:ea typeface="Calibri"/>
                  <a:cs typeface="Calibri"/>
                  <a:sym typeface="Calibri"/>
                </a:endParaRPr>
              </a:p>
            </p:txBody>
          </p:sp>
          <p:sp>
            <p:nvSpPr>
              <p:cNvPr id="160" name="Google Shape;160;p34"/>
              <p:cNvSpPr txBox="1"/>
              <p:nvPr/>
            </p:nvSpPr>
            <p:spPr>
              <a:xfrm>
                <a:off x="6380536" y="2266122"/>
                <a:ext cx="1361700" cy="691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lv" sz="1800" u="none" cap="none" strike="noStrike">
                    <a:solidFill>
                      <a:srgbClr val="EFEFEF"/>
                    </a:solidFill>
                    <a:latin typeface="Calibri"/>
                    <a:ea typeface="Calibri"/>
                    <a:cs typeface="Calibri"/>
                    <a:sym typeface="Calibri"/>
                  </a:rPr>
                  <a:t>Valid for </a:t>
                </a:r>
                <a:r>
                  <a:rPr b="1" i="0" lang="lv" sz="1800" u="none" cap="none" strike="noStrike">
                    <a:solidFill>
                      <a:srgbClr val="EFEFEF"/>
                    </a:solidFill>
                    <a:latin typeface="Calibri"/>
                    <a:ea typeface="Calibri"/>
                    <a:cs typeface="Calibri"/>
                    <a:sym typeface="Calibri"/>
                  </a:rPr>
                  <a:t>B</a:t>
                </a:r>
                <a:r>
                  <a:rPr b="0" i="0" lang="lv" sz="1800" u="none" cap="none" strike="noStrike">
                    <a:solidFill>
                      <a:srgbClr val="EFEFEF"/>
                    </a:solidFill>
                    <a:latin typeface="Calibri"/>
                    <a:ea typeface="Calibri"/>
                    <a:cs typeface="Calibri"/>
                    <a:sym typeface="Calibri"/>
                  </a:rPr>
                  <a:t> level</a:t>
                </a:r>
                <a:endParaRPr b="0" i="0" sz="1800" u="none" cap="none" strike="noStrike">
                  <a:solidFill>
                    <a:srgbClr val="EFEFEF"/>
                  </a:solidFill>
                  <a:latin typeface="Calibri"/>
                  <a:ea typeface="Calibri"/>
                  <a:cs typeface="Calibri"/>
                  <a:sym typeface="Calibri"/>
                </a:endParaRPr>
              </a:p>
            </p:txBody>
          </p:sp>
          <p:sp>
            <p:nvSpPr>
              <p:cNvPr id="161" name="Google Shape;161;p34"/>
              <p:cNvSpPr txBox="1"/>
              <p:nvPr/>
            </p:nvSpPr>
            <p:spPr>
              <a:xfrm>
                <a:off x="8782876" y="2246244"/>
                <a:ext cx="1361700" cy="691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lv" sz="1800" u="none" cap="none" strike="noStrike">
                    <a:solidFill>
                      <a:srgbClr val="EFEFEF"/>
                    </a:solidFill>
                    <a:latin typeface="Calibri"/>
                    <a:ea typeface="Calibri"/>
                    <a:cs typeface="Calibri"/>
                    <a:sym typeface="Calibri"/>
                  </a:rPr>
                  <a:t>Valid for </a:t>
                </a:r>
                <a:r>
                  <a:rPr b="1" i="0" lang="lv" sz="1800" u="none" cap="none" strike="noStrike">
                    <a:solidFill>
                      <a:srgbClr val="EFEFEF"/>
                    </a:solidFill>
                    <a:latin typeface="Calibri"/>
                    <a:ea typeface="Calibri"/>
                    <a:cs typeface="Calibri"/>
                    <a:sym typeface="Calibri"/>
                  </a:rPr>
                  <a:t>A</a:t>
                </a:r>
                <a:r>
                  <a:rPr b="0" i="0" lang="lv" sz="1800" u="none" cap="none" strike="noStrike">
                    <a:solidFill>
                      <a:srgbClr val="EFEFEF"/>
                    </a:solidFill>
                    <a:latin typeface="Calibri"/>
                    <a:ea typeface="Calibri"/>
                    <a:cs typeface="Calibri"/>
                    <a:sym typeface="Calibri"/>
                  </a:rPr>
                  <a:t> level</a:t>
                </a:r>
                <a:endParaRPr b="0" i="0" sz="1800" u="none" cap="none" strike="noStrike">
                  <a:solidFill>
                    <a:srgbClr val="EFEFEF"/>
                  </a:solidFill>
                  <a:latin typeface="Calibri"/>
                  <a:ea typeface="Calibri"/>
                  <a:cs typeface="Calibri"/>
                  <a:sym typeface="Calibri"/>
                </a:endParaRPr>
              </a:p>
            </p:txBody>
          </p:sp>
          <p:sp>
            <p:nvSpPr>
              <p:cNvPr id="162" name="Google Shape;162;p34"/>
              <p:cNvSpPr txBox="1"/>
              <p:nvPr/>
            </p:nvSpPr>
            <p:spPr>
              <a:xfrm>
                <a:off x="4926493" y="3156564"/>
                <a:ext cx="645900" cy="333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lv" sz="1500" u="none" cap="none" strike="noStrike">
                    <a:solidFill>
                      <a:srgbClr val="EFEFEF"/>
                    </a:solidFill>
                    <a:latin typeface="Calibri"/>
                    <a:ea typeface="Calibri"/>
                    <a:cs typeface="Calibri"/>
                    <a:sym typeface="Calibri"/>
                  </a:rPr>
                  <a:t>100</a:t>
                </a:r>
                <a:endParaRPr b="0" i="0" sz="1500" u="none" cap="none" strike="noStrike">
                  <a:solidFill>
                    <a:srgbClr val="EFEFEF"/>
                  </a:solidFill>
                  <a:latin typeface="Calibri"/>
                  <a:ea typeface="Calibri"/>
                  <a:cs typeface="Calibri"/>
                  <a:sym typeface="Calibri"/>
                </a:endParaRPr>
              </a:p>
            </p:txBody>
          </p:sp>
          <p:sp>
            <p:nvSpPr>
              <p:cNvPr id="163" name="Google Shape;163;p34"/>
              <p:cNvSpPr txBox="1"/>
              <p:nvPr/>
            </p:nvSpPr>
            <p:spPr>
              <a:xfrm>
                <a:off x="5658675" y="3156564"/>
                <a:ext cx="645900" cy="333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lv" sz="1500" u="none" cap="none" strike="noStrike">
                    <a:solidFill>
                      <a:srgbClr val="EFEFEF"/>
                    </a:solidFill>
                    <a:latin typeface="Calibri"/>
                    <a:ea typeface="Calibri"/>
                    <a:cs typeface="Calibri"/>
                    <a:sym typeface="Calibri"/>
                  </a:rPr>
                  <a:t>101</a:t>
                </a:r>
                <a:endParaRPr b="0" i="0" sz="1500" u="none" cap="none" strike="noStrike">
                  <a:solidFill>
                    <a:srgbClr val="EFEFEF"/>
                  </a:solidFill>
                  <a:latin typeface="Calibri"/>
                  <a:ea typeface="Calibri"/>
                  <a:cs typeface="Calibri"/>
                  <a:sym typeface="Calibri"/>
                </a:endParaRPr>
              </a:p>
            </p:txBody>
          </p:sp>
          <p:sp>
            <p:nvSpPr>
              <p:cNvPr id="164" name="Google Shape;164;p34"/>
              <p:cNvSpPr txBox="1"/>
              <p:nvPr/>
            </p:nvSpPr>
            <p:spPr>
              <a:xfrm>
                <a:off x="7540484" y="3156564"/>
                <a:ext cx="689100" cy="333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lv" sz="1500" u="none" cap="none" strike="noStrike">
                    <a:solidFill>
                      <a:srgbClr val="EFEFEF"/>
                    </a:solidFill>
                    <a:latin typeface="Calibri"/>
                    <a:ea typeface="Calibri"/>
                    <a:cs typeface="Calibri"/>
                    <a:sym typeface="Calibri"/>
                  </a:rPr>
                  <a:t>1000</a:t>
                </a:r>
                <a:endParaRPr b="0" i="0" sz="1500" u="none" cap="none" strike="noStrike">
                  <a:solidFill>
                    <a:srgbClr val="EFEFEF"/>
                  </a:solidFill>
                  <a:latin typeface="Calibri"/>
                  <a:ea typeface="Calibri"/>
                  <a:cs typeface="Calibri"/>
                  <a:sym typeface="Calibri"/>
                </a:endParaRPr>
              </a:p>
            </p:txBody>
          </p:sp>
          <p:sp>
            <p:nvSpPr>
              <p:cNvPr id="165" name="Google Shape;165;p34"/>
              <p:cNvSpPr txBox="1"/>
              <p:nvPr/>
            </p:nvSpPr>
            <p:spPr>
              <a:xfrm>
                <a:off x="8362119" y="3156564"/>
                <a:ext cx="762000" cy="333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lv" sz="1500" u="none" cap="none" strike="noStrike">
                    <a:solidFill>
                      <a:srgbClr val="EFEFEF"/>
                    </a:solidFill>
                    <a:latin typeface="Calibri"/>
                    <a:ea typeface="Calibri"/>
                    <a:cs typeface="Calibri"/>
                    <a:sym typeface="Calibri"/>
                  </a:rPr>
                  <a:t>1001</a:t>
                </a:r>
                <a:endParaRPr b="0" i="0" sz="1500" u="none" cap="none" strike="noStrike">
                  <a:solidFill>
                    <a:srgbClr val="EFEFEF"/>
                  </a:solidFill>
                  <a:latin typeface="Calibri"/>
                  <a:ea typeface="Calibri"/>
                  <a:cs typeface="Calibri"/>
                  <a:sym typeface="Calibri"/>
                </a:endParaRPr>
              </a:p>
            </p:txBody>
          </p:sp>
          <p:cxnSp>
            <p:nvCxnSpPr>
              <p:cNvPr id="166" name="Google Shape;166;p34"/>
              <p:cNvCxnSpPr/>
              <p:nvPr/>
            </p:nvCxnSpPr>
            <p:spPr>
              <a:xfrm>
                <a:off x="2958546" y="2375452"/>
                <a:ext cx="0" cy="1351800"/>
              </a:xfrm>
              <a:prstGeom prst="straightConnector1">
                <a:avLst/>
              </a:prstGeom>
              <a:noFill/>
              <a:ln cap="flat" cmpd="sng" w="19050">
                <a:solidFill>
                  <a:srgbClr val="EFEFEF"/>
                </a:solidFill>
                <a:prstDash val="solid"/>
                <a:miter lim="800000"/>
                <a:headEnd len="sm" w="sm" type="none"/>
                <a:tailEnd len="sm" w="sm" type="none"/>
              </a:ln>
            </p:spPr>
          </p:cxnSp>
          <p:cxnSp>
            <p:nvCxnSpPr>
              <p:cNvPr id="167" name="Google Shape;167;p34"/>
              <p:cNvCxnSpPr/>
              <p:nvPr/>
            </p:nvCxnSpPr>
            <p:spPr>
              <a:xfrm>
                <a:off x="5618917" y="2375452"/>
                <a:ext cx="0" cy="1351800"/>
              </a:xfrm>
              <a:prstGeom prst="straightConnector1">
                <a:avLst/>
              </a:prstGeom>
              <a:noFill/>
              <a:ln cap="flat" cmpd="sng" w="19050">
                <a:solidFill>
                  <a:srgbClr val="EFEFEF"/>
                </a:solidFill>
                <a:prstDash val="solid"/>
                <a:miter lim="800000"/>
                <a:headEnd len="sm" w="sm" type="none"/>
                <a:tailEnd len="sm" w="sm" type="none"/>
              </a:ln>
            </p:spPr>
          </p:cxnSp>
          <p:cxnSp>
            <p:nvCxnSpPr>
              <p:cNvPr id="168" name="Google Shape;168;p34"/>
              <p:cNvCxnSpPr/>
              <p:nvPr/>
            </p:nvCxnSpPr>
            <p:spPr>
              <a:xfrm>
                <a:off x="8302483" y="2375452"/>
                <a:ext cx="0" cy="1351800"/>
              </a:xfrm>
              <a:prstGeom prst="straightConnector1">
                <a:avLst/>
              </a:prstGeom>
              <a:noFill/>
              <a:ln cap="flat" cmpd="sng" w="19050">
                <a:solidFill>
                  <a:srgbClr val="EFEFEF"/>
                </a:solidFill>
                <a:prstDash val="solid"/>
                <a:miter lim="800000"/>
                <a:headEnd len="sm" w="sm" type="none"/>
                <a:tailEnd len="sm" w="sm" type="none"/>
              </a:ln>
            </p:spPr>
          </p:cxn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nvSpPr>
        <p:spPr>
          <a:xfrm>
            <a:off x="168250" y="168650"/>
            <a:ext cx="87909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lv" sz="2000">
                <a:solidFill>
                  <a:schemeClr val="accent4"/>
                </a:solidFill>
              </a:rPr>
              <a:t>Testu plāns</a:t>
            </a:r>
            <a:endParaRPr b="1" sz="2000">
              <a:solidFill>
                <a:schemeClr val="accent4"/>
              </a:solidFill>
            </a:endParaRPr>
          </a:p>
          <a:p>
            <a:pPr indent="0" lvl="0" marL="0" rtl="0" algn="l">
              <a:spcBef>
                <a:spcPts val="0"/>
              </a:spcBef>
              <a:spcAft>
                <a:spcPts val="0"/>
              </a:spcAft>
              <a:buClr>
                <a:schemeClr val="dk1"/>
              </a:buClr>
              <a:buSzPts val="1100"/>
              <a:buFont typeface="Arial"/>
              <a:buNone/>
            </a:pPr>
            <a:r>
              <a:rPr lang="lv" sz="2000">
                <a:solidFill>
                  <a:srgbClr val="EFEFEF"/>
                </a:solidFill>
              </a:rPr>
              <a:t>Dokuments, kurš apraksta vērienu, pieeju un grafiku planotajām testa aktivitātēm. Plāns nosaka funkcionalitāti, kura tiks pārbaudīta un testēšanas uzdevumus, testu vides un dizaina tehnikas. </a:t>
            </a:r>
            <a:endParaRPr sz="2000">
              <a:solidFill>
                <a:srgbClr val="EFEFEF"/>
              </a:solidFill>
            </a:endParaRPr>
          </a:p>
          <a:p>
            <a:pPr indent="0" lvl="0" marL="0" rtl="0" algn="l">
              <a:spcBef>
                <a:spcPts val="0"/>
              </a:spcBef>
              <a:spcAft>
                <a:spcPts val="0"/>
              </a:spcAft>
              <a:buClr>
                <a:schemeClr val="dk1"/>
              </a:buClr>
              <a:buSzPts val="1100"/>
              <a:buFont typeface="Arial"/>
              <a:buNone/>
            </a:pPr>
            <a:r>
              <a:t/>
            </a:r>
            <a:endParaRPr sz="2000">
              <a:solidFill>
                <a:srgbClr val="EFEFEF"/>
              </a:solidFill>
            </a:endParaRPr>
          </a:p>
          <a:p>
            <a:pPr indent="0" lvl="0" marL="0" rtl="0" algn="l">
              <a:spcBef>
                <a:spcPts val="0"/>
              </a:spcBef>
              <a:spcAft>
                <a:spcPts val="0"/>
              </a:spcAft>
              <a:buClr>
                <a:schemeClr val="dk1"/>
              </a:buClr>
              <a:buSzPts val="1100"/>
              <a:buFont typeface="Arial"/>
              <a:buNone/>
            </a:pPr>
            <a:r>
              <a:rPr b="1" lang="lv" sz="2000">
                <a:solidFill>
                  <a:schemeClr val="accent4"/>
                </a:solidFill>
              </a:rPr>
              <a:t>Testa scenārijs</a:t>
            </a:r>
            <a:endParaRPr b="1" sz="2000">
              <a:solidFill>
                <a:schemeClr val="accent4"/>
              </a:solidFill>
            </a:endParaRPr>
          </a:p>
          <a:p>
            <a:pPr indent="0" lvl="0" marL="0" rtl="0" algn="l">
              <a:spcBef>
                <a:spcPts val="0"/>
              </a:spcBef>
              <a:spcAft>
                <a:spcPts val="0"/>
              </a:spcAft>
              <a:buClr>
                <a:schemeClr val="dk1"/>
              </a:buClr>
              <a:buSzPts val="1100"/>
              <a:buFont typeface="Arial"/>
              <a:buNone/>
            </a:pPr>
            <a:r>
              <a:rPr lang="lv" sz="2000">
                <a:solidFill>
                  <a:srgbClr val="EFEFEF"/>
                </a:solidFill>
              </a:rPr>
              <a:t>Testa scenārijs ir aprakstošs dokuments, kurš nosaka, kādu funcionalitāti pārbaudīs speciālists.</a:t>
            </a:r>
            <a:endParaRPr sz="2000">
              <a:solidFill>
                <a:srgbClr val="EFEFEF"/>
              </a:solidFill>
            </a:endParaRPr>
          </a:p>
          <a:p>
            <a:pPr indent="0" lvl="0" marL="0" rtl="0" algn="l">
              <a:spcBef>
                <a:spcPts val="0"/>
              </a:spcBef>
              <a:spcAft>
                <a:spcPts val="0"/>
              </a:spcAft>
              <a:buClr>
                <a:schemeClr val="dk1"/>
              </a:buClr>
              <a:buSzPts val="1100"/>
              <a:buFont typeface="Arial"/>
              <a:buNone/>
            </a:pPr>
            <a:r>
              <a:t/>
            </a:r>
            <a:endParaRPr sz="2000">
              <a:solidFill>
                <a:srgbClr val="EFEFEF"/>
              </a:solidFill>
            </a:endParaRPr>
          </a:p>
          <a:p>
            <a:pPr indent="0" lvl="0" marL="0" rtl="0" algn="l">
              <a:spcBef>
                <a:spcPts val="0"/>
              </a:spcBef>
              <a:spcAft>
                <a:spcPts val="0"/>
              </a:spcAft>
              <a:buClr>
                <a:schemeClr val="dk1"/>
              </a:buClr>
              <a:buSzPts val="1100"/>
              <a:buFont typeface="Arial"/>
              <a:buNone/>
            </a:pPr>
            <a:r>
              <a:rPr b="1" lang="lv" sz="2000">
                <a:solidFill>
                  <a:schemeClr val="accent4"/>
                </a:solidFill>
              </a:rPr>
              <a:t>Testpiemērs</a:t>
            </a:r>
            <a:endParaRPr b="1" sz="2000">
              <a:solidFill>
                <a:schemeClr val="accent4"/>
              </a:solidFill>
            </a:endParaRPr>
          </a:p>
          <a:p>
            <a:pPr indent="0" lvl="0" marL="0" rtl="0" algn="l">
              <a:spcBef>
                <a:spcPts val="0"/>
              </a:spcBef>
              <a:spcAft>
                <a:spcPts val="0"/>
              </a:spcAft>
              <a:buClr>
                <a:schemeClr val="dk1"/>
              </a:buClr>
              <a:buSzPts val="1100"/>
              <a:buFont typeface="Arial"/>
              <a:buNone/>
            </a:pPr>
            <a:r>
              <a:rPr lang="lv" sz="2000">
                <a:solidFill>
                  <a:srgbClr val="EFEFEF"/>
                </a:solidFill>
              </a:rPr>
              <a:t>Testpiemērs ir dokuments, kurš satur datus, priekšnosacījumus, sagaidāmos rezultātus un pēcnosacījumus katram testa scenārijam, lai nodrošinātu funkcionalitātes atbilstību prasībām.</a:t>
            </a:r>
            <a:endParaRPr sz="2000">
              <a:solidFill>
                <a:srgbClr val="EFEFEF"/>
              </a:solidFill>
            </a:endParaRPr>
          </a:p>
          <a:p>
            <a:pPr indent="0" lvl="0" marL="0" rtl="0" algn="l">
              <a:spcBef>
                <a:spcPts val="0"/>
              </a:spcBef>
              <a:spcAft>
                <a:spcPts val="0"/>
              </a:spcAft>
              <a:buNone/>
            </a:pPr>
            <a:r>
              <a:t/>
            </a:r>
            <a:endParaRPr sz="2000">
              <a:solidFill>
                <a:srgbClr val="EFEFE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pSp>
        <p:nvGrpSpPr>
          <p:cNvPr id="179" name="Google Shape;179;p36"/>
          <p:cNvGrpSpPr/>
          <p:nvPr/>
        </p:nvGrpSpPr>
        <p:grpSpPr>
          <a:xfrm>
            <a:off x="2099354" y="863900"/>
            <a:ext cx="1944600" cy="1569600"/>
            <a:chOff x="3071457" y="2013875"/>
            <a:chExt cx="1944600" cy="1569600"/>
          </a:xfrm>
        </p:grpSpPr>
        <p:sp>
          <p:nvSpPr>
            <p:cNvPr id="180" name="Google Shape;180;p36"/>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1" name="Google Shape;181;p36"/>
            <p:cNvSpPr txBox="1"/>
            <p:nvPr/>
          </p:nvSpPr>
          <p:spPr>
            <a:xfrm>
              <a:off x="3316102" y="2256385"/>
              <a:ext cx="14517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lv" sz="1100" u="none" cap="none" strike="noStrike">
                  <a:solidFill>
                    <a:srgbClr val="FFFFFF"/>
                  </a:solidFill>
                  <a:latin typeface="Roboto"/>
                  <a:ea typeface="Roboto"/>
                  <a:cs typeface="Roboto"/>
                  <a:sym typeface="Roboto"/>
                </a:rPr>
                <a:t>Vestibulum congue tempus</a:t>
              </a:r>
              <a:endParaRPr b="0" i="0" sz="1100" u="none" cap="none" strike="noStrike">
                <a:solidFill>
                  <a:srgbClr val="FFFFFF"/>
                </a:solidFill>
                <a:latin typeface="Roboto"/>
                <a:ea typeface="Roboto"/>
                <a:cs typeface="Roboto"/>
                <a:sym typeface="Roboto"/>
              </a:endParaRPr>
            </a:p>
          </p:txBody>
        </p:sp>
        <p:sp>
          <p:nvSpPr>
            <p:cNvPr id="182" name="Google Shape;182;p36"/>
            <p:cNvSpPr txBox="1"/>
            <p:nvPr/>
          </p:nvSpPr>
          <p:spPr>
            <a:xfrm>
              <a:off x="3316100" y="2716352"/>
              <a:ext cx="1451700" cy="51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800"/>
                <a:buFont typeface="Arial"/>
                <a:buNone/>
              </a:pPr>
              <a:r>
                <a:rPr b="0" i="0" lang="lv" sz="800" u="none" cap="none" strike="noStrike">
                  <a:solidFill>
                    <a:srgbClr val="FFFFFF"/>
                  </a:solidFill>
                  <a:latin typeface="Roboto"/>
                  <a:ea typeface="Roboto"/>
                  <a:cs typeface="Roboto"/>
                  <a:sym typeface="Roboto"/>
                </a:rPr>
                <a:t>Lorem ipsum dolor sit amet, consectetur adipiscing elit, sed do eiusmod tempor.</a:t>
              </a:r>
              <a:endParaRPr b="0" i="0" sz="1100" u="none" cap="none" strike="noStrike">
                <a:solidFill>
                  <a:srgbClr val="FFFFFF"/>
                </a:solidFill>
                <a:latin typeface="Roboto"/>
                <a:ea typeface="Roboto"/>
                <a:cs typeface="Roboto"/>
                <a:sym typeface="Roboto"/>
              </a:endParaRPr>
            </a:p>
          </p:txBody>
        </p:sp>
      </p:grpSp>
      <p:grpSp>
        <p:nvGrpSpPr>
          <p:cNvPr id="183" name="Google Shape;183;p36"/>
          <p:cNvGrpSpPr/>
          <p:nvPr/>
        </p:nvGrpSpPr>
        <p:grpSpPr>
          <a:xfrm>
            <a:off x="4041453" y="863900"/>
            <a:ext cx="3001200" cy="1569600"/>
            <a:chOff x="5015938" y="2013875"/>
            <a:chExt cx="3001200" cy="1569600"/>
          </a:xfrm>
        </p:grpSpPr>
        <p:sp>
          <p:nvSpPr>
            <p:cNvPr id="184" name="Google Shape;184;p36"/>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6"/>
            <p:cNvSpPr txBox="1"/>
            <p:nvPr/>
          </p:nvSpPr>
          <p:spPr>
            <a:xfrm>
              <a:off x="5360226" y="2256387"/>
              <a:ext cx="24171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lv" sz="1100" u="none" cap="none" strike="noStrike">
                  <a:solidFill>
                    <a:srgbClr val="FFFFFF"/>
                  </a:solidFill>
                  <a:latin typeface="Roboto"/>
                  <a:ea typeface="Roboto"/>
                  <a:cs typeface="Roboto"/>
                  <a:sym typeface="Roboto"/>
                </a:rPr>
                <a:t>Vestibulum congue tempus</a:t>
              </a:r>
              <a:endParaRPr b="0" i="0" sz="1100" u="none" cap="none" strike="noStrike">
                <a:solidFill>
                  <a:srgbClr val="FFFFFF"/>
                </a:solidFill>
                <a:latin typeface="Roboto"/>
                <a:ea typeface="Roboto"/>
                <a:cs typeface="Roboto"/>
                <a:sym typeface="Roboto"/>
              </a:endParaRPr>
            </a:p>
          </p:txBody>
        </p:sp>
        <p:sp>
          <p:nvSpPr>
            <p:cNvPr id="186" name="Google Shape;186;p36"/>
            <p:cNvSpPr txBox="1"/>
            <p:nvPr/>
          </p:nvSpPr>
          <p:spPr>
            <a:xfrm>
              <a:off x="5360225" y="2716353"/>
              <a:ext cx="2417100" cy="51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800"/>
                <a:buFont typeface="Arial"/>
                <a:buNone/>
              </a:pPr>
              <a:r>
                <a:rPr b="0" i="0" lang="lv" sz="800" u="none" cap="none" strike="noStrike">
                  <a:solidFill>
                    <a:srgbClr val="FFFFFF"/>
                  </a:solidFill>
                  <a:latin typeface="Roboto"/>
                  <a:ea typeface="Roboto"/>
                  <a:cs typeface="Roboto"/>
                  <a:sym typeface="Roboto"/>
                </a:rPr>
                <a:t>Lorem ipsum dolor sit amet, consectetur adipiscing elit, sed do eiusmod tempor. Ipsum dolor sit amet elit, sed do eiusmod tempor.</a:t>
              </a:r>
              <a:endParaRPr b="0" i="0" sz="1100" u="none" cap="none" strike="noStrike">
                <a:solidFill>
                  <a:srgbClr val="FFFFFF"/>
                </a:solidFill>
                <a:latin typeface="Roboto"/>
                <a:ea typeface="Roboto"/>
                <a:cs typeface="Roboto"/>
                <a:sym typeface="Roboto"/>
              </a:endParaRPr>
            </a:p>
          </p:txBody>
        </p:sp>
      </p:grpSp>
      <p:grpSp>
        <p:nvGrpSpPr>
          <p:cNvPr id="187" name="Google Shape;187;p36"/>
          <p:cNvGrpSpPr/>
          <p:nvPr/>
        </p:nvGrpSpPr>
        <p:grpSpPr>
          <a:xfrm>
            <a:off x="3911008" y="1551291"/>
            <a:ext cx="261571" cy="260379"/>
            <a:chOff x="4858109" y="2631368"/>
            <a:chExt cx="316442" cy="315000"/>
          </a:xfrm>
        </p:grpSpPr>
        <p:sp>
          <p:nvSpPr>
            <p:cNvPr id="188" name="Google Shape;188;p36"/>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9" name="Google Shape;189;p36"/>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lv"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pSp>
      <p:grpSp>
        <p:nvGrpSpPr>
          <p:cNvPr id="190" name="Google Shape;190;p36"/>
          <p:cNvGrpSpPr/>
          <p:nvPr/>
        </p:nvGrpSpPr>
        <p:grpSpPr>
          <a:xfrm>
            <a:off x="2099354" y="863900"/>
            <a:ext cx="1944600" cy="1569600"/>
            <a:chOff x="3071457" y="2013875"/>
            <a:chExt cx="1944600" cy="1569600"/>
          </a:xfrm>
        </p:grpSpPr>
        <p:sp>
          <p:nvSpPr>
            <p:cNvPr id="191" name="Google Shape;191;p36"/>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2" name="Google Shape;192;p36"/>
            <p:cNvSpPr txBox="1"/>
            <p:nvPr/>
          </p:nvSpPr>
          <p:spPr>
            <a:xfrm>
              <a:off x="3316102" y="2256385"/>
              <a:ext cx="14517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lv" sz="1100" u="none" cap="none" strike="noStrike">
                  <a:solidFill>
                    <a:srgbClr val="FFFFFF"/>
                  </a:solidFill>
                  <a:latin typeface="Roboto"/>
                  <a:ea typeface="Roboto"/>
                  <a:cs typeface="Roboto"/>
                  <a:sym typeface="Roboto"/>
                </a:rPr>
                <a:t>Prioritāte</a:t>
              </a:r>
              <a:endParaRPr b="0" i="0" sz="1100" u="none" cap="none" strike="noStrike">
                <a:solidFill>
                  <a:srgbClr val="FFFFFF"/>
                </a:solidFill>
                <a:latin typeface="Roboto"/>
                <a:ea typeface="Roboto"/>
                <a:cs typeface="Roboto"/>
                <a:sym typeface="Roboto"/>
              </a:endParaRPr>
            </a:p>
          </p:txBody>
        </p:sp>
      </p:grpSp>
      <p:grpSp>
        <p:nvGrpSpPr>
          <p:cNvPr id="193" name="Google Shape;193;p36"/>
          <p:cNvGrpSpPr/>
          <p:nvPr/>
        </p:nvGrpSpPr>
        <p:grpSpPr>
          <a:xfrm>
            <a:off x="4041453" y="863900"/>
            <a:ext cx="3001200" cy="1569600"/>
            <a:chOff x="5015938" y="2013875"/>
            <a:chExt cx="3001200" cy="1569600"/>
          </a:xfrm>
        </p:grpSpPr>
        <p:sp>
          <p:nvSpPr>
            <p:cNvPr id="194" name="Google Shape;194;p36"/>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6"/>
            <p:cNvSpPr txBox="1"/>
            <p:nvPr/>
          </p:nvSpPr>
          <p:spPr>
            <a:xfrm>
              <a:off x="5360226" y="2256387"/>
              <a:ext cx="24171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lv" sz="1100" u="none" cap="none" strike="noStrike">
                  <a:solidFill>
                    <a:srgbClr val="FFFFFF"/>
                  </a:solidFill>
                  <a:latin typeface="Roboto"/>
                  <a:ea typeface="Roboto"/>
                  <a:cs typeface="Roboto"/>
                  <a:sym typeface="Roboto"/>
                </a:rPr>
                <a:t>Prioritāte nosaka, cik ātri jālabo defekts</a:t>
              </a:r>
              <a:endParaRPr b="0" i="0" sz="1100" u="none" cap="none" strike="noStrike">
                <a:solidFill>
                  <a:srgbClr val="FFFFFF"/>
                </a:solidFill>
                <a:latin typeface="Roboto"/>
                <a:ea typeface="Roboto"/>
                <a:cs typeface="Roboto"/>
                <a:sym typeface="Roboto"/>
              </a:endParaRPr>
            </a:p>
          </p:txBody>
        </p:sp>
        <p:sp>
          <p:nvSpPr>
            <p:cNvPr id="196" name="Google Shape;196;p36"/>
            <p:cNvSpPr txBox="1"/>
            <p:nvPr/>
          </p:nvSpPr>
          <p:spPr>
            <a:xfrm>
              <a:off x="5360225" y="2716353"/>
              <a:ext cx="2417100" cy="51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800"/>
                <a:buFont typeface="Arial"/>
                <a:buNone/>
              </a:pPr>
              <a:r>
                <a:rPr b="0" i="0" lang="lv" sz="800" u="none" cap="none" strike="noStrike">
                  <a:solidFill>
                    <a:srgbClr val="FFFFFF"/>
                  </a:solidFill>
                  <a:latin typeface="Roboto"/>
                  <a:ea typeface="Roboto"/>
                  <a:cs typeface="Roboto"/>
                  <a:sym typeface="Roboto"/>
                </a:rPr>
                <a:t>Prioritāti parasti nosaka komandas vadītājs vai projekta vadītājs</a:t>
              </a:r>
              <a:endParaRPr b="0" i="0" sz="1100" u="none" cap="none" strike="noStrike">
                <a:solidFill>
                  <a:srgbClr val="FFFFFF"/>
                </a:solidFill>
                <a:latin typeface="Roboto"/>
                <a:ea typeface="Roboto"/>
                <a:cs typeface="Roboto"/>
                <a:sym typeface="Roboto"/>
              </a:endParaRPr>
            </a:p>
          </p:txBody>
        </p:sp>
      </p:grpSp>
      <p:grpSp>
        <p:nvGrpSpPr>
          <p:cNvPr id="197" name="Google Shape;197;p36"/>
          <p:cNvGrpSpPr/>
          <p:nvPr/>
        </p:nvGrpSpPr>
        <p:grpSpPr>
          <a:xfrm>
            <a:off x="3911008" y="1551291"/>
            <a:ext cx="261571" cy="260379"/>
            <a:chOff x="4858109" y="2631368"/>
            <a:chExt cx="316442" cy="315000"/>
          </a:xfrm>
        </p:grpSpPr>
        <p:sp>
          <p:nvSpPr>
            <p:cNvPr id="198" name="Google Shape;198;p36"/>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9" name="Google Shape;199;p36"/>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lv"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pSp>
      <p:grpSp>
        <p:nvGrpSpPr>
          <p:cNvPr id="200" name="Google Shape;200;p36"/>
          <p:cNvGrpSpPr/>
          <p:nvPr/>
        </p:nvGrpSpPr>
        <p:grpSpPr>
          <a:xfrm>
            <a:off x="2099354" y="2585628"/>
            <a:ext cx="1944600" cy="1569600"/>
            <a:chOff x="3071457" y="2013875"/>
            <a:chExt cx="1944600" cy="1569600"/>
          </a:xfrm>
        </p:grpSpPr>
        <p:sp>
          <p:nvSpPr>
            <p:cNvPr id="201" name="Google Shape;201;p36"/>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2" name="Google Shape;202;p36"/>
            <p:cNvSpPr txBox="1"/>
            <p:nvPr/>
          </p:nvSpPr>
          <p:spPr>
            <a:xfrm>
              <a:off x="3316102" y="2256385"/>
              <a:ext cx="14517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lv" sz="1100" u="none" cap="none" strike="noStrike">
                  <a:solidFill>
                    <a:srgbClr val="FFFFFF"/>
                  </a:solidFill>
                  <a:latin typeface="Roboto"/>
                  <a:ea typeface="Roboto"/>
                  <a:cs typeface="Roboto"/>
                  <a:sym typeface="Roboto"/>
                </a:rPr>
                <a:t>Smaguma pakāpe</a:t>
              </a:r>
              <a:endParaRPr b="0" i="0" sz="1100" u="none" cap="none" strike="noStrike">
                <a:solidFill>
                  <a:srgbClr val="FFFFFF"/>
                </a:solidFill>
                <a:latin typeface="Roboto"/>
                <a:ea typeface="Roboto"/>
                <a:cs typeface="Roboto"/>
                <a:sym typeface="Roboto"/>
              </a:endParaRPr>
            </a:p>
          </p:txBody>
        </p:sp>
      </p:grpSp>
      <p:grpSp>
        <p:nvGrpSpPr>
          <p:cNvPr id="203" name="Google Shape;203;p36"/>
          <p:cNvGrpSpPr/>
          <p:nvPr/>
        </p:nvGrpSpPr>
        <p:grpSpPr>
          <a:xfrm>
            <a:off x="4041453" y="2585619"/>
            <a:ext cx="3001200" cy="1569600"/>
            <a:chOff x="5015938" y="2013875"/>
            <a:chExt cx="3001200" cy="1569600"/>
          </a:xfrm>
        </p:grpSpPr>
        <p:sp>
          <p:nvSpPr>
            <p:cNvPr id="204" name="Google Shape;204;p36"/>
            <p:cNvSpPr/>
            <p:nvPr/>
          </p:nvSpPr>
          <p:spPr>
            <a:xfrm>
              <a:off x="5015938" y="2013875"/>
              <a:ext cx="3001200" cy="1569600"/>
            </a:xfrm>
            <a:prstGeom prst="round2DiagRect">
              <a:avLst>
                <a:gd fmla="val 0" name="adj1"/>
                <a:gd fmla="val 17764" name="adj2"/>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6"/>
            <p:cNvSpPr txBox="1"/>
            <p:nvPr/>
          </p:nvSpPr>
          <p:spPr>
            <a:xfrm>
              <a:off x="5360226" y="2256387"/>
              <a:ext cx="24171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lv" sz="1100" u="none" cap="none" strike="noStrike">
                  <a:solidFill>
                    <a:srgbClr val="FFFFFF"/>
                  </a:solidFill>
                  <a:latin typeface="Roboto"/>
                  <a:ea typeface="Roboto"/>
                  <a:cs typeface="Roboto"/>
                  <a:sym typeface="Roboto"/>
                </a:rPr>
                <a:t>Smaguma pakāpe nosaka, kāda ir defekta ietekme uz programmu</a:t>
              </a:r>
              <a:endParaRPr b="0" i="0" sz="1100" u="none" cap="none" strike="noStrike">
                <a:solidFill>
                  <a:srgbClr val="FFFFFF"/>
                </a:solidFill>
                <a:latin typeface="Roboto"/>
                <a:ea typeface="Roboto"/>
                <a:cs typeface="Roboto"/>
                <a:sym typeface="Roboto"/>
              </a:endParaRPr>
            </a:p>
          </p:txBody>
        </p:sp>
        <p:sp>
          <p:nvSpPr>
            <p:cNvPr id="206" name="Google Shape;206;p36"/>
            <p:cNvSpPr txBox="1"/>
            <p:nvPr/>
          </p:nvSpPr>
          <p:spPr>
            <a:xfrm>
              <a:off x="5360225" y="2716353"/>
              <a:ext cx="2417100" cy="51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800"/>
                <a:buFont typeface="Arial"/>
                <a:buNone/>
              </a:pPr>
              <a:r>
                <a:rPr b="0" i="0" lang="lv" sz="800" u="none" cap="none" strike="noStrike">
                  <a:solidFill>
                    <a:srgbClr val="FFFFFF"/>
                  </a:solidFill>
                  <a:latin typeface="Roboto"/>
                  <a:ea typeface="Roboto"/>
                  <a:cs typeface="Roboto"/>
                  <a:sym typeface="Roboto"/>
                </a:rPr>
                <a:t>Cik smagi defekts ietekmē programmas darbu</a:t>
              </a:r>
              <a:endParaRPr b="0" i="0" sz="800" u="none" cap="none" strike="noStrike">
                <a:solidFill>
                  <a:srgbClr val="FFFFFF"/>
                </a:solidFill>
                <a:latin typeface="Roboto"/>
                <a:ea typeface="Roboto"/>
                <a:cs typeface="Roboto"/>
                <a:sym typeface="Roboto"/>
              </a:endParaRPr>
            </a:p>
            <a:p>
              <a:pPr indent="0" lvl="0" marL="0" marR="0" rtl="0" algn="l">
                <a:lnSpc>
                  <a:spcPct val="115000"/>
                </a:lnSpc>
                <a:spcBef>
                  <a:spcPts val="1600"/>
                </a:spcBef>
                <a:spcAft>
                  <a:spcPts val="1600"/>
                </a:spcAft>
                <a:buClr>
                  <a:srgbClr val="000000"/>
                </a:buClr>
                <a:buSzPts val="800"/>
                <a:buFont typeface="Arial"/>
                <a:buNone/>
              </a:pPr>
              <a:r>
                <a:rPr b="0" i="0" lang="lv" sz="800" u="none" cap="none" strike="noStrike">
                  <a:solidFill>
                    <a:srgbClr val="FFFFFF"/>
                  </a:solidFill>
                  <a:latin typeface="Roboto"/>
                  <a:ea typeface="Roboto"/>
                  <a:cs typeface="Roboto"/>
                  <a:sym typeface="Roboto"/>
                </a:rPr>
                <a:t>Smaguma pakāpi parasti nosaka testa speciālists</a:t>
              </a:r>
              <a:endParaRPr b="0" i="0" sz="800" u="none" cap="none" strike="noStrike">
                <a:solidFill>
                  <a:srgbClr val="FFFFFF"/>
                </a:solidFill>
                <a:latin typeface="Roboto"/>
                <a:ea typeface="Roboto"/>
                <a:cs typeface="Roboto"/>
                <a:sym typeface="Roboto"/>
              </a:endParaRPr>
            </a:p>
          </p:txBody>
        </p:sp>
      </p:grpSp>
      <p:grpSp>
        <p:nvGrpSpPr>
          <p:cNvPr id="207" name="Google Shape;207;p36"/>
          <p:cNvGrpSpPr/>
          <p:nvPr/>
        </p:nvGrpSpPr>
        <p:grpSpPr>
          <a:xfrm>
            <a:off x="3913277" y="2980041"/>
            <a:ext cx="261571" cy="260379"/>
            <a:chOff x="4858109" y="2631368"/>
            <a:chExt cx="316442" cy="315000"/>
          </a:xfrm>
        </p:grpSpPr>
        <p:sp>
          <p:nvSpPr>
            <p:cNvPr id="208" name="Google Shape;208;p36"/>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9" name="Google Shape;209;p36"/>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lv"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nvSpPr>
        <p:spPr>
          <a:xfrm>
            <a:off x="628653" y="0"/>
            <a:ext cx="7886700" cy="5835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C55A11"/>
              </a:buClr>
              <a:buSzPts val="3300"/>
              <a:buFont typeface="Calibri"/>
              <a:buNone/>
            </a:pPr>
            <a:r>
              <a:rPr b="1" i="0" lang="lv" sz="3300" u="none" cap="none" strike="noStrike">
                <a:solidFill>
                  <a:schemeClr val="accent4"/>
                </a:solidFill>
                <a:latin typeface="Calibri"/>
                <a:ea typeface="Calibri"/>
                <a:cs typeface="Calibri"/>
                <a:sym typeface="Calibri"/>
              </a:rPr>
              <a:t>Smaguma pakāpes un prioritātes līmeņi</a:t>
            </a:r>
            <a:endParaRPr b="0" i="0" sz="1100" u="none" cap="none" strike="noStrike">
              <a:solidFill>
                <a:schemeClr val="accent4"/>
              </a:solidFill>
              <a:latin typeface="Arial"/>
              <a:ea typeface="Arial"/>
              <a:cs typeface="Arial"/>
              <a:sym typeface="Arial"/>
            </a:endParaRPr>
          </a:p>
        </p:txBody>
      </p:sp>
      <p:sp>
        <p:nvSpPr>
          <p:cNvPr id="215" name="Google Shape;215;p37"/>
          <p:cNvSpPr txBox="1"/>
          <p:nvPr/>
        </p:nvSpPr>
        <p:spPr>
          <a:xfrm>
            <a:off x="362009" y="864132"/>
            <a:ext cx="4023000" cy="3578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1" i="0" lang="lv" sz="1200" u="none" cap="none" strike="noStrike">
                <a:solidFill>
                  <a:srgbClr val="EFEFEF"/>
                </a:solidFill>
                <a:latin typeface="Calibri"/>
                <a:ea typeface="Calibri"/>
                <a:cs typeface="Calibri"/>
                <a:sym typeface="Calibri"/>
              </a:rPr>
              <a:t>Blocker: </a:t>
            </a:r>
            <a:r>
              <a:rPr b="0" i="0" lang="lv" sz="1200" u="none" cap="none" strike="noStrike">
                <a:solidFill>
                  <a:srgbClr val="EFEFEF"/>
                </a:solidFill>
                <a:latin typeface="Calibri"/>
                <a:ea typeface="Calibri"/>
                <a:cs typeface="Calibri"/>
                <a:sym typeface="Calibri"/>
              </a:rPr>
              <a:t>Defekts pilnībā bloķē darbību</a:t>
            </a:r>
            <a:endParaRPr b="1" i="0" sz="12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1" i="0" lang="lv" sz="1200" u="none" cap="none" strike="noStrike">
                <a:solidFill>
                  <a:srgbClr val="EFEFEF"/>
                </a:solidFill>
                <a:latin typeface="Calibri"/>
                <a:ea typeface="Calibri"/>
                <a:cs typeface="Calibri"/>
                <a:sym typeface="Calibri"/>
              </a:rPr>
              <a:t>Critical: </a:t>
            </a:r>
            <a:r>
              <a:rPr b="0" i="0" lang="lv" sz="1200" u="none" cap="none" strike="noStrike">
                <a:solidFill>
                  <a:srgbClr val="EFEFEF"/>
                </a:solidFill>
                <a:latin typeface="Calibri"/>
                <a:ea typeface="Calibri"/>
                <a:cs typeface="Calibri"/>
                <a:sym typeface="Calibri"/>
              </a:rPr>
              <a:t>Defekts ietekmē biznesa kritisko funkcionalitāti vai datus un nav iespējams to apiet. Piemēram, versiju nevar uzinstalēt.</a:t>
            </a:r>
            <a:endParaRPr b="0" i="0" sz="12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1" i="0" lang="lv" sz="1200" u="none" cap="none" strike="noStrike">
                <a:solidFill>
                  <a:srgbClr val="EFEFEF"/>
                </a:solidFill>
                <a:latin typeface="Calibri"/>
                <a:ea typeface="Calibri"/>
                <a:cs typeface="Calibri"/>
                <a:sym typeface="Calibri"/>
              </a:rPr>
              <a:t>Major:</a:t>
            </a:r>
            <a:r>
              <a:rPr b="0" i="0" lang="lv" sz="1200" u="none" cap="none" strike="noStrike">
                <a:solidFill>
                  <a:srgbClr val="EFEFEF"/>
                </a:solidFill>
                <a:latin typeface="Calibri"/>
                <a:ea typeface="Calibri"/>
                <a:cs typeface="Calibri"/>
                <a:sym typeface="Calibri"/>
              </a:rPr>
              <a:t> Defekts ietekmē biznesa kritisko funkcionalitāti vai datus, bet darbību ir iespējams izpildīt pa citu ceļu. Piemēram, Ir ietekmēta funkcionalitāte, ar pareizo ceļu to nevar izpildīt, bet veicot 10 papildus sarežģītas darbības funkcionalitāte darbojas.</a:t>
            </a:r>
            <a:endParaRPr b="0" i="0" sz="12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1" i="0" lang="lv" sz="1200" u="none" cap="none" strike="noStrike">
                <a:solidFill>
                  <a:srgbClr val="EFEFEF"/>
                </a:solidFill>
                <a:latin typeface="Calibri"/>
                <a:ea typeface="Calibri"/>
                <a:cs typeface="Calibri"/>
                <a:sym typeface="Calibri"/>
              </a:rPr>
              <a:t>Minor: </a:t>
            </a:r>
            <a:r>
              <a:rPr b="0" i="0" lang="lv" sz="1200" u="none" cap="none" strike="noStrike">
                <a:solidFill>
                  <a:srgbClr val="EFEFEF"/>
                </a:solidFill>
                <a:latin typeface="Calibri"/>
                <a:ea typeface="Calibri"/>
                <a:cs typeface="Calibri"/>
                <a:sym typeface="Calibri"/>
              </a:rPr>
              <a:t>Defekts ietekmē maznozīmīgu apgabalu vai datus un tam ir vienkārš apkārtceļš. Piemēram, vienā modulī darbība nav izdarāma, bet citā modulī to pašu darbību var izpildīt.</a:t>
            </a:r>
            <a:endParaRPr b="0" i="0" sz="11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1" i="0" lang="lv" sz="1200" u="none" cap="none" strike="noStrike">
                <a:solidFill>
                  <a:srgbClr val="EFEFEF"/>
                </a:solidFill>
                <a:latin typeface="Calibri"/>
                <a:ea typeface="Calibri"/>
                <a:cs typeface="Calibri"/>
                <a:sym typeface="Calibri"/>
              </a:rPr>
              <a:t>Trivial: </a:t>
            </a:r>
            <a:r>
              <a:rPr b="0" i="0" lang="lv" sz="1200" u="none" cap="none" strike="noStrike">
                <a:solidFill>
                  <a:srgbClr val="EFEFEF"/>
                </a:solidFill>
                <a:latin typeface="Calibri"/>
                <a:ea typeface="Calibri"/>
                <a:cs typeface="Calibri"/>
                <a:sym typeface="Calibri"/>
              </a:rPr>
              <a:t>Defekts neietekmē funkcionalitāti, produktivitāti vai efektivitāti. Piemēram, sīka nesakritība izkārtojumā, gramatikas kļūdas.</a:t>
            </a:r>
            <a:endParaRPr b="0" i="0" sz="1400" u="none" cap="none" strike="noStrike">
              <a:solidFill>
                <a:srgbClr val="EFEFEF"/>
              </a:solidFill>
              <a:latin typeface="Calibri"/>
              <a:ea typeface="Calibri"/>
              <a:cs typeface="Calibri"/>
              <a:sym typeface="Calibri"/>
            </a:endParaRPr>
          </a:p>
        </p:txBody>
      </p:sp>
      <p:sp>
        <p:nvSpPr>
          <p:cNvPr id="216" name="Google Shape;216;p37"/>
          <p:cNvSpPr txBox="1"/>
          <p:nvPr/>
        </p:nvSpPr>
        <p:spPr>
          <a:xfrm>
            <a:off x="4878022" y="864132"/>
            <a:ext cx="4023000" cy="2655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lv" sz="1400" u="none" cap="none" strike="noStrike">
                <a:solidFill>
                  <a:srgbClr val="EFEFEF"/>
                </a:solidFill>
                <a:latin typeface="Calibri"/>
                <a:ea typeface="Calibri"/>
                <a:cs typeface="Calibri"/>
                <a:sym typeface="Calibri"/>
              </a:rPr>
              <a:t>Critical</a:t>
            </a:r>
            <a:r>
              <a:rPr b="0" i="0" lang="lv" sz="1400" u="none" cap="none" strike="noStrike">
                <a:solidFill>
                  <a:srgbClr val="EFEFEF"/>
                </a:solidFill>
                <a:latin typeface="Calibri"/>
                <a:ea typeface="Calibri"/>
                <a:cs typeface="Calibri"/>
                <a:sym typeface="Calibri"/>
              </a:rPr>
              <a:t>: Defektu nepieciešams salabot nekavējoties un iekļaut nākošajā relīzē</a:t>
            </a:r>
            <a:endParaRPr b="0" i="0" sz="11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lv" sz="1400" u="none" cap="none" strike="noStrike">
                <a:solidFill>
                  <a:srgbClr val="EFEFEF"/>
                </a:solidFill>
                <a:latin typeface="Calibri"/>
                <a:ea typeface="Calibri"/>
                <a:cs typeface="Calibri"/>
                <a:sym typeface="Calibri"/>
              </a:rPr>
              <a:t>High</a:t>
            </a:r>
            <a:r>
              <a:rPr b="0" i="0" lang="lv" sz="1400" u="none" cap="none" strike="noStrike">
                <a:solidFill>
                  <a:srgbClr val="EFEFEF"/>
                </a:solidFill>
                <a:latin typeface="Calibri"/>
                <a:ea typeface="Calibri"/>
                <a:cs typeface="Calibri"/>
                <a:sym typeface="Calibri"/>
              </a:rPr>
              <a:t>: Defektu nepieciešams salabot kādā no nākošajiem būvējumiem un nepieciešams iekļaut nākošajā relīzē.</a:t>
            </a:r>
            <a:endParaRPr b="0" i="0" sz="11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lv" sz="1400" u="none" cap="none" strike="noStrike">
                <a:solidFill>
                  <a:srgbClr val="EFEFEF"/>
                </a:solidFill>
                <a:latin typeface="Calibri"/>
                <a:ea typeface="Calibri"/>
                <a:cs typeface="Calibri"/>
                <a:sym typeface="Calibri"/>
              </a:rPr>
              <a:t>Medium</a:t>
            </a:r>
            <a:r>
              <a:rPr b="0" i="0" lang="lv" sz="1400" u="none" cap="none" strike="noStrike">
                <a:solidFill>
                  <a:srgbClr val="EFEFEF"/>
                </a:solidFill>
                <a:latin typeface="Calibri"/>
                <a:ea typeface="Calibri"/>
                <a:cs typeface="Calibri"/>
                <a:sym typeface="Calibri"/>
              </a:rPr>
              <a:t>: Defektu var salabot nākošajā relīzē.</a:t>
            </a:r>
            <a:endParaRPr b="0" i="0" sz="11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lv" sz="1400" u="none" cap="none" strike="noStrike">
                <a:solidFill>
                  <a:srgbClr val="EFEFEF"/>
                </a:solidFill>
                <a:latin typeface="Calibri"/>
                <a:ea typeface="Calibri"/>
                <a:cs typeface="Calibri"/>
                <a:sym typeface="Calibri"/>
              </a:rPr>
              <a:t>Low</a:t>
            </a:r>
            <a:r>
              <a:rPr b="0" i="0" lang="lv" sz="1400" u="none" cap="none" strike="noStrike">
                <a:solidFill>
                  <a:srgbClr val="EFEFEF"/>
                </a:solidFill>
                <a:latin typeface="Calibri"/>
                <a:ea typeface="Calibri"/>
                <a:cs typeface="Calibri"/>
                <a:sym typeface="Calibri"/>
              </a:rPr>
              <a:t>: Defektu labos, kas būs brīvs laiks, vai nelabos vispār.</a:t>
            </a:r>
            <a:endParaRPr b="0" i="0" sz="11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FEFEF"/>
              </a:solidFill>
              <a:latin typeface="Calibri"/>
              <a:ea typeface="Calibri"/>
              <a:cs typeface="Calibri"/>
              <a:sym typeface="Calibri"/>
            </a:endParaRPr>
          </a:p>
        </p:txBody>
      </p:sp>
      <p:sp>
        <p:nvSpPr>
          <p:cNvPr id="217" name="Google Shape;217;p37"/>
          <p:cNvSpPr txBox="1"/>
          <p:nvPr/>
        </p:nvSpPr>
        <p:spPr>
          <a:xfrm>
            <a:off x="362006" y="583425"/>
            <a:ext cx="2626800" cy="3540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400"/>
              <a:buFont typeface="Arial"/>
              <a:buNone/>
            </a:pPr>
            <a:r>
              <a:rPr b="1" i="0" lang="lv" sz="1400" u="none" cap="none" strike="noStrike">
                <a:solidFill>
                  <a:srgbClr val="EFEFEF"/>
                </a:solidFill>
                <a:latin typeface="Calibri"/>
                <a:ea typeface="Calibri"/>
                <a:cs typeface="Calibri"/>
                <a:sym typeface="Calibri"/>
              </a:rPr>
              <a:t>Smaguma pakāpes</a:t>
            </a:r>
            <a:endParaRPr b="1" i="0" sz="1400" u="none" cap="none" strike="noStrike">
              <a:solidFill>
                <a:srgbClr val="EFEFEF"/>
              </a:solidFill>
              <a:latin typeface="Calibri"/>
              <a:ea typeface="Calibri"/>
              <a:cs typeface="Calibri"/>
              <a:sym typeface="Calibri"/>
            </a:endParaRPr>
          </a:p>
        </p:txBody>
      </p:sp>
      <p:sp>
        <p:nvSpPr>
          <p:cNvPr id="218" name="Google Shape;218;p37"/>
          <p:cNvSpPr txBox="1"/>
          <p:nvPr/>
        </p:nvSpPr>
        <p:spPr>
          <a:xfrm>
            <a:off x="4878019" y="583425"/>
            <a:ext cx="2626800" cy="3540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400"/>
              <a:buFont typeface="Arial"/>
              <a:buNone/>
            </a:pPr>
            <a:r>
              <a:rPr b="1" i="0" lang="lv" sz="1400" u="none" cap="none" strike="noStrike">
                <a:solidFill>
                  <a:srgbClr val="EFEFEF"/>
                </a:solidFill>
                <a:latin typeface="Calibri"/>
                <a:ea typeface="Calibri"/>
                <a:cs typeface="Calibri"/>
                <a:sym typeface="Calibri"/>
              </a:rPr>
              <a:t>Prioritātes līmeņi</a:t>
            </a:r>
            <a:endParaRPr b="1" i="0" sz="1400" u="none" cap="none" strike="noStrike">
              <a:solidFill>
                <a:srgbClr val="EFEFE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Defect Life Cycle or Bug Life Cycle -  Stuff You Must Know!" id="224" name="Google Shape;224;p38"/>
          <p:cNvPicPr preferRelativeResize="0"/>
          <p:nvPr/>
        </p:nvPicPr>
        <p:blipFill rotWithShape="1">
          <a:blip r:embed="rId3">
            <a:alphaModFix/>
          </a:blip>
          <a:srcRect b="0" l="0" r="0" t="0"/>
          <a:stretch/>
        </p:blipFill>
        <p:spPr>
          <a:xfrm>
            <a:off x="886134" y="647068"/>
            <a:ext cx="7286919" cy="3849362"/>
          </a:xfrm>
          <a:prstGeom prst="rect">
            <a:avLst/>
          </a:prstGeom>
          <a:noFill/>
          <a:ln>
            <a:noFill/>
          </a:ln>
        </p:spPr>
      </p:pic>
      <p:sp>
        <p:nvSpPr>
          <p:cNvPr id="225" name="Google Shape;225;p38"/>
          <p:cNvSpPr txBox="1"/>
          <p:nvPr/>
        </p:nvSpPr>
        <p:spPr>
          <a:xfrm>
            <a:off x="286353" y="63656"/>
            <a:ext cx="7886700" cy="5835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C55A11"/>
              </a:buClr>
              <a:buSzPts val="3300"/>
              <a:buFont typeface="Calibri"/>
              <a:buNone/>
            </a:pPr>
            <a:r>
              <a:rPr b="1" i="0" lang="lv" sz="3300" u="none" cap="none" strike="noStrike">
                <a:solidFill>
                  <a:schemeClr val="accent4"/>
                </a:solidFill>
                <a:latin typeface="Calibri"/>
                <a:ea typeface="Calibri"/>
                <a:cs typeface="Calibri"/>
                <a:sym typeface="Calibri"/>
              </a:rPr>
              <a:t>Defekta dzīves cikls</a:t>
            </a:r>
            <a:endParaRPr b="1" i="0" sz="3300" u="none" cap="none" strike="noStrike">
              <a:solidFill>
                <a:schemeClr val="accent4"/>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nvSpPr>
        <p:spPr>
          <a:xfrm>
            <a:off x="331522" y="0"/>
            <a:ext cx="7886700" cy="5835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C55A11"/>
              </a:buClr>
              <a:buSzPts val="3300"/>
              <a:buFont typeface="Calibri"/>
              <a:buNone/>
            </a:pPr>
            <a:r>
              <a:rPr b="1" i="0" lang="lv" sz="3300" u="none" cap="none" strike="noStrike">
                <a:solidFill>
                  <a:schemeClr val="accent4"/>
                </a:solidFill>
                <a:latin typeface="Calibri"/>
                <a:ea typeface="Calibri"/>
                <a:cs typeface="Calibri"/>
                <a:sym typeface="Calibri"/>
              </a:rPr>
              <a:t>Efektīva defekta pierakstīšana</a:t>
            </a:r>
            <a:endParaRPr b="0" i="0" sz="1100" u="none" cap="none" strike="noStrike">
              <a:solidFill>
                <a:schemeClr val="accent4"/>
              </a:solidFill>
              <a:latin typeface="Arial"/>
              <a:ea typeface="Arial"/>
              <a:cs typeface="Arial"/>
              <a:sym typeface="Arial"/>
            </a:endParaRPr>
          </a:p>
        </p:txBody>
      </p:sp>
      <p:sp>
        <p:nvSpPr>
          <p:cNvPr id="232" name="Google Shape;232;p39"/>
          <p:cNvSpPr txBox="1"/>
          <p:nvPr/>
        </p:nvSpPr>
        <p:spPr>
          <a:xfrm>
            <a:off x="1418054" y="466991"/>
            <a:ext cx="63078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lv" sz="1800" u="none" cap="none" strike="noStrike">
                <a:solidFill>
                  <a:schemeClr val="accent1"/>
                </a:solidFill>
                <a:latin typeface="Calibri"/>
                <a:ea typeface="Calibri"/>
                <a:cs typeface="Calibri"/>
                <a:sym typeface="Calibri"/>
              </a:rPr>
              <a:t>Pirms reģistrēt defektu, vienmēr to nepieciešams atkārtot</a:t>
            </a:r>
            <a:endParaRPr b="0" i="0" sz="1100" u="none" cap="none" strike="noStrike">
              <a:solidFill>
                <a:schemeClr val="accent1"/>
              </a:solidFill>
              <a:latin typeface="Arial"/>
              <a:ea typeface="Arial"/>
              <a:cs typeface="Arial"/>
              <a:sym typeface="Arial"/>
            </a:endParaRPr>
          </a:p>
        </p:txBody>
      </p:sp>
      <p:sp>
        <p:nvSpPr>
          <p:cNvPr id="233" name="Google Shape;233;p39"/>
          <p:cNvSpPr txBox="1"/>
          <p:nvPr/>
        </p:nvSpPr>
        <p:spPr>
          <a:xfrm>
            <a:off x="373538" y="813263"/>
            <a:ext cx="8583900" cy="4148100"/>
          </a:xfrm>
          <a:prstGeom prst="rect">
            <a:avLst/>
          </a:prstGeom>
          <a:noFill/>
          <a:ln>
            <a:noFill/>
          </a:ln>
        </p:spPr>
        <p:txBody>
          <a:bodyPr anchorCtr="0" anchor="t" bIns="34275" lIns="68575" spcFirstLastPara="1" rIns="68575" wrap="square" tIns="34275">
            <a:spAutoFit/>
          </a:bodyPr>
          <a:lstStyle/>
          <a:p>
            <a:pPr indent="-260350" lvl="0" marL="342900" marR="0" rtl="0" algn="l">
              <a:lnSpc>
                <a:spcPct val="100000"/>
              </a:lnSpc>
              <a:spcBef>
                <a:spcPts val="0"/>
              </a:spcBef>
              <a:spcAft>
                <a:spcPts val="0"/>
              </a:spcAft>
              <a:buClr>
                <a:srgbClr val="EFEFEF"/>
              </a:buClr>
              <a:buSzPts val="1500"/>
              <a:buFont typeface="Calibri"/>
              <a:buChar char="●"/>
            </a:pPr>
            <a:r>
              <a:rPr b="1" i="0" lang="lv" sz="1500" u="none" cap="none" strike="noStrike">
                <a:solidFill>
                  <a:srgbClr val="EFEFEF"/>
                </a:solidFill>
                <a:latin typeface="Calibri"/>
                <a:ea typeface="Calibri"/>
                <a:cs typeface="Calibri"/>
                <a:sym typeface="Calibri"/>
              </a:rPr>
              <a:t>Virsraksts: </a:t>
            </a:r>
            <a:r>
              <a:rPr b="0" i="0" lang="lv" sz="1500" u="none" cap="none" strike="noStrike">
                <a:solidFill>
                  <a:srgbClr val="EFEFEF"/>
                </a:solidFill>
                <a:latin typeface="Calibri"/>
                <a:ea typeface="Calibri"/>
                <a:cs typeface="Calibri"/>
                <a:sym typeface="Calibri"/>
              </a:rPr>
              <a:t>tam jābūt īsam, bet izsmeļošam, tā lai to izlasot ir skaidrs kas ir par problēmu un kādos apstākļos tā notiek. </a:t>
            </a:r>
            <a:endParaRPr b="0" i="0" sz="1500" u="none" cap="none" strike="noStrike">
              <a:solidFill>
                <a:srgbClr val="EFEFEF"/>
              </a:solidFill>
              <a:latin typeface="Calibri"/>
              <a:ea typeface="Calibri"/>
              <a:cs typeface="Calibri"/>
              <a:sym typeface="Calibri"/>
            </a:endParaRPr>
          </a:p>
          <a:p>
            <a:pPr indent="-260350" lvl="1" marL="685800" marR="0" rtl="0" algn="l">
              <a:lnSpc>
                <a:spcPct val="100000"/>
              </a:lnSpc>
              <a:spcBef>
                <a:spcPts val="0"/>
              </a:spcBef>
              <a:spcAft>
                <a:spcPts val="0"/>
              </a:spcAft>
              <a:buClr>
                <a:srgbClr val="EFEFEF"/>
              </a:buClr>
              <a:buSzPts val="1500"/>
              <a:buFont typeface="Calibri"/>
              <a:buChar char="○"/>
            </a:pPr>
            <a:r>
              <a:rPr b="0" i="0" lang="lv" sz="1500" u="none" cap="none" strike="noStrike">
                <a:solidFill>
                  <a:srgbClr val="EFEFEF"/>
                </a:solidFill>
                <a:latin typeface="Calibri"/>
                <a:ea typeface="Calibri"/>
                <a:cs typeface="Calibri"/>
                <a:sym typeface="Calibri"/>
              </a:rPr>
              <a:t>Izvairieties no vispārinājumiem kā “programma nestrādā” šāds skaidrojums neko neizskaidro kur pretīm “Nav iespējams reģistrēties mājas lapās izmantojot Internet Explorer” skaidri identificē problēmu un apstākļus</a:t>
            </a:r>
            <a:endParaRPr b="0" i="0" sz="1500" u="none" cap="none" strike="noStrike">
              <a:solidFill>
                <a:srgbClr val="EFEFEF"/>
              </a:solidFill>
              <a:latin typeface="Calibri"/>
              <a:ea typeface="Calibri"/>
              <a:cs typeface="Calibri"/>
              <a:sym typeface="Calibri"/>
            </a:endParaRPr>
          </a:p>
          <a:p>
            <a:pPr indent="-260350" lvl="0" marL="342900" marR="0" rtl="0" algn="l">
              <a:lnSpc>
                <a:spcPct val="100000"/>
              </a:lnSpc>
              <a:spcBef>
                <a:spcPts val="0"/>
              </a:spcBef>
              <a:spcAft>
                <a:spcPts val="0"/>
              </a:spcAft>
              <a:buClr>
                <a:srgbClr val="EFEFEF"/>
              </a:buClr>
              <a:buSzPts val="1500"/>
              <a:buFont typeface="Calibri"/>
              <a:buChar char="●"/>
            </a:pPr>
            <a:r>
              <a:rPr b="1" i="0" lang="lv" sz="1500" u="none" cap="none" strike="noStrike">
                <a:solidFill>
                  <a:srgbClr val="EFEFEF"/>
                </a:solidFill>
                <a:latin typeface="Calibri"/>
                <a:ea typeface="Calibri"/>
                <a:cs typeface="Calibri"/>
                <a:sym typeface="Calibri"/>
              </a:rPr>
              <a:t>Kā atkārtot:</a:t>
            </a:r>
            <a:r>
              <a:rPr b="0" i="0" lang="lv" sz="1500" u="none" cap="none" strike="noStrike">
                <a:solidFill>
                  <a:srgbClr val="EFEFEF"/>
                </a:solidFill>
                <a:latin typeface="Calibri"/>
                <a:ea typeface="Calibri"/>
                <a:cs typeface="Calibri"/>
                <a:sym typeface="Calibri"/>
              </a:rPr>
              <a:t> secīgi un precīzi jānorāda visi soļi, kā defektu atkārtot</a:t>
            </a:r>
            <a:endParaRPr b="0" i="0" sz="1500" u="none" cap="none" strike="noStrike">
              <a:solidFill>
                <a:srgbClr val="EFEFEF"/>
              </a:solidFill>
              <a:latin typeface="Calibri"/>
              <a:ea typeface="Calibri"/>
              <a:cs typeface="Calibri"/>
              <a:sym typeface="Calibri"/>
            </a:endParaRPr>
          </a:p>
          <a:p>
            <a:pPr indent="-260350" lvl="1" marL="685800" marR="0" rtl="0" algn="l">
              <a:lnSpc>
                <a:spcPct val="100000"/>
              </a:lnSpc>
              <a:spcBef>
                <a:spcPts val="0"/>
              </a:spcBef>
              <a:spcAft>
                <a:spcPts val="0"/>
              </a:spcAft>
              <a:buClr>
                <a:srgbClr val="EFEFEF"/>
              </a:buClr>
              <a:buSzPts val="1500"/>
              <a:buFont typeface="Calibri"/>
              <a:buChar char="○"/>
            </a:pPr>
            <a:r>
              <a:rPr b="0" i="0" lang="lv" sz="1500" u="none" cap="none" strike="noStrike">
                <a:solidFill>
                  <a:srgbClr val="EFEFEF"/>
                </a:solidFill>
                <a:latin typeface="Calibri"/>
                <a:ea typeface="Calibri"/>
                <a:cs typeface="Calibri"/>
                <a:sym typeface="Calibri"/>
              </a:rPr>
              <a:t>Neizmantojiet sarežģitu terminoloģiju</a:t>
            </a:r>
            <a:endParaRPr b="0" i="0" sz="1500" u="none" cap="none" strike="noStrike">
              <a:solidFill>
                <a:srgbClr val="EFEFEF"/>
              </a:solidFill>
              <a:latin typeface="Calibri"/>
              <a:ea typeface="Calibri"/>
              <a:cs typeface="Calibri"/>
              <a:sym typeface="Calibri"/>
            </a:endParaRPr>
          </a:p>
          <a:p>
            <a:pPr indent="-260350" lvl="1" marL="685800" marR="0" rtl="0" algn="l">
              <a:lnSpc>
                <a:spcPct val="100000"/>
              </a:lnSpc>
              <a:spcBef>
                <a:spcPts val="0"/>
              </a:spcBef>
              <a:spcAft>
                <a:spcPts val="0"/>
              </a:spcAft>
              <a:buClr>
                <a:srgbClr val="EFEFEF"/>
              </a:buClr>
              <a:buSzPts val="1500"/>
              <a:buFont typeface="Calibri"/>
              <a:buChar char="○"/>
            </a:pPr>
            <a:r>
              <a:rPr b="0" i="0" lang="lv" sz="1500" u="none" cap="none" strike="noStrike">
                <a:solidFill>
                  <a:srgbClr val="EFEFEF"/>
                </a:solidFill>
                <a:latin typeface="Calibri"/>
                <a:ea typeface="Calibri"/>
                <a:cs typeface="Calibri"/>
                <a:sym typeface="Calibri"/>
              </a:rPr>
              <a:t>Izvairieties no liekas informācijas un atrodi īsāko ceļu kā kļūdu atkārtot</a:t>
            </a:r>
            <a:endParaRPr b="0" i="0" sz="1500" u="none" cap="none" strike="noStrike">
              <a:solidFill>
                <a:srgbClr val="EFEFEF"/>
              </a:solidFill>
              <a:latin typeface="Calibri"/>
              <a:ea typeface="Calibri"/>
              <a:cs typeface="Calibri"/>
              <a:sym typeface="Calibri"/>
            </a:endParaRPr>
          </a:p>
          <a:p>
            <a:pPr indent="-260350" lvl="1" marL="685800" marR="0" rtl="0" algn="l">
              <a:lnSpc>
                <a:spcPct val="100000"/>
              </a:lnSpc>
              <a:spcBef>
                <a:spcPts val="0"/>
              </a:spcBef>
              <a:spcAft>
                <a:spcPts val="0"/>
              </a:spcAft>
              <a:buClr>
                <a:srgbClr val="EFEFEF"/>
              </a:buClr>
              <a:buSzPts val="1500"/>
              <a:buFont typeface="Calibri"/>
              <a:buChar char="○"/>
            </a:pPr>
            <a:r>
              <a:rPr b="0" i="0" lang="lv" sz="1500" u="none" cap="none" strike="noStrike">
                <a:solidFill>
                  <a:srgbClr val="EFEFEF"/>
                </a:solidFill>
                <a:latin typeface="Calibri"/>
                <a:ea typeface="Calibri"/>
                <a:cs typeface="Calibri"/>
                <a:sym typeface="Calibri"/>
              </a:rPr>
              <a:t>Viens defekts apraksta tikai vienu kļūdu</a:t>
            </a:r>
            <a:endParaRPr b="0" i="0" sz="1500" u="none" cap="none" strike="noStrike">
              <a:solidFill>
                <a:srgbClr val="EFEFEF"/>
              </a:solidFill>
              <a:latin typeface="Calibri"/>
              <a:ea typeface="Calibri"/>
              <a:cs typeface="Calibri"/>
              <a:sym typeface="Calibri"/>
            </a:endParaRPr>
          </a:p>
          <a:p>
            <a:pPr indent="-260350" lvl="0" marL="342900" marR="0" rtl="0" algn="l">
              <a:lnSpc>
                <a:spcPct val="100000"/>
              </a:lnSpc>
              <a:spcBef>
                <a:spcPts val="0"/>
              </a:spcBef>
              <a:spcAft>
                <a:spcPts val="0"/>
              </a:spcAft>
              <a:buClr>
                <a:srgbClr val="EFEFEF"/>
              </a:buClr>
              <a:buSzPts val="1500"/>
              <a:buFont typeface="Calibri"/>
              <a:buChar char="●"/>
            </a:pPr>
            <a:r>
              <a:rPr b="1" i="0" lang="lv" sz="1500" u="none" cap="none" strike="noStrike">
                <a:solidFill>
                  <a:srgbClr val="EFEFEF"/>
                </a:solidFill>
                <a:latin typeface="Calibri"/>
                <a:ea typeface="Calibri"/>
                <a:cs typeface="Calibri"/>
                <a:sym typeface="Calibri"/>
              </a:rPr>
              <a:t>Informācija par apstākļiem: </a:t>
            </a:r>
            <a:r>
              <a:rPr b="0" i="0" lang="lv" sz="1500" u="none" cap="none" strike="noStrike">
                <a:solidFill>
                  <a:srgbClr val="EFEFEF"/>
                </a:solidFill>
                <a:latin typeface="Calibri"/>
                <a:ea typeface="Calibri"/>
                <a:cs typeface="Calibri"/>
                <a:sym typeface="Calibri"/>
              </a:rPr>
              <a:t>vide, versija un, ja nepieciešams, priekšnosacījumi un testa datu informācija</a:t>
            </a:r>
            <a:endParaRPr b="0" i="0" sz="1500" u="none" cap="none" strike="noStrike">
              <a:solidFill>
                <a:srgbClr val="EFEFEF"/>
              </a:solidFill>
              <a:latin typeface="Calibri"/>
              <a:ea typeface="Calibri"/>
              <a:cs typeface="Calibri"/>
              <a:sym typeface="Calibri"/>
            </a:endParaRPr>
          </a:p>
          <a:p>
            <a:pPr indent="-260350" lvl="0" marL="342900" marR="0" rtl="0" algn="l">
              <a:lnSpc>
                <a:spcPct val="100000"/>
              </a:lnSpc>
              <a:spcBef>
                <a:spcPts val="0"/>
              </a:spcBef>
              <a:spcAft>
                <a:spcPts val="0"/>
              </a:spcAft>
              <a:buClr>
                <a:srgbClr val="EFEFEF"/>
              </a:buClr>
              <a:buSzPts val="1500"/>
              <a:buFont typeface="Calibri"/>
              <a:buChar char="●"/>
            </a:pPr>
            <a:r>
              <a:rPr b="1" i="0" lang="lv" sz="1500" u="none" cap="none" strike="noStrike">
                <a:solidFill>
                  <a:srgbClr val="EFEFEF"/>
                </a:solidFill>
                <a:latin typeface="Calibri"/>
                <a:ea typeface="Calibri"/>
                <a:cs typeface="Calibri"/>
                <a:sym typeface="Calibri"/>
              </a:rPr>
              <a:t>Sagaidāmie rezultāti: </a:t>
            </a:r>
            <a:r>
              <a:rPr b="0" i="0" lang="lv" sz="1500" u="none" cap="none" strike="noStrike">
                <a:solidFill>
                  <a:srgbClr val="EFEFEF"/>
                </a:solidFill>
                <a:latin typeface="Calibri"/>
                <a:ea typeface="Calibri"/>
                <a:cs typeface="Calibri"/>
                <a:sym typeface="Calibri"/>
              </a:rPr>
              <a:t>pievienojiet atsauces uz specifikāciju </a:t>
            </a:r>
            <a:endParaRPr b="0" i="0" sz="1500" u="none" cap="none" strike="noStrike">
              <a:solidFill>
                <a:srgbClr val="EFEFEF"/>
              </a:solidFill>
              <a:latin typeface="Calibri"/>
              <a:ea typeface="Calibri"/>
              <a:cs typeface="Calibri"/>
              <a:sym typeface="Calibri"/>
            </a:endParaRPr>
          </a:p>
          <a:p>
            <a:pPr indent="-260350" lvl="1" marL="685800" marR="0" rtl="0" algn="l">
              <a:lnSpc>
                <a:spcPct val="100000"/>
              </a:lnSpc>
              <a:spcBef>
                <a:spcPts val="0"/>
              </a:spcBef>
              <a:spcAft>
                <a:spcPts val="0"/>
              </a:spcAft>
              <a:buClr>
                <a:srgbClr val="EFEFEF"/>
              </a:buClr>
              <a:buSzPts val="1500"/>
              <a:buFont typeface="Calibri"/>
              <a:buChar char="○"/>
            </a:pPr>
            <a:r>
              <a:rPr b="0" i="0" lang="lv" sz="1500" u="none" cap="none" strike="noStrike">
                <a:solidFill>
                  <a:srgbClr val="EFEFEF"/>
                </a:solidFill>
                <a:latin typeface="Calibri"/>
                <a:ea typeface="Calibri"/>
                <a:cs typeface="Calibri"/>
                <a:sym typeface="Calibri"/>
              </a:rPr>
              <a:t>Nepieņēmiet biznesa lēmumus, ja ir skaidri redzama problēma, bet pareizais risinājums nav skaidrs, ir jāsazinās ar produkta īpašnieku vai analītiķi</a:t>
            </a:r>
            <a:endParaRPr b="0" i="0" sz="1500" u="none" cap="none" strike="noStrike">
              <a:solidFill>
                <a:srgbClr val="EFEFEF"/>
              </a:solidFill>
              <a:latin typeface="Calibri"/>
              <a:ea typeface="Calibri"/>
              <a:cs typeface="Calibri"/>
              <a:sym typeface="Calibri"/>
            </a:endParaRPr>
          </a:p>
          <a:p>
            <a:pPr indent="-260350" lvl="0" marL="342900" marR="0" rtl="0" algn="l">
              <a:lnSpc>
                <a:spcPct val="100000"/>
              </a:lnSpc>
              <a:spcBef>
                <a:spcPts val="0"/>
              </a:spcBef>
              <a:spcAft>
                <a:spcPts val="0"/>
              </a:spcAft>
              <a:buClr>
                <a:srgbClr val="EFEFEF"/>
              </a:buClr>
              <a:buSzPts val="1500"/>
              <a:buFont typeface="Calibri"/>
              <a:buChar char="●"/>
            </a:pPr>
            <a:r>
              <a:rPr b="1" i="0" lang="lv" sz="1500" u="none" cap="none" strike="noStrike">
                <a:solidFill>
                  <a:srgbClr val="EFEFEF"/>
                </a:solidFill>
                <a:latin typeface="Calibri"/>
                <a:ea typeface="Calibri"/>
                <a:cs typeface="Calibri"/>
                <a:sym typeface="Calibri"/>
              </a:rPr>
              <a:t>Reālie rezultāti: </a:t>
            </a:r>
            <a:r>
              <a:rPr b="0" i="0" lang="lv" sz="1500" u="none" cap="none" strike="noStrike">
                <a:solidFill>
                  <a:srgbClr val="EFEFEF"/>
                </a:solidFill>
                <a:latin typeface="Calibri"/>
                <a:ea typeface="Calibri"/>
                <a:cs typeface="Calibri"/>
                <a:sym typeface="Calibri"/>
              </a:rPr>
              <a:t>pievienojiet pielikumus un ekrānšāviņus, ja nepieciešams</a:t>
            </a:r>
            <a:endParaRPr b="0" i="0" sz="1500" u="none" cap="none" strike="noStrike">
              <a:solidFill>
                <a:srgbClr val="EFEFEF"/>
              </a:solidFill>
              <a:latin typeface="Calibri"/>
              <a:ea typeface="Calibri"/>
              <a:cs typeface="Calibri"/>
              <a:sym typeface="Calibri"/>
            </a:endParaRPr>
          </a:p>
          <a:p>
            <a:pPr indent="-260350" lvl="0" marL="342900" marR="0" rtl="0" algn="l">
              <a:lnSpc>
                <a:spcPct val="100000"/>
              </a:lnSpc>
              <a:spcBef>
                <a:spcPts val="0"/>
              </a:spcBef>
              <a:spcAft>
                <a:spcPts val="0"/>
              </a:spcAft>
              <a:buClr>
                <a:srgbClr val="EFEFEF"/>
              </a:buClr>
              <a:buSzPts val="1500"/>
              <a:buFont typeface="Calibri"/>
              <a:buChar char="●"/>
            </a:pPr>
            <a:r>
              <a:rPr b="0" i="0" lang="lv" sz="1500" u="none" cap="none" strike="noStrike">
                <a:solidFill>
                  <a:srgbClr val="EFEFEF"/>
                </a:solidFill>
                <a:latin typeface="Calibri"/>
                <a:ea typeface="Calibri"/>
                <a:cs typeface="Calibri"/>
                <a:sym typeface="Calibri"/>
              </a:rPr>
              <a:t>Smaguma pakāpe un prioritāte</a:t>
            </a:r>
            <a:endParaRPr b="0" i="0" sz="15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1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400" u="none" cap="none" strike="noStrike">
              <a:solidFill>
                <a:srgbClr val="EFEFE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nvSpPr>
        <p:spPr>
          <a:xfrm>
            <a:off x="286353" y="273844"/>
            <a:ext cx="7886700" cy="5835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C55A11"/>
              </a:buClr>
              <a:buSzPts val="3300"/>
              <a:buFont typeface="Calibri"/>
              <a:buNone/>
            </a:pPr>
            <a:r>
              <a:rPr b="1" i="0" lang="lv" sz="3300" u="none" cap="none" strike="noStrike">
                <a:solidFill>
                  <a:schemeClr val="accent4"/>
                </a:solidFill>
                <a:latin typeface="Calibri"/>
                <a:ea typeface="Calibri"/>
                <a:cs typeface="Calibri"/>
                <a:sym typeface="Calibri"/>
              </a:rPr>
              <a:t>Kļūdas pieraksta froma</a:t>
            </a:r>
            <a:endParaRPr b="1" i="0" sz="3300" u="none" cap="none" strike="noStrike">
              <a:solidFill>
                <a:schemeClr val="accent4"/>
              </a:solidFill>
              <a:latin typeface="Calibri"/>
              <a:ea typeface="Calibri"/>
              <a:cs typeface="Calibri"/>
              <a:sym typeface="Calibri"/>
            </a:endParaRPr>
          </a:p>
        </p:txBody>
      </p:sp>
      <p:graphicFrame>
        <p:nvGraphicFramePr>
          <p:cNvPr id="240" name="Google Shape;240;p40"/>
          <p:cNvGraphicFramePr/>
          <p:nvPr/>
        </p:nvGraphicFramePr>
        <p:xfrm>
          <a:off x="714375" y="1013190"/>
          <a:ext cx="3000000" cy="3000000"/>
        </p:xfrm>
        <a:graphic>
          <a:graphicData uri="http://schemas.openxmlformats.org/drawingml/2006/table">
            <a:tbl>
              <a:tblPr>
                <a:noFill/>
                <a:tableStyleId>{2244F12D-0121-425E-9DBA-62CCEC702409}</a:tableStyleId>
              </a:tblPr>
              <a:tblGrid>
                <a:gridCol w="1843475"/>
                <a:gridCol w="5871775"/>
              </a:tblGrid>
              <a:tr h="75000">
                <a:tc>
                  <a:txBody>
                    <a:bodyPr/>
                    <a:lstStyle/>
                    <a:p>
                      <a:pPr indent="0" lvl="0" marL="0" marR="0" rtl="0" algn="l">
                        <a:lnSpc>
                          <a:spcPct val="100000"/>
                        </a:lnSpc>
                        <a:spcBef>
                          <a:spcPts val="0"/>
                        </a:spcBef>
                        <a:spcAft>
                          <a:spcPts val="0"/>
                        </a:spcAft>
                        <a:buClr>
                          <a:srgbClr val="000000"/>
                        </a:buClr>
                        <a:buSzPts val="900"/>
                        <a:buFont typeface="Arial"/>
                        <a:buNone/>
                      </a:pPr>
                      <a:r>
                        <a:rPr lang="lv" sz="900" u="none" cap="none" strike="noStrike">
                          <a:solidFill>
                            <a:srgbClr val="EFEFEF"/>
                          </a:solidFill>
                        </a:rPr>
                        <a:t>Virsraksts</a:t>
                      </a:r>
                      <a:endParaRPr sz="900" u="none" cap="none" strike="noStrike">
                        <a:solidFill>
                          <a:srgbClr val="EFEFEF"/>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solidFill>
                          <a:srgbClr val="EFEFEF"/>
                        </a:solidFill>
                      </a:endParaRPr>
                    </a:p>
                  </a:txBody>
                  <a:tcPr marT="68575" marB="68575" marR="68575" marL="68575"/>
                </a:tc>
              </a:tr>
              <a:tr h="75000">
                <a:tc>
                  <a:txBody>
                    <a:bodyPr/>
                    <a:lstStyle/>
                    <a:p>
                      <a:pPr indent="0" lvl="0" marL="0" marR="0" rtl="0" algn="l">
                        <a:lnSpc>
                          <a:spcPct val="100000"/>
                        </a:lnSpc>
                        <a:spcBef>
                          <a:spcPts val="0"/>
                        </a:spcBef>
                        <a:spcAft>
                          <a:spcPts val="0"/>
                        </a:spcAft>
                        <a:buClr>
                          <a:srgbClr val="000000"/>
                        </a:buClr>
                        <a:buSzPts val="900"/>
                        <a:buFont typeface="Arial"/>
                        <a:buNone/>
                      </a:pPr>
                      <a:r>
                        <a:rPr lang="lv" sz="900" u="none" cap="none" strike="noStrike">
                          <a:solidFill>
                            <a:srgbClr val="EFEFEF"/>
                          </a:solidFill>
                        </a:rPr>
                        <a:t>Prioritāte</a:t>
                      </a:r>
                      <a:endParaRPr sz="900" u="none" cap="none" strike="noStrike">
                        <a:solidFill>
                          <a:srgbClr val="EFEFEF"/>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solidFill>
                          <a:srgbClr val="EFEFEF"/>
                        </a:solidFill>
                      </a:endParaRPr>
                    </a:p>
                  </a:txBody>
                  <a:tcPr marT="68575" marB="68575" marR="68575" marL="68575"/>
                </a:tc>
              </a:tr>
              <a:tr h="75000">
                <a:tc>
                  <a:txBody>
                    <a:bodyPr/>
                    <a:lstStyle/>
                    <a:p>
                      <a:pPr indent="0" lvl="0" marL="0" marR="0" rtl="0" algn="l">
                        <a:lnSpc>
                          <a:spcPct val="100000"/>
                        </a:lnSpc>
                        <a:spcBef>
                          <a:spcPts val="0"/>
                        </a:spcBef>
                        <a:spcAft>
                          <a:spcPts val="0"/>
                        </a:spcAft>
                        <a:buClr>
                          <a:srgbClr val="000000"/>
                        </a:buClr>
                        <a:buSzPts val="900"/>
                        <a:buFont typeface="Arial"/>
                        <a:buNone/>
                      </a:pPr>
                      <a:r>
                        <a:rPr lang="lv" sz="900" u="none" cap="none" strike="noStrike">
                          <a:solidFill>
                            <a:srgbClr val="EFEFEF"/>
                          </a:solidFill>
                        </a:rPr>
                        <a:t>Smaguma pakāpe</a:t>
                      </a:r>
                      <a:endParaRPr sz="900" u="none" cap="none" strike="noStrike">
                        <a:solidFill>
                          <a:srgbClr val="EFEFEF"/>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solidFill>
                          <a:srgbClr val="EFEFEF"/>
                        </a:solidFill>
                      </a:endParaRPr>
                    </a:p>
                  </a:txBody>
                  <a:tcPr marT="68575" marB="68575" marR="68575" marL="68575"/>
                </a:tc>
              </a:tr>
              <a:tr h="410500">
                <a:tc>
                  <a:txBody>
                    <a:bodyPr/>
                    <a:lstStyle/>
                    <a:p>
                      <a:pPr indent="0" lvl="0" marL="0" marR="0" rtl="0" algn="l">
                        <a:lnSpc>
                          <a:spcPct val="100000"/>
                        </a:lnSpc>
                        <a:spcBef>
                          <a:spcPts val="0"/>
                        </a:spcBef>
                        <a:spcAft>
                          <a:spcPts val="0"/>
                        </a:spcAft>
                        <a:buClr>
                          <a:srgbClr val="000000"/>
                        </a:buClr>
                        <a:buSzPts val="900"/>
                        <a:buFont typeface="Arial"/>
                        <a:buNone/>
                      </a:pPr>
                      <a:r>
                        <a:rPr lang="lv" sz="900" u="none" cap="none" strike="noStrike">
                          <a:solidFill>
                            <a:srgbClr val="EFEFEF"/>
                          </a:solidFill>
                        </a:rPr>
                        <a:t>Apraksts</a:t>
                      </a:r>
                      <a:endParaRPr sz="900" u="none" cap="none" strike="noStrike">
                        <a:solidFill>
                          <a:srgbClr val="EFEFEF"/>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900"/>
                        <a:buFont typeface="Arial"/>
                        <a:buNone/>
                      </a:pPr>
                      <a:r>
                        <a:rPr b="1" lang="lv" sz="900" u="none" cap="none" strike="noStrike">
                          <a:solidFill>
                            <a:srgbClr val="EFEFEF"/>
                          </a:solidFill>
                        </a:rPr>
                        <a:t>Soļi atkārtošanai:</a:t>
                      </a:r>
                      <a:endParaRPr b="1" sz="900" u="none" cap="none" strike="noStrike">
                        <a:solidFill>
                          <a:srgbClr val="EFEFEF"/>
                        </a:solidFill>
                      </a:endParaRPr>
                    </a:p>
                    <a:p>
                      <a:pPr indent="-222250" lvl="0" marL="342900" marR="0" rtl="0" algn="l">
                        <a:lnSpc>
                          <a:spcPct val="100000"/>
                        </a:lnSpc>
                        <a:spcBef>
                          <a:spcPts val="0"/>
                        </a:spcBef>
                        <a:spcAft>
                          <a:spcPts val="0"/>
                        </a:spcAft>
                        <a:buClr>
                          <a:srgbClr val="EFEFEF"/>
                        </a:buClr>
                        <a:buSzPts val="900"/>
                        <a:buFont typeface="Arial"/>
                        <a:buAutoNum type="arabicPeriod"/>
                      </a:pPr>
                      <a:r>
                        <a:t/>
                      </a:r>
                      <a:endParaRPr sz="900" u="none" cap="none" strike="noStrike">
                        <a:solidFill>
                          <a:srgbClr val="EFEFEF"/>
                        </a:solidFill>
                      </a:endParaRPr>
                    </a:p>
                    <a:p>
                      <a:pPr indent="-222250" lvl="0" marL="342900" marR="0" rtl="0" algn="l">
                        <a:lnSpc>
                          <a:spcPct val="100000"/>
                        </a:lnSpc>
                        <a:spcBef>
                          <a:spcPts val="0"/>
                        </a:spcBef>
                        <a:spcAft>
                          <a:spcPts val="0"/>
                        </a:spcAft>
                        <a:buClr>
                          <a:srgbClr val="EFEFEF"/>
                        </a:buClr>
                        <a:buSzPts val="900"/>
                        <a:buFont typeface="Arial"/>
                        <a:buAutoNum type="arabicPeriod"/>
                      </a:pPr>
                      <a:r>
                        <a:t/>
                      </a:r>
                      <a:endParaRPr sz="900" u="none" cap="none" strike="noStrike">
                        <a:solidFill>
                          <a:srgbClr val="EFEFEF"/>
                        </a:solidFill>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solidFill>
                          <a:srgbClr val="EFEFEF"/>
                        </a:solidFill>
                      </a:endParaRPr>
                    </a:p>
                    <a:p>
                      <a:pPr indent="0" lvl="0" marL="0" marR="0" rtl="0" algn="l">
                        <a:lnSpc>
                          <a:spcPct val="100000"/>
                        </a:lnSpc>
                        <a:spcBef>
                          <a:spcPts val="0"/>
                        </a:spcBef>
                        <a:spcAft>
                          <a:spcPts val="0"/>
                        </a:spcAft>
                        <a:buClr>
                          <a:srgbClr val="000000"/>
                        </a:buClr>
                        <a:buSzPts val="900"/>
                        <a:buFont typeface="Arial"/>
                        <a:buNone/>
                      </a:pPr>
                      <a:r>
                        <a:rPr b="1" lang="lv" sz="900" u="none" cap="none" strike="noStrike">
                          <a:solidFill>
                            <a:srgbClr val="EFEFEF"/>
                          </a:solidFill>
                        </a:rPr>
                        <a:t>Reālie rezultāti:</a:t>
                      </a:r>
                      <a:endParaRPr b="1" sz="900" u="none" cap="none" strike="noStrike">
                        <a:solidFill>
                          <a:srgbClr val="EFEFEF"/>
                        </a:solidFill>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solidFill>
                          <a:srgbClr val="EFEFEF"/>
                        </a:solidFill>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solidFill>
                          <a:srgbClr val="EFEFEF"/>
                        </a:solidFill>
                      </a:endParaRPr>
                    </a:p>
                    <a:p>
                      <a:pPr indent="0" lvl="0" marL="0" marR="0" rtl="0" algn="l">
                        <a:lnSpc>
                          <a:spcPct val="100000"/>
                        </a:lnSpc>
                        <a:spcBef>
                          <a:spcPts val="0"/>
                        </a:spcBef>
                        <a:spcAft>
                          <a:spcPts val="0"/>
                        </a:spcAft>
                        <a:buClr>
                          <a:srgbClr val="000000"/>
                        </a:buClr>
                        <a:buSzPts val="900"/>
                        <a:buFont typeface="Arial"/>
                        <a:buNone/>
                      </a:pPr>
                      <a:r>
                        <a:rPr b="1" lang="lv" sz="900" u="none" cap="none" strike="noStrike">
                          <a:solidFill>
                            <a:srgbClr val="EFEFEF"/>
                          </a:solidFill>
                        </a:rPr>
                        <a:t>Sagaidāmie rezultāti:</a:t>
                      </a:r>
                      <a:endParaRPr b="1" sz="900" u="none" cap="none" strike="noStrike">
                        <a:solidFill>
                          <a:srgbClr val="EFEFEF"/>
                        </a:solidFill>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solidFill>
                          <a:srgbClr val="EFEFEF"/>
                        </a:solidFill>
                      </a:endParaRPr>
                    </a:p>
                  </a:txBody>
                  <a:tcPr marT="68575" marB="68575" marR="68575" marL="68575"/>
                </a:tc>
              </a:tr>
              <a:tr h="410500">
                <a:tc>
                  <a:txBody>
                    <a:bodyPr/>
                    <a:lstStyle/>
                    <a:p>
                      <a:pPr indent="0" lvl="0" marL="0" marR="0" rtl="0" algn="l">
                        <a:lnSpc>
                          <a:spcPct val="100000"/>
                        </a:lnSpc>
                        <a:spcBef>
                          <a:spcPts val="0"/>
                        </a:spcBef>
                        <a:spcAft>
                          <a:spcPts val="0"/>
                        </a:spcAft>
                        <a:buClr>
                          <a:srgbClr val="000000"/>
                        </a:buClr>
                        <a:buSzPts val="900"/>
                        <a:buFont typeface="Arial"/>
                        <a:buNone/>
                      </a:pPr>
                      <a:r>
                        <a:rPr lang="lv" sz="900" u="none" cap="none" strike="noStrike">
                          <a:solidFill>
                            <a:srgbClr val="EFEFEF"/>
                          </a:solidFill>
                        </a:rPr>
                        <a:t>Pielikums</a:t>
                      </a:r>
                      <a:endParaRPr sz="900" u="none" cap="none" strike="noStrike">
                        <a:solidFill>
                          <a:srgbClr val="EFEFEF"/>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solidFill>
                          <a:srgbClr val="EFEFEF"/>
                        </a:solidFill>
                      </a:endParaRPr>
                    </a:p>
                  </a:txBody>
                  <a:tcPr marT="68575" marB="68575" marR="68575" marL="6857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nvSpPr>
        <p:spPr>
          <a:xfrm>
            <a:off x="286353" y="273844"/>
            <a:ext cx="7886700" cy="5835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C55A11"/>
              </a:buClr>
              <a:buSzPts val="3300"/>
              <a:buFont typeface="Calibri"/>
              <a:buNone/>
            </a:pPr>
            <a:r>
              <a:rPr b="1" i="0" lang="lv" sz="3300" u="none" cap="none" strike="noStrike">
                <a:solidFill>
                  <a:schemeClr val="accent4"/>
                </a:solidFill>
                <a:latin typeface="Calibri"/>
                <a:ea typeface="Calibri"/>
                <a:cs typeface="Calibri"/>
                <a:sym typeface="Calibri"/>
              </a:rPr>
              <a:t>Atšķirības</a:t>
            </a:r>
            <a:endParaRPr b="1" i="0" sz="3300" u="none" cap="none" strike="noStrike">
              <a:solidFill>
                <a:schemeClr val="accent4"/>
              </a:solidFill>
              <a:latin typeface="Calibri"/>
              <a:ea typeface="Calibri"/>
              <a:cs typeface="Calibri"/>
              <a:sym typeface="Calibri"/>
            </a:endParaRPr>
          </a:p>
        </p:txBody>
      </p:sp>
      <p:graphicFrame>
        <p:nvGraphicFramePr>
          <p:cNvPr id="247" name="Google Shape;247;p41"/>
          <p:cNvGraphicFramePr/>
          <p:nvPr/>
        </p:nvGraphicFramePr>
        <p:xfrm>
          <a:off x="714375" y="1055925"/>
          <a:ext cx="3000000" cy="3000000"/>
        </p:xfrm>
        <a:graphic>
          <a:graphicData uri="http://schemas.openxmlformats.org/drawingml/2006/table">
            <a:tbl>
              <a:tblPr>
                <a:noFill/>
                <a:tableStyleId>{2244F12D-0121-425E-9DBA-62CCEC702409}</a:tableStyleId>
              </a:tblPr>
              <a:tblGrid>
                <a:gridCol w="3857625"/>
                <a:gridCol w="3857625"/>
              </a:tblGrid>
              <a:tr h="285750">
                <a:tc>
                  <a:txBody>
                    <a:bodyPr/>
                    <a:lstStyle/>
                    <a:p>
                      <a:pPr indent="0" lvl="0" marL="0" marR="0" rtl="0" algn="ctr">
                        <a:lnSpc>
                          <a:spcPct val="100000"/>
                        </a:lnSpc>
                        <a:spcBef>
                          <a:spcPts val="0"/>
                        </a:spcBef>
                        <a:spcAft>
                          <a:spcPts val="0"/>
                        </a:spcAft>
                        <a:buClr>
                          <a:srgbClr val="000000"/>
                        </a:buClr>
                        <a:buSzPts val="1300"/>
                        <a:buFont typeface="Arial"/>
                        <a:buNone/>
                      </a:pPr>
                      <a:r>
                        <a:rPr b="1" lang="lv" sz="1300" u="none" cap="none" strike="noStrike">
                          <a:solidFill>
                            <a:srgbClr val="EFEFEF"/>
                          </a:solidFill>
                        </a:rPr>
                        <a:t>Darba virsma</a:t>
                      </a:r>
                      <a:endParaRPr b="1" sz="1300" u="none" cap="none" strike="noStrike">
                        <a:solidFill>
                          <a:srgbClr val="EFEFEF"/>
                        </a:solidFill>
                      </a:endParaRPr>
                    </a:p>
                  </a:txBody>
                  <a:tcPr marT="68575" marB="68575" marR="68575" marL="68575">
                    <a:solidFill>
                      <a:srgbClr val="6FA8DC"/>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lv" sz="1300" u="none" cap="none" strike="noStrike">
                          <a:solidFill>
                            <a:srgbClr val="EFEFEF"/>
                          </a:solidFill>
                        </a:rPr>
                        <a:t>Mobilā ierīce</a:t>
                      </a:r>
                      <a:endParaRPr b="1" sz="1300" u="none" cap="none" strike="noStrike">
                        <a:solidFill>
                          <a:srgbClr val="EFEFEF"/>
                        </a:solidFill>
                      </a:endParaRPr>
                    </a:p>
                  </a:txBody>
                  <a:tcPr marT="68575" marB="68575" marR="68575" marL="68575">
                    <a:solidFill>
                      <a:srgbClr val="6FA8DC"/>
                    </a:solidFill>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lv" sz="1200" u="none" cap="none" strike="noStrike">
                          <a:solidFill>
                            <a:srgbClr val="EFEFEF"/>
                          </a:solidFill>
                        </a:rPr>
                        <a:t>Jaudīgākas</a:t>
                      </a:r>
                      <a:endParaRPr sz="1200" u="none" cap="none" strike="noStrike">
                        <a:solidFill>
                          <a:srgbClr val="EFEFEF"/>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200"/>
                        <a:buFont typeface="Arial"/>
                        <a:buNone/>
                      </a:pPr>
                      <a:r>
                        <a:rPr lang="lv" sz="1200" u="none" cap="none" strike="noStrike">
                          <a:solidFill>
                            <a:srgbClr val="EFEFEF"/>
                          </a:solidFill>
                        </a:rPr>
                        <a:t>Mazāka jauda</a:t>
                      </a:r>
                      <a:endParaRPr sz="1200" u="none" cap="none" strike="noStrike">
                        <a:solidFill>
                          <a:srgbClr val="EFEFEF"/>
                        </a:solidFill>
                      </a:endParaRPr>
                    </a:p>
                  </a:txBody>
                  <a:tcPr marT="68575" marB="68575" marR="68575" marL="68575"/>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lv" sz="1200" u="none" cap="none" strike="noStrike">
                          <a:solidFill>
                            <a:srgbClr val="EFEFEF"/>
                          </a:solidFill>
                        </a:rPr>
                        <a:t>Programmas versija tiek testēta uz 1 ierīces</a:t>
                      </a:r>
                      <a:endParaRPr sz="1200" u="none" cap="none" strike="noStrike">
                        <a:solidFill>
                          <a:srgbClr val="EFEFEF"/>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200"/>
                        <a:buFont typeface="Arial"/>
                        <a:buNone/>
                      </a:pPr>
                      <a:r>
                        <a:rPr lang="lv" sz="1200" u="none" cap="none" strike="noStrike">
                          <a:solidFill>
                            <a:srgbClr val="EFEFEF"/>
                          </a:solidFill>
                        </a:rPr>
                        <a:t>Tiek testēts uz specifiskām ierīcēm</a:t>
                      </a:r>
                      <a:endParaRPr sz="1200" u="none" cap="none" strike="noStrike">
                        <a:solidFill>
                          <a:srgbClr val="EFEFEF"/>
                        </a:solidFill>
                      </a:endParaRPr>
                    </a:p>
                  </a:txBody>
                  <a:tcPr marT="68575" marB="68575" marR="68575" marL="68575"/>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lv" sz="1200" u="none" cap="none" strike="noStrike">
                          <a:solidFill>
                            <a:srgbClr val="EFEFEF"/>
                          </a:solidFill>
                        </a:rPr>
                        <a:t>Ekrāna izmēram parasti nav nozīmes</a:t>
                      </a:r>
                      <a:endParaRPr sz="1200" u="none" cap="none" strike="noStrike">
                        <a:solidFill>
                          <a:srgbClr val="EFEFEF"/>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200"/>
                        <a:buFont typeface="Arial"/>
                        <a:buNone/>
                      </a:pPr>
                      <a:r>
                        <a:rPr lang="lv" sz="1200" u="none" cap="none" strike="noStrike">
                          <a:solidFill>
                            <a:srgbClr val="EFEFEF"/>
                          </a:solidFill>
                        </a:rPr>
                        <a:t>Ekrāna izmērs ietekmē testēšanas procesu</a:t>
                      </a:r>
                      <a:endParaRPr sz="1200" u="none" cap="none" strike="noStrike">
                        <a:solidFill>
                          <a:srgbClr val="EFEFEF"/>
                        </a:solidFill>
                      </a:endParaRPr>
                    </a:p>
                  </a:txBody>
                  <a:tcPr marT="68575" marB="68575" marR="68575" marL="68575"/>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lv" sz="1200" u="none" cap="none" strike="noStrike">
                          <a:solidFill>
                            <a:srgbClr val="EFEFEF"/>
                          </a:solidFill>
                        </a:rPr>
                        <a:t>Parasti testē uz vienas operētājsistēmas</a:t>
                      </a:r>
                      <a:endParaRPr sz="1200" u="none" cap="none" strike="noStrike">
                        <a:solidFill>
                          <a:srgbClr val="EFEFEF"/>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200"/>
                        <a:buFont typeface="Arial"/>
                        <a:buNone/>
                      </a:pPr>
                      <a:r>
                        <a:rPr lang="lv" sz="1200" u="none" cap="none" strike="noStrike">
                          <a:solidFill>
                            <a:srgbClr val="EFEFEF"/>
                          </a:solidFill>
                        </a:rPr>
                        <a:t>J</a:t>
                      </a:r>
                      <a:r>
                        <a:rPr lang="lv" sz="1200">
                          <a:solidFill>
                            <a:srgbClr val="EFEFEF"/>
                          </a:solidFill>
                        </a:rPr>
                        <a:t>ā</a:t>
                      </a:r>
                      <a:r>
                        <a:rPr lang="lv" sz="1200" u="none" cap="none" strike="noStrike">
                          <a:solidFill>
                            <a:srgbClr val="EFEFEF"/>
                          </a:solidFill>
                        </a:rPr>
                        <a:t>testē dažādas operētājsistēmas un to versijas</a:t>
                      </a:r>
                      <a:endParaRPr sz="1200" u="none" cap="none" strike="noStrike">
                        <a:solidFill>
                          <a:srgbClr val="EFEFEF"/>
                        </a:solidFill>
                      </a:endParaRPr>
                    </a:p>
                  </a:txBody>
                  <a:tcPr marT="68575" marB="68575" marR="68575" marL="68575"/>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lv" sz="1200" u="none" cap="none" strike="noStrike">
                          <a:solidFill>
                            <a:srgbClr val="EFEFEF"/>
                          </a:solidFill>
                        </a:rPr>
                        <a:t>Parasti tīkla konfigurācijas neietekmē </a:t>
                      </a:r>
                      <a:endParaRPr sz="1200" u="none" cap="none" strike="noStrike">
                        <a:solidFill>
                          <a:srgbClr val="EFEFEF"/>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200"/>
                        <a:buFont typeface="Arial"/>
                        <a:buNone/>
                      </a:pPr>
                      <a:r>
                        <a:rPr lang="lv" sz="1200" u="none" cap="none" strike="noStrike">
                          <a:solidFill>
                            <a:srgbClr val="EFEFEF"/>
                          </a:solidFill>
                        </a:rPr>
                        <a:t>Tīkla konfigurācija var ietekmēt testēšanu</a:t>
                      </a:r>
                      <a:endParaRPr sz="1200" u="none" cap="none" strike="noStrike">
                        <a:solidFill>
                          <a:srgbClr val="EFEFEF"/>
                        </a:solidFill>
                      </a:endParaRPr>
                    </a:p>
                  </a:txBody>
                  <a:tcPr marT="68575" marB="68575" marR="68575" marL="68575"/>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lv" sz="1200" u="none" cap="none" strike="noStrike">
                          <a:solidFill>
                            <a:srgbClr val="EFEFEF"/>
                          </a:solidFill>
                        </a:rPr>
                        <a:t>Plašāks testēšanas rīku klāsts</a:t>
                      </a:r>
                      <a:endParaRPr sz="1200" u="none" cap="none" strike="noStrike">
                        <a:solidFill>
                          <a:srgbClr val="EFEFEF"/>
                        </a:solidFill>
                      </a:endParaRPr>
                    </a:p>
                  </a:txBody>
                  <a:tcPr marT="68575" marB="68575" marR="68575" marL="68575"/>
                </a:tc>
                <a:tc>
                  <a:txBody>
                    <a:bodyPr/>
                    <a:lstStyle/>
                    <a:p>
                      <a:pPr indent="0" lvl="0" marL="0" marR="0" rtl="0" algn="l">
                        <a:lnSpc>
                          <a:spcPct val="100000"/>
                        </a:lnSpc>
                        <a:spcBef>
                          <a:spcPts val="0"/>
                        </a:spcBef>
                        <a:spcAft>
                          <a:spcPts val="0"/>
                        </a:spcAft>
                        <a:buClr>
                          <a:srgbClr val="000000"/>
                        </a:buClr>
                        <a:buSzPts val="1200"/>
                        <a:buFont typeface="Arial"/>
                        <a:buNone/>
                      </a:pPr>
                      <a:r>
                        <a:rPr lang="lv" sz="1200" u="none" cap="none" strike="noStrike">
                          <a:solidFill>
                            <a:srgbClr val="EFEFEF"/>
                          </a:solidFill>
                        </a:rPr>
                        <a:t>Darba virsmu testēšanas rīki nevar tikt izmantoti</a:t>
                      </a:r>
                      <a:endParaRPr sz="1200" u="none" cap="none" strike="noStrike">
                        <a:solidFill>
                          <a:srgbClr val="EFEFEF"/>
                        </a:solidFill>
                      </a:endParaRPr>
                    </a:p>
                  </a:txBody>
                  <a:tcPr marT="68575" marB="68575" marR="68575" marL="6857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nvSpPr>
        <p:spPr>
          <a:xfrm>
            <a:off x="286353" y="273844"/>
            <a:ext cx="7886700" cy="5835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C55A11"/>
              </a:buClr>
              <a:buSzPts val="3300"/>
              <a:buFont typeface="Calibri"/>
              <a:buNone/>
            </a:pPr>
            <a:r>
              <a:rPr b="1" i="0" lang="lv" sz="3300" u="none" cap="none" strike="noStrike">
                <a:solidFill>
                  <a:schemeClr val="accent4"/>
                </a:solidFill>
                <a:latin typeface="Calibri"/>
                <a:ea typeface="Calibri"/>
                <a:cs typeface="Calibri"/>
                <a:sym typeface="Calibri"/>
              </a:rPr>
              <a:t>Mobilo aplikāciju tipi</a:t>
            </a:r>
            <a:endParaRPr b="1" i="0" sz="3300" u="none" cap="none" strike="noStrike">
              <a:solidFill>
                <a:schemeClr val="accent4"/>
              </a:solidFill>
              <a:latin typeface="Calibri"/>
              <a:ea typeface="Calibri"/>
              <a:cs typeface="Calibri"/>
              <a:sym typeface="Calibri"/>
            </a:endParaRPr>
          </a:p>
        </p:txBody>
      </p:sp>
      <p:pic>
        <p:nvPicPr>
          <p:cNvPr descr="Related image" id="253" name="Google Shape;253;p42"/>
          <p:cNvPicPr preferRelativeResize="0"/>
          <p:nvPr/>
        </p:nvPicPr>
        <p:blipFill rotWithShape="1">
          <a:blip r:embed="rId3">
            <a:alphaModFix/>
          </a:blip>
          <a:srcRect b="0" l="0" r="0" t="0"/>
          <a:stretch/>
        </p:blipFill>
        <p:spPr>
          <a:xfrm>
            <a:off x="558105" y="1197315"/>
            <a:ext cx="7866556" cy="29499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5"/>
          <p:cNvSpPr txBox="1"/>
          <p:nvPr/>
        </p:nvSpPr>
        <p:spPr>
          <a:xfrm>
            <a:off x="5647900" y="3715300"/>
            <a:ext cx="4840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lv" sz="3400"/>
              <a:t>11. LEKCIJA</a:t>
            </a:r>
            <a:endParaRPr b="1" sz="3400"/>
          </a:p>
        </p:txBody>
      </p:sp>
      <p:sp>
        <p:nvSpPr>
          <p:cNvPr id="82" name="Google Shape;82;p25"/>
          <p:cNvSpPr txBox="1"/>
          <p:nvPr/>
        </p:nvSpPr>
        <p:spPr>
          <a:xfrm>
            <a:off x="4992375" y="4547325"/>
            <a:ext cx="458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lv" sz="2400"/>
              <a:t>Programmas kopsavilkums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nvSpPr>
        <p:spPr>
          <a:xfrm>
            <a:off x="286353" y="273844"/>
            <a:ext cx="7886700" cy="5835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C55A11"/>
              </a:buClr>
              <a:buSzPts val="3300"/>
              <a:buFont typeface="Calibri"/>
              <a:buNone/>
            </a:pPr>
            <a:r>
              <a:rPr b="1" i="0" lang="lv" sz="3300" u="none" cap="none" strike="noStrike">
                <a:solidFill>
                  <a:schemeClr val="accent4"/>
                </a:solidFill>
                <a:latin typeface="Calibri"/>
                <a:ea typeface="Calibri"/>
                <a:cs typeface="Calibri"/>
                <a:sym typeface="Calibri"/>
              </a:rPr>
              <a:t>Tīmekļa aplikācijas</a:t>
            </a:r>
            <a:endParaRPr b="1" i="0" sz="3300" u="none" cap="none" strike="noStrike">
              <a:solidFill>
                <a:schemeClr val="accent4"/>
              </a:solidFill>
              <a:latin typeface="Calibri"/>
              <a:ea typeface="Calibri"/>
              <a:cs typeface="Calibri"/>
              <a:sym typeface="Calibri"/>
            </a:endParaRPr>
          </a:p>
        </p:txBody>
      </p:sp>
      <p:sp>
        <p:nvSpPr>
          <p:cNvPr id="259" name="Google Shape;259;p43"/>
          <p:cNvSpPr/>
          <p:nvPr/>
        </p:nvSpPr>
        <p:spPr>
          <a:xfrm>
            <a:off x="286353" y="952882"/>
            <a:ext cx="8857500" cy="623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800"/>
              <a:buFont typeface="Arial"/>
              <a:buNone/>
            </a:pPr>
            <a:r>
              <a:rPr b="1" i="0" lang="lv" sz="1800" u="none" cap="none" strike="noStrike">
                <a:solidFill>
                  <a:srgbClr val="EFEFEF"/>
                </a:solidFill>
                <a:latin typeface="Calibri"/>
                <a:ea typeface="Calibri"/>
                <a:cs typeface="Calibri"/>
                <a:sym typeface="Calibri"/>
              </a:rPr>
              <a:t>Mobilas tīmekļa aplikācijas</a:t>
            </a:r>
            <a:r>
              <a:rPr b="0" i="0" lang="lv" sz="1800" u="none" cap="none" strike="noStrike">
                <a:solidFill>
                  <a:srgbClr val="EFEFEF"/>
                </a:solidFill>
                <a:latin typeface="Calibri"/>
                <a:ea typeface="Calibri"/>
                <a:cs typeface="Calibri"/>
                <a:sym typeface="Calibri"/>
              </a:rPr>
              <a:t>, ir parastas mājas lapas, kuras ir pielāgotas mobilo ierīču attēlošanai</a:t>
            </a:r>
            <a:endParaRPr b="0" i="0" sz="1800" u="none" cap="none" strike="noStrike">
              <a:solidFill>
                <a:srgbClr val="EFEFE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EFEFEF"/>
              </a:solidFill>
              <a:latin typeface="Calibri"/>
              <a:ea typeface="Calibri"/>
              <a:cs typeface="Calibri"/>
              <a:sym typeface="Calibri"/>
            </a:endParaRPr>
          </a:p>
        </p:txBody>
      </p:sp>
      <p:grpSp>
        <p:nvGrpSpPr>
          <p:cNvPr id="260" name="Google Shape;260;p43"/>
          <p:cNvGrpSpPr/>
          <p:nvPr/>
        </p:nvGrpSpPr>
        <p:grpSpPr>
          <a:xfrm>
            <a:off x="742361" y="1825893"/>
            <a:ext cx="3853125" cy="2425507"/>
            <a:chOff x="537329" y="2434524"/>
            <a:chExt cx="5137500" cy="3234010"/>
          </a:xfrm>
        </p:grpSpPr>
        <p:sp>
          <p:nvSpPr>
            <p:cNvPr id="261" name="Google Shape;261;p43"/>
            <p:cNvSpPr/>
            <p:nvPr/>
          </p:nvSpPr>
          <p:spPr>
            <a:xfrm>
              <a:off x="537329" y="3729634"/>
              <a:ext cx="5137500" cy="1938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rPr b="0" i="0" lang="lv" sz="1800" u="none" cap="none" strike="noStrike">
                  <a:solidFill>
                    <a:srgbClr val="EFEFEF"/>
                  </a:solidFill>
                  <a:latin typeface="Calibri"/>
                  <a:ea typeface="Calibri"/>
                  <a:cs typeface="Calibri"/>
                  <a:sym typeface="Calibri"/>
                </a:rPr>
                <a:t>- Viegla izstrāde</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0" i="0" lang="lv" sz="1800" u="none" cap="none" strike="noStrike">
                  <a:solidFill>
                    <a:srgbClr val="EFEFEF"/>
                  </a:solidFill>
                  <a:latin typeface="Calibri"/>
                  <a:ea typeface="Calibri"/>
                  <a:cs typeface="Calibri"/>
                  <a:sym typeface="Calibri"/>
                </a:rPr>
                <a:t>- Viegla pieeja</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0" i="0" lang="lv" sz="1800" u="none" cap="none" strike="noStrike">
                  <a:solidFill>
                    <a:srgbClr val="EFEFEF"/>
                  </a:solidFill>
                  <a:latin typeface="Calibri"/>
                  <a:ea typeface="Calibri"/>
                  <a:cs typeface="Calibri"/>
                  <a:sym typeface="Calibri"/>
                </a:rPr>
                <a:t>- Viegli atjaunot</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0" i="0" lang="lv" sz="1800" u="none" cap="none" strike="noStrike">
                  <a:solidFill>
                    <a:srgbClr val="EFEFEF"/>
                  </a:solidFill>
                  <a:latin typeface="Calibri"/>
                  <a:ea typeface="Calibri"/>
                  <a:cs typeface="Calibri"/>
                  <a:sym typeface="Calibri"/>
                </a:rPr>
                <a:t>- Nav nepieciešama instalācija</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EFEFEF"/>
                </a:solidFill>
                <a:latin typeface="Calibri"/>
                <a:ea typeface="Calibri"/>
                <a:cs typeface="Calibri"/>
                <a:sym typeface="Calibri"/>
              </a:endParaRPr>
            </a:p>
          </p:txBody>
        </p:sp>
        <p:pic>
          <p:nvPicPr>
            <p:cNvPr id="262" name="Google Shape;262;p43"/>
            <p:cNvPicPr preferRelativeResize="0"/>
            <p:nvPr/>
          </p:nvPicPr>
          <p:blipFill rotWithShape="1">
            <a:blip r:embed="rId3">
              <a:alphaModFix/>
            </a:blip>
            <a:srcRect b="0" l="0" r="0" t="0"/>
            <a:stretch/>
          </p:blipFill>
          <p:spPr>
            <a:xfrm>
              <a:off x="1594593" y="2434524"/>
              <a:ext cx="993065" cy="962093"/>
            </a:xfrm>
            <a:prstGeom prst="rect">
              <a:avLst/>
            </a:prstGeom>
            <a:noFill/>
            <a:ln>
              <a:noFill/>
            </a:ln>
          </p:spPr>
        </p:pic>
      </p:grpSp>
      <p:grpSp>
        <p:nvGrpSpPr>
          <p:cNvPr id="263" name="Google Shape;263;p43"/>
          <p:cNvGrpSpPr/>
          <p:nvPr/>
        </p:nvGrpSpPr>
        <p:grpSpPr>
          <a:xfrm>
            <a:off x="4595567" y="1825893"/>
            <a:ext cx="4227975" cy="1871557"/>
            <a:chOff x="5825765" y="2434524"/>
            <a:chExt cx="5637300" cy="2495410"/>
          </a:xfrm>
        </p:grpSpPr>
        <p:sp>
          <p:nvSpPr>
            <p:cNvPr id="264" name="Google Shape;264;p43"/>
            <p:cNvSpPr/>
            <p:nvPr/>
          </p:nvSpPr>
          <p:spPr>
            <a:xfrm>
              <a:off x="5825765" y="3729634"/>
              <a:ext cx="5637300" cy="12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rPr b="0" i="0" lang="lv" sz="1800" u="none" cap="none" strike="noStrike">
                  <a:solidFill>
                    <a:srgbClr val="EFEFEF"/>
                  </a:solidFill>
                  <a:latin typeface="Calibri"/>
                  <a:ea typeface="Calibri"/>
                  <a:cs typeface="Calibri"/>
                  <a:sym typeface="Calibri"/>
                </a:rPr>
                <a:t>- Jābū interneta pieslēgumam</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0" i="0" lang="lv" sz="1800" u="none" cap="none" strike="noStrike">
                  <a:solidFill>
                    <a:srgbClr val="EFEFEF"/>
                  </a:solidFill>
                  <a:latin typeface="Calibri"/>
                  <a:ea typeface="Calibri"/>
                  <a:cs typeface="Calibri"/>
                  <a:sym typeface="Calibri"/>
                </a:rPr>
                <a:t>- Nevar izmantot visas ierīces iespējas</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EFEFEF"/>
                </a:solidFill>
                <a:latin typeface="Calibri"/>
                <a:ea typeface="Calibri"/>
                <a:cs typeface="Calibri"/>
                <a:sym typeface="Calibri"/>
              </a:endParaRPr>
            </a:p>
          </p:txBody>
        </p:sp>
        <p:pic>
          <p:nvPicPr>
            <p:cNvPr id="265" name="Google Shape;265;p43"/>
            <p:cNvPicPr preferRelativeResize="0"/>
            <p:nvPr/>
          </p:nvPicPr>
          <p:blipFill rotWithShape="1">
            <a:blip r:embed="rId4">
              <a:alphaModFix/>
            </a:blip>
            <a:srcRect b="0" l="0" r="0" t="0"/>
            <a:stretch/>
          </p:blipFill>
          <p:spPr>
            <a:xfrm>
              <a:off x="7352907" y="2434524"/>
              <a:ext cx="945547" cy="938013"/>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nvSpPr>
        <p:spPr>
          <a:xfrm>
            <a:off x="286353" y="273844"/>
            <a:ext cx="7886700" cy="5835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C55A11"/>
              </a:buClr>
              <a:buSzPts val="3300"/>
              <a:buFont typeface="Calibri"/>
              <a:buNone/>
            </a:pPr>
            <a:r>
              <a:rPr b="1" i="0" lang="lv" sz="3300" u="none" cap="none" strike="noStrike">
                <a:solidFill>
                  <a:schemeClr val="accent4"/>
                </a:solidFill>
                <a:latin typeface="Calibri"/>
                <a:ea typeface="Calibri"/>
                <a:cs typeface="Calibri"/>
                <a:sym typeface="Calibri"/>
              </a:rPr>
              <a:t>Dzimtās aplikācijas</a:t>
            </a:r>
            <a:endParaRPr b="1" i="0" sz="3300" u="none" cap="none" strike="noStrike">
              <a:solidFill>
                <a:schemeClr val="accent4"/>
              </a:solidFill>
              <a:latin typeface="Calibri"/>
              <a:ea typeface="Calibri"/>
              <a:cs typeface="Calibri"/>
              <a:sym typeface="Calibri"/>
            </a:endParaRPr>
          </a:p>
        </p:txBody>
      </p:sp>
      <p:sp>
        <p:nvSpPr>
          <p:cNvPr id="271" name="Google Shape;271;p44"/>
          <p:cNvSpPr/>
          <p:nvPr/>
        </p:nvSpPr>
        <p:spPr>
          <a:xfrm>
            <a:off x="286353" y="952882"/>
            <a:ext cx="8857500" cy="623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lv" sz="1800" u="none" cap="none" strike="noStrike">
                <a:solidFill>
                  <a:srgbClr val="EFEFEF"/>
                </a:solidFill>
                <a:latin typeface="Calibri"/>
                <a:ea typeface="Calibri"/>
                <a:cs typeface="Calibri"/>
                <a:sym typeface="Calibri"/>
              </a:rPr>
              <a:t>Dzimtā aplikācija</a:t>
            </a:r>
            <a:r>
              <a:rPr b="0" i="0" lang="lv" sz="1800" u="none" cap="none" strike="noStrike">
                <a:solidFill>
                  <a:srgbClr val="EFEFEF"/>
                </a:solidFill>
                <a:latin typeface="Calibri"/>
                <a:ea typeface="Calibri"/>
                <a:cs typeface="Calibri"/>
                <a:sym typeface="Calibri"/>
              </a:rPr>
              <a:t> ir aplikācija, kura ir izstrādāta specifiski kādai ierīcei vai operētajsistēmai (Android, iOS, Blackberry)</a:t>
            </a:r>
            <a:endParaRPr b="0" i="0" sz="1800" u="none" cap="none" strike="noStrike">
              <a:solidFill>
                <a:srgbClr val="EFEFEF"/>
              </a:solidFill>
              <a:latin typeface="Calibri"/>
              <a:ea typeface="Calibri"/>
              <a:cs typeface="Calibri"/>
              <a:sym typeface="Calibri"/>
            </a:endParaRPr>
          </a:p>
        </p:txBody>
      </p:sp>
      <p:grpSp>
        <p:nvGrpSpPr>
          <p:cNvPr id="272" name="Google Shape;272;p44"/>
          <p:cNvGrpSpPr/>
          <p:nvPr/>
        </p:nvGrpSpPr>
        <p:grpSpPr>
          <a:xfrm>
            <a:off x="742361" y="1825893"/>
            <a:ext cx="3853125" cy="2425507"/>
            <a:chOff x="537329" y="2434524"/>
            <a:chExt cx="5137500" cy="3234010"/>
          </a:xfrm>
        </p:grpSpPr>
        <p:sp>
          <p:nvSpPr>
            <p:cNvPr id="273" name="Google Shape;273;p44"/>
            <p:cNvSpPr/>
            <p:nvPr/>
          </p:nvSpPr>
          <p:spPr>
            <a:xfrm>
              <a:off x="537329" y="3729634"/>
              <a:ext cx="5137500" cy="1938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lv" sz="1800" u="none" cap="none" strike="noStrike">
                  <a:solidFill>
                    <a:srgbClr val="EFEFEF"/>
                  </a:solidFill>
                  <a:latin typeface="Calibri"/>
                  <a:ea typeface="Calibri"/>
                  <a:cs typeface="Calibri"/>
                  <a:sym typeface="Calibri"/>
                </a:rPr>
                <a:t>- Nav nepieciešams tīkla pieslēgums</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lv" sz="1800" u="none" cap="none" strike="noStrike">
                  <a:solidFill>
                    <a:srgbClr val="EFEFEF"/>
                  </a:solidFill>
                  <a:latin typeface="Calibri"/>
                  <a:ea typeface="Calibri"/>
                  <a:cs typeface="Calibri"/>
                  <a:sym typeface="Calibri"/>
                </a:rPr>
                <a:t>- Var izmantot visas ierīces funkcijas</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lv" sz="1800" u="none" cap="none" strike="noStrike">
                  <a:solidFill>
                    <a:srgbClr val="EFEFEF"/>
                  </a:solidFill>
                  <a:latin typeface="Calibri"/>
                  <a:ea typeface="Calibri"/>
                  <a:cs typeface="Calibri"/>
                  <a:sym typeface="Calibri"/>
                </a:rPr>
                <a:t>- Uzlabota lietotāja pieredze</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lv" sz="1800" u="none" cap="none" strike="noStrike">
                  <a:solidFill>
                    <a:srgbClr val="EFEFEF"/>
                  </a:solidFill>
                  <a:latin typeface="Calibri"/>
                  <a:ea typeface="Calibri"/>
                  <a:cs typeface="Calibri"/>
                  <a:sym typeface="Calibri"/>
                </a:rPr>
                <a:t>- Var izmantot Push paziņojumus</a:t>
              </a:r>
              <a:endParaRPr b="0" i="0" sz="1800" u="none" cap="none" strike="noStrike">
                <a:solidFill>
                  <a:srgbClr val="EFEFEF"/>
                </a:solidFill>
                <a:latin typeface="Calibri"/>
                <a:ea typeface="Calibri"/>
                <a:cs typeface="Calibri"/>
                <a:sym typeface="Calibri"/>
              </a:endParaRPr>
            </a:p>
          </p:txBody>
        </p:sp>
        <p:pic>
          <p:nvPicPr>
            <p:cNvPr id="274" name="Google Shape;274;p44"/>
            <p:cNvPicPr preferRelativeResize="0"/>
            <p:nvPr/>
          </p:nvPicPr>
          <p:blipFill rotWithShape="1">
            <a:blip r:embed="rId3">
              <a:alphaModFix/>
            </a:blip>
            <a:srcRect b="0" l="0" r="0" t="0"/>
            <a:stretch/>
          </p:blipFill>
          <p:spPr>
            <a:xfrm>
              <a:off x="1594593" y="2434524"/>
              <a:ext cx="993065" cy="962093"/>
            </a:xfrm>
            <a:prstGeom prst="rect">
              <a:avLst/>
            </a:prstGeom>
            <a:noFill/>
            <a:ln>
              <a:noFill/>
            </a:ln>
          </p:spPr>
        </p:pic>
      </p:grpSp>
      <p:grpSp>
        <p:nvGrpSpPr>
          <p:cNvPr id="275" name="Google Shape;275;p44"/>
          <p:cNvGrpSpPr/>
          <p:nvPr/>
        </p:nvGrpSpPr>
        <p:grpSpPr>
          <a:xfrm>
            <a:off x="5267925" y="1825893"/>
            <a:ext cx="3590550" cy="1971169"/>
            <a:chOff x="6722242" y="2434524"/>
            <a:chExt cx="4787400" cy="2628226"/>
          </a:xfrm>
        </p:grpSpPr>
        <p:sp>
          <p:nvSpPr>
            <p:cNvPr id="276" name="Google Shape;276;p44"/>
            <p:cNvSpPr/>
            <p:nvPr/>
          </p:nvSpPr>
          <p:spPr>
            <a:xfrm>
              <a:off x="6722242" y="3862450"/>
              <a:ext cx="4787400" cy="12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lv" sz="1800" u="none" cap="none" strike="noStrike">
                  <a:solidFill>
                    <a:srgbClr val="EFEFEF"/>
                  </a:solidFill>
                  <a:latin typeface="Calibri"/>
                  <a:ea typeface="Calibri"/>
                  <a:cs typeface="Calibri"/>
                  <a:sym typeface="Calibri"/>
                </a:rPr>
                <a:t>- Dārga izstrāde</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lv" sz="1800" u="none" cap="none" strike="noStrike">
                  <a:solidFill>
                    <a:srgbClr val="EFEFEF"/>
                  </a:solidFill>
                  <a:latin typeface="Calibri"/>
                  <a:ea typeface="Calibri"/>
                  <a:cs typeface="Calibri"/>
                  <a:sym typeface="Calibri"/>
                </a:rPr>
                <a:t>- Dārga uzturēšana</a:t>
              </a:r>
              <a:endParaRPr b="0" i="0" sz="1800" u="none" cap="none" strike="noStrike">
                <a:solidFill>
                  <a:srgbClr val="EFEFEF"/>
                </a:solidFill>
                <a:latin typeface="Calibri"/>
                <a:ea typeface="Calibri"/>
                <a:cs typeface="Calibri"/>
                <a:sym typeface="Calibri"/>
              </a:endParaRPr>
            </a:p>
          </p:txBody>
        </p:sp>
        <p:pic>
          <p:nvPicPr>
            <p:cNvPr id="277" name="Google Shape;277;p44"/>
            <p:cNvPicPr preferRelativeResize="0"/>
            <p:nvPr/>
          </p:nvPicPr>
          <p:blipFill rotWithShape="1">
            <a:blip r:embed="rId4">
              <a:alphaModFix/>
            </a:blip>
            <a:srcRect b="0" l="0" r="0" t="0"/>
            <a:stretch/>
          </p:blipFill>
          <p:spPr>
            <a:xfrm>
              <a:off x="7352907" y="2434524"/>
              <a:ext cx="945547" cy="938013"/>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nvSpPr>
        <p:spPr>
          <a:xfrm>
            <a:off x="286353" y="273844"/>
            <a:ext cx="7886700" cy="5835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C55A11"/>
              </a:buClr>
              <a:buSzPts val="3300"/>
              <a:buFont typeface="Calibri"/>
              <a:buNone/>
            </a:pPr>
            <a:r>
              <a:rPr b="1" i="0" lang="lv" sz="3300" u="none" cap="none" strike="noStrike">
                <a:solidFill>
                  <a:schemeClr val="accent4"/>
                </a:solidFill>
                <a:latin typeface="Calibri"/>
                <a:ea typeface="Calibri"/>
                <a:cs typeface="Calibri"/>
                <a:sym typeface="Calibri"/>
              </a:rPr>
              <a:t>Hibrīdaplikācijas</a:t>
            </a:r>
            <a:endParaRPr b="1" i="0" sz="3300" u="none" cap="none" strike="noStrike">
              <a:solidFill>
                <a:schemeClr val="accent4"/>
              </a:solidFill>
              <a:latin typeface="Calibri"/>
              <a:ea typeface="Calibri"/>
              <a:cs typeface="Calibri"/>
              <a:sym typeface="Calibri"/>
            </a:endParaRPr>
          </a:p>
        </p:txBody>
      </p:sp>
      <p:sp>
        <p:nvSpPr>
          <p:cNvPr id="283" name="Google Shape;283;p45"/>
          <p:cNvSpPr/>
          <p:nvPr/>
        </p:nvSpPr>
        <p:spPr>
          <a:xfrm>
            <a:off x="286353" y="952882"/>
            <a:ext cx="8857500" cy="623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lv" sz="1800" u="none" cap="none" strike="noStrike">
                <a:solidFill>
                  <a:srgbClr val="EFEFEF"/>
                </a:solidFill>
                <a:latin typeface="Calibri"/>
                <a:ea typeface="Calibri"/>
                <a:cs typeface="Calibri"/>
                <a:sym typeface="Calibri"/>
              </a:rPr>
              <a:t>Hibrīdaplikācijas</a:t>
            </a:r>
            <a:r>
              <a:rPr b="0" i="0" lang="lv" sz="1800" u="none" cap="none" strike="noStrike">
                <a:solidFill>
                  <a:srgbClr val="EFEFEF"/>
                </a:solidFill>
                <a:latin typeface="Calibri"/>
                <a:ea typeface="Calibri"/>
                <a:cs typeface="Calibri"/>
                <a:sym typeface="Calibri"/>
              </a:rPr>
              <a:t> ir tīmekļa un dzimto aplikāciju sajautkums. Šo var definēt, kā mājas lapas satura attēlošanu aplikācijas formā</a:t>
            </a:r>
            <a:endParaRPr b="0" i="0" sz="1800" u="none" cap="none" strike="noStrike">
              <a:solidFill>
                <a:srgbClr val="EFEFEF"/>
              </a:solidFill>
              <a:latin typeface="Calibri"/>
              <a:ea typeface="Calibri"/>
              <a:cs typeface="Calibri"/>
              <a:sym typeface="Calibri"/>
            </a:endParaRPr>
          </a:p>
        </p:txBody>
      </p:sp>
      <p:grpSp>
        <p:nvGrpSpPr>
          <p:cNvPr id="284" name="Google Shape;284;p45"/>
          <p:cNvGrpSpPr/>
          <p:nvPr/>
        </p:nvGrpSpPr>
        <p:grpSpPr>
          <a:xfrm>
            <a:off x="600959" y="1825893"/>
            <a:ext cx="3853125" cy="2425507"/>
            <a:chOff x="348793" y="2434524"/>
            <a:chExt cx="5137500" cy="3234010"/>
          </a:xfrm>
        </p:grpSpPr>
        <p:sp>
          <p:nvSpPr>
            <p:cNvPr id="285" name="Google Shape;285;p45"/>
            <p:cNvSpPr/>
            <p:nvPr/>
          </p:nvSpPr>
          <p:spPr>
            <a:xfrm>
              <a:off x="348793" y="3729634"/>
              <a:ext cx="5137500" cy="1938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lv" sz="1800" u="none" cap="none" strike="noStrike">
                  <a:solidFill>
                    <a:srgbClr val="EFEFEF"/>
                  </a:solidFill>
                  <a:latin typeface="Calibri"/>
                  <a:ea typeface="Calibri"/>
                  <a:cs typeface="Calibri"/>
                  <a:sym typeface="Calibri"/>
                </a:rPr>
                <a:t>- Lētāk, kā dzimtās aplikācijas</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lv" sz="1800" u="none" cap="none" strike="noStrike">
                  <a:solidFill>
                    <a:srgbClr val="EFEFEF"/>
                  </a:solidFill>
                  <a:latin typeface="Calibri"/>
                  <a:ea typeface="Calibri"/>
                  <a:cs typeface="Calibri"/>
                  <a:sym typeface="Calibri"/>
                </a:rPr>
                <a:t>- Vieglāka izplatīšana</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lv" sz="1800" u="none" cap="none" strike="noStrike">
                  <a:solidFill>
                    <a:srgbClr val="EFEFEF"/>
                  </a:solidFill>
                  <a:latin typeface="Calibri"/>
                  <a:ea typeface="Calibri"/>
                  <a:cs typeface="Calibri"/>
                  <a:sym typeface="Calibri"/>
                </a:rPr>
                <a:t>- Pieeja pārlūkam</a:t>
              </a:r>
              <a:endParaRPr b="0" i="0" sz="18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lv" sz="1800" u="none" cap="none" strike="noStrike">
                  <a:solidFill>
                    <a:srgbClr val="EFEFEF"/>
                  </a:solidFill>
                  <a:latin typeface="Calibri"/>
                  <a:ea typeface="Calibri"/>
                  <a:cs typeface="Calibri"/>
                  <a:sym typeface="Calibri"/>
                </a:rPr>
                <a:t>- Var izmantot ierīces funkcionalitāti</a:t>
              </a:r>
              <a:endParaRPr b="0" i="0" sz="1800" u="none" cap="none" strike="noStrike">
                <a:solidFill>
                  <a:srgbClr val="EFEFEF"/>
                </a:solidFill>
                <a:latin typeface="Calibri"/>
                <a:ea typeface="Calibri"/>
                <a:cs typeface="Calibri"/>
                <a:sym typeface="Calibri"/>
              </a:endParaRPr>
            </a:p>
          </p:txBody>
        </p:sp>
        <p:pic>
          <p:nvPicPr>
            <p:cNvPr id="286" name="Google Shape;286;p45"/>
            <p:cNvPicPr preferRelativeResize="0"/>
            <p:nvPr/>
          </p:nvPicPr>
          <p:blipFill rotWithShape="1">
            <a:blip r:embed="rId3">
              <a:alphaModFix/>
            </a:blip>
            <a:srcRect b="0" l="0" r="0" t="0"/>
            <a:stretch/>
          </p:blipFill>
          <p:spPr>
            <a:xfrm>
              <a:off x="1594593" y="2434524"/>
              <a:ext cx="993065" cy="962093"/>
            </a:xfrm>
            <a:prstGeom prst="rect">
              <a:avLst/>
            </a:prstGeom>
            <a:noFill/>
            <a:ln>
              <a:noFill/>
            </a:ln>
          </p:spPr>
        </p:pic>
      </p:grpSp>
      <p:grpSp>
        <p:nvGrpSpPr>
          <p:cNvPr id="287" name="Google Shape;287;p45"/>
          <p:cNvGrpSpPr/>
          <p:nvPr/>
        </p:nvGrpSpPr>
        <p:grpSpPr>
          <a:xfrm>
            <a:off x="4595567" y="1825893"/>
            <a:ext cx="4227975" cy="1871557"/>
            <a:chOff x="5825765" y="2434524"/>
            <a:chExt cx="5637300" cy="2495410"/>
          </a:xfrm>
        </p:grpSpPr>
        <p:sp>
          <p:nvSpPr>
            <p:cNvPr id="288" name="Google Shape;288;p45"/>
            <p:cNvSpPr/>
            <p:nvPr/>
          </p:nvSpPr>
          <p:spPr>
            <a:xfrm>
              <a:off x="5825765" y="3729634"/>
              <a:ext cx="5637300" cy="12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lv" sz="1800" u="none" cap="none" strike="noStrike">
                  <a:solidFill>
                    <a:srgbClr val="EFEFEF"/>
                  </a:solidFill>
                  <a:latin typeface="Calibri"/>
                  <a:ea typeface="Calibri"/>
                  <a:cs typeface="Calibri"/>
                  <a:sym typeface="Calibri"/>
                </a:rPr>
                <a:t>- Nav tik ātra, kā dzimtā aplikācija</a:t>
              </a:r>
              <a:endParaRPr b="0" i="0" sz="1100" u="none" cap="none" strike="noStrike">
                <a:solidFill>
                  <a:srgbClr val="EFEF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lv" sz="1800" u="none" cap="none" strike="noStrike">
                  <a:solidFill>
                    <a:srgbClr val="EFEFEF"/>
                  </a:solidFill>
                  <a:latin typeface="Calibri"/>
                  <a:ea typeface="Calibri"/>
                  <a:cs typeface="Calibri"/>
                  <a:sym typeface="Calibri"/>
                </a:rPr>
                <a:t>- Nav iespējas izmantot pilnīgi visas ierīces funkcijas</a:t>
              </a:r>
              <a:endParaRPr b="0" i="0" sz="1100" u="none" cap="none" strike="noStrike">
                <a:solidFill>
                  <a:srgbClr val="EFEFEF"/>
                </a:solidFill>
                <a:latin typeface="Arial"/>
                <a:ea typeface="Arial"/>
                <a:cs typeface="Arial"/>
                <a:sym typeface="Arial"/>
              </a:endParaRPr>
            </a:p>
          </p:txBody>
        </p:sp>
        <p:pic>
          <p:nvPicPr>
            <p:cNvPr id="289" name="Google Shape;289;p45"/>
            <p:cNvPicPr preferRelativeResize="0"/>
            <p:nvPr/>
          </p:nvPicPr>
          <p:blipFill rotWithShape="1">
            <a:blip r:embed="rId4">
              <a:alphaModFix/>
            </a:blip>
            <a:srcRect b="0" l="0" r="0" t="0"/>
            <a:stretch/>
          </p:blipFill>
          <p:spPr>
            <a:xfrm>
              <a:off x="7352907" y="2434524"/>
              <a:ext cx="945547" cy="938013"/>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nvSpPr>
        <p:spPr>
          <a:xfrm>
            <a:off x="500666" y="195263"/>
            <a:ext cx="7886700" cy="6477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C55A11"/>
              </a:buClr>
              <a:buSzPts val="3300"/>
              <a:buFont typeface="Calibri"/>
              <a:buNone/>
            </a:pPr>
            <a:r>
              <a:rPr b="1" i="0" lang="lv" sz="3300" u="none" cap="none" strike="noStrike">
                <a:solidFill>
                  <a:schemeClr val="accent4"/>
                </a:solidFill>
                <a:latin typeface="Calibri"/>
                <a:ea typeface="Calibri"/>
                <a:cs typeface="Calibri"/>
                <a:sym typeface="Calibri"/>
              </a:rPr>
              <a:t>Pētnieciskā pret papildus (Ad-hoc) testēšanu</a:t>
            </a:r>
            <a:endParaRPr b="1" i="0" sz="3300" u="none" cap="none" strike="noStrike">
              <a:solidFill>
                <a:schemeClr val="accent4"/>
              </a:solidFill>
              <a:latin typeface="Calibri"/>
              <a:ea typeface="Calibri"/>
              <a:cs typeface="Calibri"/>
              <a:sym typeface="Calibri"/>
            </a:endParaRPr>
          </a:p>
        </p:txBody>
      </p:sp>
      <p:sp>
        <p:nvSpPr>
          <p:cNvPr id="295" name="Google Shape;295;p46"/>
          <p:cNvSpPr/>
          <p:nvPr/>
        </p:nvSpPr>
        <p:spPr>
          <a:xfrm>
            <a:off x="1111294" y="1494244"/>
            <a:ext cx="2620500" cy="105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BFBFBF"/>
              </a:highlight>
              <a:latin typeface="Arial"/>
              <a:ea typeface="Arial"/>
              <a:cs typeface="Arial"/>
              <a:sym typeface="Arial"/>
            </a:endParaRPr>
          </a:p>
        </p:txBody>
      </p:sp>
      <p:sp>
        <p:nvSpPr>
          <p:cNvPr id="296" name="Google Shape;296;p46"/>
          <p:cNvSpPr txBox="1"/>
          <p:nvPr/>
        </p:nvSpPr>
        <p:spPr>
          <a:xfrm>
            <a:off x="1111294" y="983353"/>
            <a:ext cx="2620500" cy="370500"/>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400"/>
              <a:buFont typeface="Arial"/>
              <a:buNone/>
            </a:pPr>
            <a:r>
              <a:rPr b="0" i="0" lang="lv" sz="1400" u="none" cap="none" strike="noStrike">
                <a:solidFill>
                  <a:srgbClr val="EFEFEF"/>
                </a:solidFill>
                <a:latin typeface="Calibri"/>
                <a:ea typeface="Calibri"/>
                <a:cs typeface="Calibri"/>
                <a:sym typeface="Calibri"/>
              </a:rPr>
              <a:t>Pētnieciskā testēšana</a:t>
            </a:r>
            <a:endParaRPr b="0" i="0" sz="1400" u="none" cap="none" strike="noStrike">
              <a:solidFill>
                <a:srgbClr val="EFEFEF"/>
              </a:solidFill>
              <a:latin typeface="Calibri"/>
              <a:ea typeface="Calibri"/>
              <a:cs typeface="Calibri"/>
              <a:sym typeface="Calibri"/>
            </a:endParaRPr>
          </a:p>
        </p:txBody>
      </p:sp>
      <p:sp>
        <p:nvSpPr>
          <p:cNvPr id="297" name="Google Shape;297;p46"/>
          <p:cNvSpPr txBox="1"/>
          <p:nvPr/>
        </p:nvSpPr>
        <p:spPr>
          <a:xfrm>
            <a:off x="1193888" y="1546800"/>
            <a:ext cx="2447700" cy="942300"/>
          </a:xfrm>
          <a:prstGeom prst="rect">
            <a:avLst/>
          </a:prstGeom>
          <a:noFill/>
          <a:ln>
            <a:noFill/>
          </a:ln>
        </p:spPr>
        <p:txBody>
          <a:bodyPr anchorCtr="0" anchor="t" bIns="68575" lIns="68575" spcFirstLastPara="1" rIns="68575" wrap="square" tIns="68575">
            <a:noAutofit/>
          </a:bodyPr>
          <a:lstStyle/>
          <a:p>
            <a:pPr indent="0" lvl="0" marL="0" marR="0" rtl="0" algn="just">
              <a:lnSpc>
                <a:spcPct val="100000"/>
              </a:lnSpc>
              <a:spcBef>
                <a:spcPts val="0"/>
              </a:spcBef>
              <a:spcAft>
                <a:spcPts val="0"/>
              </a:spcAft>
              <a:buClr>
                <a:srgbClr val="000000"/>
              </a:buClr>
              <a:buSzPts val="1000"/>
              <a:buFont typeface="Arial"/>
              <a:buNone/>
            </a:pPr>
            <a:r>
              <a:rPr b="0" i="0" lang="lv" sz="1000" u="none" cap="none" strike="noStrike">
                <a:solidFill>
                  <a:srgbClr val="000000"/>
                </a:solidFill>
                <a:latin typeface="Calibri"/>
                <a:ea typeface="Calibri"/>
                <a:cs typeface="Calibri"/>
                <a:sym typeface="Calibri"/>
              </a:rPr>
              <a:t>Neformāla testa dizaina tehnika, kurā testa speciālists aktīvi konktrolē testa dizainu brīdī, kad testi tiek izpildīti. Iegūtā informācija testu laikā tiek izmantota esošo testu uzlabošanai un jaunu izveidošanai</a:t>
            </a:r>
            <a:endParaRPr b="0" i="0" sz="1000" u="none" cap="none" strike="noStrike">
              <a:solidFill>
                <a:srgbClr val="000000"/>
              </a:solidFill>
              <a:latin typeface="Calibri"/>
              <a:ea typeface="Calibri"/>
              <a:cs typeface="Calibri"/>
              <a:sym typeface="Calibri"/>
            </a:endParaRPr>
          </a:p>
        </p:txBody>
      </p:sp>
      <p:sp>
        <p:nvSpPr>
          <p:cNvPr id="298" name="Google Shape;298;p46"/>
          <p:cNvSpPr/>
          <p:nvPr/>
        </p:nvSpPr>
        <p:spPr>
          <a:xfrm>
            <a:off x="5415488" y="1525950"/>
            <a:ext cx="2620500" cy="105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highlight>
                <a:srgbClr val="BFBFBF"/>
              </a:highlight>
              <a:latin typeface="Arial"/>
              <a:ea typeface="Arial"/>
              <a:cs typeface="Arial"/>
              <a:sym typeface="Arial"/>
            </a:endParaRPr>
          </a:p>
        </p:txBody>
      </p:sp>
      <p:sp>
        <p:nvSpPr>
          <p:cNvPr id="299" name="Google Shape;299;p46"/>
          <p:cNvSpPr txBox="1"/>
          <p:nvPr/>
        </p:nvSpPr>
        <p:spPr>
          <a:xfrm>
            <a:off x="5415488" y="1027650"/>
            <a:ext cx="2620500" cy="370500"/>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400"/>
              <a:buFont typeface="Arial"/>
              <a:buNone/>
            </a:pPr>
            <a:r>
              <a:rPr b="0" i="0" lang="lv" sz="1400" u="none" cap="none" strike="noStrike">
                <a:solidFill>
                  <a:srgbClr val="EFEFEF"/>
                </a:solidFill>
                <a:latin typeface="Calibri"/>
                <a:ea typeface="Calibri"/>
                <a:cs typeface="Calibri"/>
                <a:sym typeface="Calibri"/>
              </a:rPr>
              <a:t>Papildus testēšana (Ad-hoc)</a:t>
            </a:r>
            <a:endParaRPr b="0" i="0" sz="1400" u="none" cap="none" strike="noStrike">
              <a:solidFill>
                <a:srgbClr val="EFEFEF"/>
              </a:solidFill>
              <a:latin typeface="Calibri"/>
              <a:ea typeface="Calibri"/>
              <a:cs typeface="Calibri"/>
              <a:sym typeface="Calibri"/>
            </a:endParaRPr>
          </a:p>
        </p:txBody>
      </p:sp>
      <p:sp>
        <p:nvSpPr>
          <p:cNvPr id="300" name="Google Shape;300;p46"/>
          <p:cNvSpPr txBox="1"/>
          <p:nvPr/>
        </p:nvSpPr>
        <p:spPr>
          <a:xfrm>
            <a:off x="5498081" y="1578506"/>
            <a:ext cx="2447700" cy="942300"/>
          </a:xfrm>
          <a:prstGeom prst="rect">
            <a:avLst/>
          </a:prstGeom>
          <a:noFill/>
          <a:ln>
            <a:noFill/>
          </a:ln>
        </p:spPr>
        <p:txBody>
          <a:bodyPr anchorCtr="0" anchor="t" bIns="68575" lIns="68575" spcFirstLastPara="1" rIns="68575" wrap="square" tIns="68575">
            <a:noAutofit/>
          </a:bodyPr>
          <a:lstStyle/>
          <a:p>
            <a:pPr indent="0" lvl="0" marL="0" marR="0" rtl="0" algn="just">
              <a:lnSpc>
                <a:spcPct val="100000"/>
              </a:lnSpc>
              <a:spcBef>
                <a:spcPts val="0"/>
              </a:spcBef>
              <a:spcAft>
                <a:spcPts val="0"/>
              </a:spcAft>
              <a:buClr>
                <a:srgbClr val="000000"/>
              </a:buClr>
              <a:buSzPts val="1000"/>
              <a:buFont typeface="Arial"/>
              <a:buNone/>
            </a:pPr>
            <a:r>
              <a:rPr b="0" i="0" lang="lv" sz="1000" u="none" cap="none" strike="noStrike">
                <a:solidFill>
                  <a:srgbClr val="000000"/>
                </a:solidFill>
                <a:latin typeface="Calibri"/>
                <a:ea typeface="Calibri"/>
                <a:cs typeface="Calibri"/>
                <a:sym typeface="Calibri"/>
              </a:rPr>
              <a:t>Testēšana, kuru veic neformāli. Testi netiek sagatavoti, testiem nav konkrēta dizaina, nav nekādu sagaidāmo rezultātu</a:t>
            </a:r>
            <a:endParaRPr b="0" i="0" sz="1000" u="none" cap="none" strike="noStrike">
              <a:solidFill>
                <a:srgbClr val="000000"/>
              </a:solidFill>
              <a:latin typeface="Calibri"/>
              <a:ea typeface="Calibri"/>
              <a:cs typeface="Calibri"/>
              <a:sym typeface="Calibri"/>
            </a:endParaRPr>
          </a:p>
        </p:txBody>
      </p:sp>
      <p:graphicFrame>
        <p:nvGraphicFramePr>
          <p:cNvPr id="301" name="Google Shape;301;p46"/>
          <p:cNvGraphicFramePr/>
          <p:nvPr/>
        </p:nvGraphicFramePr>
        <p:xfrm>
          <a:off x="714375" y="2704875"/>
          <a:ext cx="3000000" cy="3000000"/>
        </p:xfrm>
        <a:graphic>
          <a:graphicData uri="http://schemas.openxmlformats.org/drawingml/2006/table">
            <a:tbl>
              <a:tblPr>
                <a:noFill/>
                <a:tableStyleId>{2244F12D-0121-425E-9DBA-62CCEC702409}</a:tableStyleId>
              </a:tblPr>
              <a:tblGrid>
                <a:gridCol w="3857625"/>
                <a:gridCol w="3857625"/>
              </a:tblGrid>
              <a:tr h="285750">
                <a:tc>
                  <a:txBody>
                    <a:bodyPr/>
                    <a:lstStyle/>
                    <a:p>
                      <a:pPr indent="0" lvl="0" marL="0" marR="0" rtl="0" algn="ctr">
                        <a:lnSpc>
                          <a:spcPct val="100000"/>
                        </a:lnSpc>
                        <a:spcBef>
                          <a:spcPts val="0"/>
                        </a:spcBef>
                        <a:spcAft>
                          <a:spcPts val="0"/>
                        </a:spcAft>
                        <a:buClr>
                          <a:srgbClr val="000000"/>
                        </a:buClr>
                        <a:buSzPts val="1100"/>
                        <a:buFont typeface="Arial"/>
                        <a:buNone/>
                      </a:pPr>
                      <a:r>
                        <a:rPr lang="lv" sz="1100" u="none" cap="none" strike="noStrike">
                          <a:solidFill>
                            <a:srgbClr val="EFEFEF"/>
                          </a:solidFill>
                        </a:rPr>
                        <a:t>Izpētes testēšana</a:t>
                      </a:r>
                      <a:endParaRPr sz="1100" u="none" cap="none" strike="noStrike">
                        <a:solidFill>
                          <a:srgbClr val="EFEFEF"/>
                        </a:solidFill>
                      </a:endParaRPr>
                    </a:p>
                  </a:txBody>
                  <a:tcPr marT="68575" marB="6857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lv" sz="1100" u="none" cap="none" strike="noStrike">
                          <a:solidFill>
                            <a:srgbClr val="EFEFEF"/>
                          </a:solidFill>
                        </a:rPr>
                        <a:t>Papildus (Ad-hoc) testēšana</a:t>
                      </a:r>
                      <a:endParaRPr sz="1100" u="none" cap="none" strike="noStrike">
                        <a:solidFill>
                          <a:srgbClr val="EFEFEF"/>
                        </a:solidFill>
                      </a:endParaRPr>
                    </a:p>
                  </a:txBody>
                  <a:tcPr marT="68575" marB="6857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r>
              <a:tr h="285750">
                <a:tc>
                  <a:txBody>
                    <a:bodyPr/>
                    <a:lstStyle/>
                    <a:p>
                      <a:pPr indent="0" lvl="0" marL="0" marR="0" rtl="0" algn="l">
                        <a:lnSpc>
                          <a:spcPct val="100000"/>
                        </a:lnSpc>
                        <a:spcBef>
                          <a:spcPts val="0"/>
                        </a:spcBef>
                        <a:spcAft>
                          <a:spcPts val="0"/>
                        </a:spcAft>
                        <a:buClr>
                          <a:srgbClr val="000000"/>
                        </a:buClr>
                        <a:buSzPts val="1100"/>
                        <a:buFont typeface="Arial"/>
                        <a:buNone/>
                      </a:pPr>
                      <a:r>
                        <a:rPr lang="lv" sz="1100" u="none" cap="none" strike="noStrike">
                          <a:solidFill>
                            <a:srgbClr val="EFEFEF"/>
                          </a:solidFill>
                        </a:rPr>
                        <a:t>Mērķis: Iegūt informāciju, lai varētu veidot labākus testus</a:t>
                      </a:r>
                      <a:endParaRPr sz="1100" u="none" cap="none" strike="noStrike">
                        <a:solidFill>
                          <a:srgbClr val="EFEFEF"/>
                        </a:solidFill>
                      </a:endParaRPr>
                    </a:p>
                  </a:txBody>
                  <a:tcPr marT="68575" marB="6857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lv" sz="1100" u="none" cap="none" strike="noStrike">
                          <a:solidFill>
                            <a:srgbClr val="EFEFEF"/>
                          </a:solidFill>
                        </a:rPr>
                        <a:t>Mērķis: Atrast defektus</a:t>
                      </a:r>
                      <a:endParaRPr sz="1100" u="none" cap="none" strike="noStrike">
                        <a:solidFill>
                          <a:srgbClr val="EFEFEF"/>
                        </a:solidFill>
                      </a:endParaRPr>
                    </a:p>
                  </a:txBody>
                  <a:tcPr marT="68575" marB="6857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100"/>
                        <a:buFont typeface="Arial"/>
                        <a:buNone/>
                      </a:pPr>
                      <a:r>
                        <a:rPr lang="lv" sz="1100" u="none" cap="none" strike="noStrike">
                          <a:solidFill>
                            <a:srgbClr val="EFEFEF"/>
                          </a:solidFill>
                        </a:rPr>
                        <a:t>Rezultāti: Defektus atrod un reģistrē. Izveido jaunus testus, uzlabo esošos testus un atjauno dokumentāciju</a:t>
                      </a:r>
                      <a:endParaRPr sz="1100" u="none" cap="none" strike="noStrike">
                        <a:solidFill>
                          <a:srgbClr val="EFEFEF"/>
                        </a:solidFill>
                      </a:endParaRPr>
                    </a:p>
                  </a:txBody>
                  <a:tcPr marT="68575" marB="6857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lv" sz="1100" u="none" cap="none" strike="noStrike">
                          <a:solidFill>
                            <a:srgbClr val="EFEFEF"/>
                          </a:solidFill>
                        </a:rPr>
                        <a:t>Rezultāti: Defektus atrod un reģistrē</a:t>
                      </a:r>
                      <a:endParaRPr sz="1100" u="none" cap="none" strike="noStrike">
                        <a:solidFill>
                          <a:srgbClr val="EFEFEF"/>
                        </a:solidFill>
                      </a:endParaRPr>
                    </a:p>
                  </a:txBody>
                  <a:tcPr marT="68575" marB="68575" marR="68575" marL="685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47"/>
          <p:cNvPicPr preferRelativeResize="0"/>
          <p:nvPr/>
        </p:nvPicPr>
        <p:blipFill rotWithShape="1">
          <a:blip r:embed="rId3">
            <a:alphaModFix/>
          </a:blip>
          <a:srcRect b="0" l="0" r="0" t="0"/>
          <a:stretch/>
        </p:blipFill>
        <p:spPr>
          <a:xfrm>
            <a:off x="1421325" y="679463"/>
            <a:ext cx="6016800" cy="3664050"/>
          </a:xfrm>
          <a:prstGeom prst="rect">
            <a:avLst/>
          </a:prstGeom>
          <a:noFill/>
          <a:ln>
            <a:noFill/>
          </a:ln>
        </p:spPr>
      </p:pic>
      <p:sp>
        <p:nvSpPr>
          <p:cNvPr id="307" name="Google Shape;307;p47"/>
          <p:cNvSpPr txBox="1"/>
          <p:nvPr/>
        </p:nvSpPr>
        <p:spPr>
          <a:xfrm>
            <a:off x="486378" y="38893"/>
            <a:ext cx="7886700" cy="6405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C55A11"/>
              </a:buClr>
              <a:buSzPts val="3300"/>
              <a:buFont typeface="Calibri"/>
              <a:buNone/>
            </a:pPr>
            <a:r>
              <a:rPr b="1" i="0" lang="lv" sz="3300" u="none" cap="none" strike="noStrike">
                <a:solidFill>
                  <a:schemeClr val="accent4"/>
                </a:solidFill>
                <a:latin typeface="Calibri"/>
                <a:ea typeface="Calibri"/>
                <a:cs typeface="Calibri"/>
                <a:sym typeface="Calibri"/>
              </a:rPr>
              <a:t>Front-end pret back-end</a:t>
            </a:r>
            <a:endParaRPr b="1" i="0" sz="3300" u="none" cap="none" strike="noStrike">
              <a:solidFill>
                <a:schemeClr val="accent4"/>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idx="4294967295" type="title"/>
          </p:nvPr>
        </p:nvSpPr>
        <p:spPr>
          <a:xfrm>
            <a:off x="380191" y="185035"/>
            <a:ext cx="8589300" cy="5961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1B5089"/>
              </a:buClr>
              <a:buSzPts val="3300"/>
              <a:buFont typeface="Arial"/>
              <a:buNone/>
            </a:pPr>
            <a:r>
              <a:rPr lang="lv">
                <a:solidFill>
                  <a:schemeClr val="accent4"/>
                </a:solidFill>
              </a:rPr>
              <a:t>Relāciju pret ne-relāciju datu bāzi</a:t>
            </a:r>
            <a:endParaRPr>
              <a:solidFill>
                <a:schemeClr val="accent4"/>
              </a:solidFill>
            </a:endParaRPr>
          </a:p>
        </p:txBody>
      </p:sp>
      <p:sp>
        <p:nvSpPr>
          <p:cNvPr id="313" name="Google Shape;313;p48"/>
          <p:cNvSpPr txBox="1"/>
          <p:nvPr>
            <p:ph idx="12" type="sldNum"/>
          </p:nvPr>
        </p:nvSpPr>
        <p:spPr>
          <a:xfrm>
            <a:off x="8472458" y="4663217"/>
            <a:ext cx="548700" cy="3936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lv"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pic>
        <p:nvPicPr>
          <p:cNvPr id="314" name="Google Shape;314;p48"/>
          <p:cNvPicPr preferRelativeResize="0"/>
          <p:nvPr/>
        </p:nvPicPr>
        <p:blipFill rotWithShape="1">
          <a:blip r:embed="rId3">
            <a:alphaModFix/>
          </a:blip>
          <a:srcRect b="0" l="0" r="0" t="0"/>
          <a:stretch/>
        </p:blipFill>
        <p:spPr>
          <a:xfrm>
            <a:off x="380200" y="1127961"/>
            <a:ext cx="8321640" cy="3188368"/>
          </a:xfrm>
          <a:prstGeom prst="rect">
            <a:avLst/>
          </a:prstGeom>
          <a:noFill/>
          <a:ln>
            <a:noFill/>
          </a:ln>
        </p:spPr>
      </p:pic>
      <p:sp>
        <p:nvSpPr>
          <p:cNvPr id="315" name="Google Shape;315;p48"/>
          <p:cNvSpPr/>
          <p:nvPr/>
        </p:nvSpPr>
        <p:spPr>
          <a:xfrm>
            <a:off x="3480694" y="3051413"/>
            <a:ext cx="2120700" cy="914400"/>
          </a:xfrm>
          <a:prstGeom prst="rect">
            <a:avLst/>
          </a:prstGeom>
          <a:solidFill>
            <a:schemeClr val="lt1"/>
          </a:solidFill>
          <a:ln cap="flat" cmpd="sng" w="19050">
            <a:solidFill>
              <a:srgbClr val="00B05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6" name="Google Shape;316;p48"/>
          <p:cNvSpPr/>
          <p:nvPr/>
        </p:nvSpPr>
        <p:spPr>
          <a:xfrm>
            <a:off x="3602475" y="3178875"/>
            <a:ext cx="1939200" cy="6594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0" i="0" lang="lv" sz="1100" u="none" cap="none" strike="noStrike">
                <a:solidFill>
                  <a:srgbClr val="000000"/>
                </a:solidFill>
                <a:latin typeface="Arial"/>
                <a:ea typeface="Arial"/>
                <a:cs typeface="Arial"/>
                <a:sym typeface="Arial"/>
              </a:rPr>
              <a:t>Relāciju datu bāzē dati tiek organizēti laukos, kas tiek sagrupēti colonnās </a:t>
            </a:r>
            <a:endParaRPr b="0" i="0" sz="1100" u="none" cap="none" strike="noStrike">
              <a:solidFill>
                <a:srgbClr val="000000"/>
              </a:solidFill>
              <a:latin typeface="Arial"/>
              <a:ea typeface="Arial"/>
              <a:cs typeface="Arial"/>
              <a:sym typeface="Arial"/>
            </a:endParaRPr>
          </a:p>
        </p:txBody>
      </p:sp>
      <p:sp>
        <p:nvSpPr>
          <p:cNvPr id="317" name="Google Shape;317;p48"/>
          <p:cNvSpPr/>
          <p:nvPr/>
        </p:nvSpPr>
        <p:spPr>
          <a:xfrm>
            <a:off x="3511688" y="1632544"/>
            <a:ext cx="2120700" cy="914400"/>
          </a:xfrm>
          <a:prstGeom prst="rect">
            <a:avLst/>
          </a:prstGeom>
          <a:solidFill>
            <a:schemeClr val="lt1"/>
          </a:solidFill>
          <a:ln cap="flat" cmpd="sng" w="19050">
            <a:solidFill>
              <a:srgbClr val="00B05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8" name="Google Shape;318;p48"/>
          <p:cNvSpPr/>
          <p:nvPr/>
        </p:nvSpPr>
        <p:spPr>
          <a:xfrm>
            <a:off x="3580200" y="1686881"/>
            <a:ext cx="1983600" cy="805800"/>
          </a:xfrm>
          <a:prstGeom prst="rect">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0" i="0" lang="lv" sz="1100" u="none" cap="none" strike="noStrike">
                <a:solidFill>
                  <a:srgbClr val="000000"/>
                </a:solidFill>
                <a:latin typeface="Arial"/>
                <a:ea typeface="Arial"/>
                <a:cs typeface="Arial"/>
                <a:sym typeface="Arial"/>
              </a:rPr>
              <a:t>Ne-relāciju datu bāzei nav tabulu modelis. Tā vietā dati tiek saglabāti vienā dokumenta failā</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idx="4294967295" type="title"/>
          </p:nvPr>
        </p:nvSpPr>
        <p:spPr>
          <a:xfrm>
            <a:off x="336597" y="254560"/>
            <a:ext cx="8589300" cy="5961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1B5089"/>
              </a:buClr>
              <a:buSzPts val="3300"/>
              <a:buFont typeface="Arial"/>
              <a:buNone/>
            </a:pPr>
            <a:r>
              <a:rPr lang="lv">
                <a:solidFill>
                  <a:schemeClr val="accent4"/>
                </a:solidFill>
              </a:rPr>
              <a:t>Tabulas struktūra - ārējā atslēga</a:t>
            </a:r>
            <a:endParaRPr>
              <a:solidFill>
                <a:schemeClr val="accent4"/>
              </a:solidFill>
            </a:endParaRPr>
          </a:p>
        </p:txBody>
      </p:sp>
      <p:sp>
        <p:nvSpPr>
          <p:cNvPr id="324" name="Google Shape;324;p49"/>
          <p:cNvSpPr txBox="1"/>
          <p:nvPr>
            <p:ph idx="12" type="sldNum"/>
          </p:nvPr>
        </p:nvSpPr>
        <p:spPr>
          <a:xfrm>
            <a:off x="6354343" y="3497413"/>
            <a:ext cx="411600" cy="2952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lv"/>
              <a:t>‹#›</a:t>
            </a:fld>
            <a:endParaRPr/>
          </a:p>
        </p:txBody>
      </p:sp>
      <p:pic>
        <p:nvPicPr>
          <p:cNvPr id="325" name="Google Shape;325;p49"/>
          <p:cNvPicPr preferRelativeResize="0"/>
          <p:nvPr/>
        </p:nvPicPr>
        <p:blipFill rotWithShape="1">
          <a:blip r:embed="rId3">
            <a:alphaModFix/>
          </a:blip>
          <a:srcRect b="0" l="0" r="0" t="0"/>
          <a:stretch/>
        </p:blipFill>
        <p:spPr>
          <a:xfrm>
            <a:off x="3104653" y="1018790"/>
            <a:ext cx="3251081" cy="3337969"/>
          </a:xfrm>
          <a:prstGeom prst="rect">
            <a:avLst/>
          </a:prstGeom>
          <a:noFill/>
          <a:ln>
            <a:noFill/>
          </a:ln>
        </p:spPr>
      </p:pic>
      <p:sp>
        <p:nvSpPr>
          <p:cNvPr id="326" name="Google Shape;326;p49"/>
          <p:cNvSpPr/>
          <p:nvPr/>
        </p:nvSpPr>
        <p:spPr>
          <a:xfrm>
            <a:off x="232219" y="1921519"/>
            <a:ext cx="2803200" cy="2198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lv" sz="2400" u="none" cap="none" strike="noStrike">
                <a:solidFill>
                  <a:schemeClr val="accent1"/>
                </a:solidFill>
                <a:latin typeface="Calibri"/>
                <a:ea typeface="Calibri"/>
                <a:cs typeface="Calibri"/>
                <a:sym typeface="Calibri"/>
              </a:rPr>
              <a:t>Ārējā atslēga</a:t>
            </a:r>
            <a:r>
              <a:rPr b="0" i="0" lang="lv" sz="2400" u="none" cap="none" strike="noStrike">
                <a:solidFill>
                  <a:schemeClr val="dk1"/>
                </a:solidFill>
                <a:latin typeface="Calibri"/>
                <a:ea typeface="Calibri"/>
                <a:cs typeface="Calibri"/>
                <a:sym typeface="Calibri"/>
              </a:rPr>
              <a:t> </a:t>
            </a:r>
            <a:r>
              <a:rPr b="0" i="0" lang="lv" sz="2400" u="none" cap="none" strike="noStrike">
                <a:solidFill>
                  <a:srgbClr val="EFEFEF"/>
                </a:solidFill>
                <a:latin typeface="Calibri"/>
                <a:ea typeface="Calibri"/>
                <a:cs typeface="Calibri"/>
                <a:sym typeface="Calibri"/>
              </a:rPr>
              <a:t>ir kolonna vai kolonnu grupa, kura ir savienota ar primāro atslēgu citās datu bāzes tabulās</a:t>
            </a:r>
            <a:endParaRPr b="0" i="0" sz="2100" u="none" cap="none" strike="noStrike">
              <a:solidFill>
                <a:srgbClr val="EFEFEF"/>
              </a:solidFill>
              <a:latin typeface="Calibri"/>
              <a:ea typeface="Calibri"/>
              <a:cs typeface="Calibri"/>
              <a:sym typeface="Calibri"/>
            </a:endParaRPr>
          </a:p>
        </p:txBody>
      </p:sp>
      <p:sp>
        <p:nvSpPr>
          <p:cNvPr id="327" name="Google Shape;327;p49"/>
          <p:cNvSpPr/>
          <p:nvPr/>
        </p:nvSpPr>
        <p:spPr>
          <a:xfrm>
            <a:off x="3137794" y="1287488"/>
            <a:ext cx="486300" cy="3069300"/>
          </a:xfrm>
          <a:prstGeom prst="rect">
            <a:avLst/>
          </a:prstGeom>
          <a:noFill/>
          <a:ln cap="flat" cmpd="sng" w="25400">
            <a:solidFill>
              <a:srgbClr val="00B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328" name="Google Shape;328;p49"/>
          <p:cNvCxnSpPr/>
          <p:nvPr/>
        </p:nvCxnSpPr>
        <p:spPr>
          <a:xfrm>
            <a:off x="2237874" y="1336258"/>
            <a:ext cx="797700" cy="0"/>
          </a:xfrm>
          <a:prstGeom prst="straightConnector1">
            <a:avLst/>
          </a:prstGeom>
          <a:noFill/>
          <a:ln cap="flat" cmpd="sng" w="50800">
            <a:solidFill>
              <a:srgbClr val="00B050"/>
            </a:solidFill>
            <a:prstDash val="solid"/>
            <a:miter lim="800000"/>
            <a:headEnd len="sm" w="sm" type="none"/>
            <a:tailEnd len="med" w="med" type="triangle"/>
          </a:ln>
        </p:spPr>
      </p:cxnSp>
      <p:sp>
        <p:nvSpPr>
          <p:cNvPr id="329" name="Google Shape;329;p49"/>
          <p:cNvSpPr txBox="1"/>
          <p:nvPr/>
        </p:nvSpPr>
        <p:spPr>
          <a:xfrm>
            <a:off x="786821" y="1093885"/>
            <a:ext cx="14151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lv" sz="1400" u="none" cap="none" strike="noStrike">
                <a:solidFill>
                  <a:srgbClr val="00B050"/>
                </a:solidFill>
                <a:latin typeface="Calibri"/>
                <a:ea typeface="Calibri"/>
                <a:cs typeface="Calibri"/>
                <a:sym typeface="Calibri"/>
              </a:rPr>
              <a:t>Primārā atslēga </a:t>
            </a:r>
            <a:r>
              <a:rPr b="0" i="0" lang="lv" sz="1400" u="none" cap="none" strike="noStrike">
                <a:solidFill>
                  <a:srgbClr val="EFEFEF"/>
                </a:solidFill>
                <a:latin typeface="Calibri"/>
                <a:ea typeface="Calibri"/>
                <a:cs typeface="Calibri"/>
                <a:sym typeface="Calibri"/>
              </a:rPr>
              <a:t>“Orders” tabulā</a:t>
            </a:r>
            <a:endParaRPr b="0" i="0" sz="1400" u="none" cap="none" strike="noStrike">
              <a:solidFill>
                <a:srgbClr val="EFEFEF"/>
              </a:solidFill>
              <a:latin typeface="Calibri"/>
              <a:ea typeface="Calibri"/>
              <a:cs typeface="Calibri"/>
              <a:sym typeface="Calibri"/>
            </a:endParaRPr>
          </a:p>
        </p:txBody>
      </p:sp>
      <p:sp>
        <p:nvSpPr>
          <p:cNvPr id="330" name="Google Shape;330;p49"/>
          <p:cNvSpPr/>
          <p:nvPr/>
        </p:nvSpPr>
        <p:spPr>
          <a:xfrm>
            <a:off x="4392694" y="1293506"/>
            <a:ext cx="675000" cy="3069300"/>
          </a:xfrm>
          <a:prstGeom prst="rect">
            <a:avLst/>
          </a:prstGeom>
          <a:noFill/>
          <a:ln cap="flat" cmpd="sng" w="254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cxnSp>
        <p:nvCxnSpPr>
          <p:cNvPr id="331" name="Google Shape;331;p49"/>
          <p:cNvCxnSpPr>
            <a:stCxn id="332" idx="0"/>
          </p:cNvCxnSpPr>
          <p:nvPr/>
        </p:nvCxnSpPr>
        <p:spPr>
          <a:xfrm rot="10800000">
            <a:off x="4841100" y="1908525"/>
            <a:ext cx="2337000" cy="2559300"/>
          </a:xfrm>
          <a:prstGeom prst="straightConnector1">
            <a:avLst/>
          </a:prstGeom>
          <a:noFill/>
          <a:ln cap="flat" cmpd="sng" w="50800">
            <a:solidFill>
              <a:srgbClr val="0070C0"/>
            </a:solidFill>
            <a:prstDash val="solid"/>
            <a:miter lim="800000"/>
            <a:headEnd len="sm" w="sm" type="none"/>
            <a:tailEnd len="med" w="med" type="triangle"/>
          </a:ln>
        </p:spPr>
      </p:cxnSp>
      <p:sp>
        <p:nvSpPr>
          <p:cNvPr id="332" name="Google Shape;332;p49"/>
          <p:cNvSpPr txBox="1"/>
          <p:nvPr/>
        </p:nvSpPr>
        <p:spPr>
          <a:xfrm>
            <a:off x="5657550" y="4467825"/>
            <a:ext cx="3041100" cy="4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lv" sz="1800" u="none" cap="none" strike="noStrike">
                <a:solidFill>
                  <a:schemeClr val="accent1"/>
                </a:solidFill>
                <a:latin typeface="Calibri"/>
                <a:ea typeface="Calibri"/>
                <a:cs typeface="Calibri"/>
                <a:sym typeface="Calibri"/>
              </a:rPr>
              <a:t>Ārējā atslēga</a:t>
            </a:r>
            <a:r>
              <a:rPr b="1" i="0" lang="lv" sz="1800" u="none" cap="none" strike="noStrike">
                <a:solidFill>
                  <a:srgbClr val="0070C0"/>
                </a:solidFill>
                <a:latin typeface="Calibri"/>
                <a:ea typeface="Calibri"/>
                <a:cs typeface="Calibri"/>
                <a:sym typeface="Calibri"/>
              </a:rPr>
              <a:t> </a:t>
            </a:r>
            <a:r>
              <a:rPr b="1" i="0" lang="lv" sz="1800" u="none" cap="none" strike="noStrike">
                <a:solidFill>
                  <a:srgbClr val="EFEFEF"/>
                </a:solidFill>
                <a:latin typeface="Calibri"/>
                <a:ea typeface="Calibri"/>
                <a:cs typeface="Calibri"/>
                <a:sym typeface="Calibri"/>
              </a:rPr>
              <a:t>“</a:t>
            </a:r>
            <a:r>
              <a:rPr b="0" i="0" lang="lv" sz="1800" u="none" cap="none" strike="noStrike">
                <a:solidFill>
                  <a:srgbClr val="EFEFEF"/>
                </a:solidFill>
                <a:latin typeface="Calibri"/>
                <a:ea typeface="Calibri"/>
                <a:cs typeface="Calibri"/>
                <a:sym typeface="Calibri"/>
              </a:rPr>
              <a:t>Orders” tabulā</a:t>
            </a:r>
            <a:endParaRPr b="0" i="0" sz="1800" u="none" cap="none" strike="noStrike">
              <a:solidFill>
                <a:srgbClr val="EFEFEF"/>
              </a:solidFill>
              <a:latin typeface="Calibri"/>
              <a:ea typeface="Calibri"/>
              <a:cs typeface="Calibri"/>
              <a:sym typeface="Calibri"/>
            </a:endParaRPr>
          </a:p>
        </p:txBody>
      </p:sp>
      <p:grpSp>
        <p:nvGrpSpPr>
          <p:cNvPr id="333" name="Google Shape;333;p49"/>
          <p:cNvGrpSpPr/>
          <p:nvPr/>
        </p:nvGrpSpPr>
        <p:grpSpPr>
          <a:xfrm>
            <a:off x="6909780" y="1650993"/>
            <a:ext cx="1981669" cy="2500237"/>
            <a:chOff x="9517841" y="1601556"/>
            <a:chExt cx="2642225" cy="3333649"/>
          </a:xfrm>
        </p:grpSpPr>
        <p:pic>
          <p:nvPicPr>
            <p:cNvPr id="334" name="Google Shape;334;p49"/>
            <p:cNvPicPr preferRelativeResize="0"/>
            <p:nvPr/>
          </p:nvPicPr>
          <p:blipFill rotWithShape="1">
            <a:blip r:embed="rId4">
              <a:alphaModFix/>
            </a:blip>
            <a:srcRect b="0" l="0" r="0" t="0"/>
            <a:stretch/>
          </p:blipFill>
          <p:spPr>
            <a:xfrm>
              <a:off x="9517841" y="1601556"/>
              <a:ext cx="2642225" cy="3333649"/>
            </a:xfrm>
            <a:prstGeom prst="rect">
              <a:avLst/>
            </a:prstGeom>
            <a:noFill/>
            <a:ln>
              <a:noFill/>
            </a:ln>
          </p:spPr>
        </p:pic>
        <p:sp>
          <p:nvSpPr>
            <p:cNvPr id="335" name="Google Shape;335;p49"/>
            <p:cNvSpPr/>
            <p:nvPr/>
          </p:nvSpPr>
          <p:spPr>
            <a:xfrm>
              <a:off x="9518649" y="2002055"/>
              <a:ext cx="982500" cy="2933100"/>
            </a:xfrm>
            <a:prstGeom prst="rect">
              <a:avLst/>
            </a:prstGeom>
            <a:noFill/>
            <a:ln cap="flat" cmpd="sng" w="254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cxnSp>
        <p:nvCxnSpPr>
          <p:cNvPr id="336" name="Google Shape;336;p49"/>
          <p:cNvCxnSpPr/>
          <p:nvPr/>
        </p:nvCxnSpPr>
        <p:spPr>
          <a:xfrm>
            <a:off x="4952271" y="1530208"/>
            <a:ext cx="1957500" cy="600900"/>
          </a:xfrm>
          <a:prstGeom prst="straightConnector1">
            <a:avLst/>
          </a:prstGeom>
          <a:noFill/>
          <a:ln cap="flat" cmpd="sng" w="50800">
            <a:solidFill>
              <a:srgbClr val="0070C0"/>
            </a:solidFill>
            <a:prstDash val="dash"/>
            <a:miter lim="800000"/>
            <a:headEnd len="sm" w="sm" type="none"/>
            <a:tailEnd len="med" w="med" type="triangle"/>
          </a:ln>
        </p:spPr>
      </p:cxnSp>
      <p:sp>
        <p:nvSpPr>
          <p:cNvPr id="337" name="Google Shape;337;p49"/>
          <p:cNvSpPr txBox="1"/>
          <p:nvPr/>
        </p:nvSpPr>
        <p:spPr>
          <a:xfrm>
            <a:off x="7193156" y="1008469"/>
            <a:ext cx="15465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lv" sz="1400" u="none" cap="none" strike="noStrike">
                <a:solidFill>
                  <a:srgbClr val="FF0000"/>
                </a:solidFill>
                <a:latin typeface="Calibri"/>
                <a:ea typeface="Calibri"/>
                <a:cs typeface="Calibri"/>
                <a:sym typeface="Calibri"/>
              </a:rPr>
              <a:t>Primārā atslēga </a:t>
            </a:r>
            <a:r>
              <a:rPr b="0" i="0" lang="lv" sz="1400" u="none" cap="none" strike="noStrike">
                <a:solidFill>
                  <a:srgbClr val="EFEFEF"/>
                </a:solidFill>
                <a:latin typeface="Calibri"/>
                <a:ea typeface="Calibri"/>
                <a:cs typeface="Calibri"/>
                <a:sym typeface="Calibri"/>
              </a:rPr>
              <a:t>“Customers” tabulā</a:t>
            </a:r>
            <a:endParaRPr b="0" i="0" sz="1400" u="none" cap="none" strike="noStrike">
              <a:solidFill>
                <a:srgbClr val="EFEFEF"/>
              </a:solidFill>
              <a:latin typeface="Calibri"/>
              <a:ea typeface="Calibri"/>
              <a:cs typeface="Calibri"/>
              <a:sym typeface="Calibri"/>
            </a:endParaRPr>
          </a:p>
        </p:txBody>
      </p:sp>
      <p:cxnSp>
        <p:nvCxnSpPr>
          <p:cNvPr id="338" name="Google Shape;338;p49"/>
          <p:cNvCxnSpPr/>
          <p:nvPr/>
        </p:nvCxnSpPr>
        <p:spPr>
          <a:xfrm flipH="1">
            <a:off x="7624742" y="1463723"/>
            <a:ext cx="513300" cy="458100"/>
          </a:xfrm>
          <a:prstGeom prst="straightConnector1">
            <a:avLst/>
          </a:prstGeom>
          <a:noFill/>
          <a:ln cap="flat" cmpd="sng" w="50800">
            <a:solidFill>
              <a:srgbClr val="FF0000"/>
            </a:solidFill>
            <a:prstDash val="solid"/>
            <a:miter lim="800000"/>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idx="4294967295" type="title"/>
          </p:nvPr>
        </p:nvSpPr>
        <p:spPr>
          <a:xfrm>
            <a:off x="277422" y="225553"/>
            <a:ext cx="8589300" cy="5961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1B5089"/>
              </a:buClr>
              <a:buSzPts val="3300"/>
              <a:buFont typeface="Arial"/>
              <a:buNone/>
            </a:pPr>
            <a:r>
              <a:rPr lang="lv">
                <a:solidFill>
                  <a:schemeClr val="accent4"/>
                </a:solidFill>
              </a:rPr>
              <a:t>Tabulas struktūra - Attiecības (relācijas)</a:t>
            </a:r>
            <a:endParaRPr>
              <a:solidFill>
                <a:schemeClr val="accent4"/>
              </a:solidFill>
            </a:endParaRPr>
          </a:p>
        </p:txBody>
      </p:sp>
      <p:sp>
        <p:nvSpPr>
          <p:cNvPr id="344" name="Google Shape;344;p50"/>
          <p:cNvSpPr txBox="1"/>
          <p:nvPr>
            <p:ph idx="12" type="sldNum"/>
          </p:nvPr>
        </p:nvSpPr>
        <p:spPr>
          <a:xfrm>
            <a:off x="6354343" y="3497413"/>
            <a:ext cx="411600" cy="2952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lv"/>
              <a:t>‹#›</a:t>
            </a:fld>
            <a:endParaRPr/>
          </a:p>
        </p:txBody>
      </p:sp>
      <p:sp>
        <p:nvSpPr>
          <p:cNvPr id="345" name="Google Shape;345;p50"/>
          <p:cNvSpPr/>
          <p:nvPr/>
        </p:nvSpPr>
        <p:spPr>
          <a:xfrm>
            <a:off x="295589" y="1271205"/>
            <a:ext cx="2462100" cy="1315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lv" sz="1800" u="none" cap="none" strike="noStrike">
                <a:solidFill>
                  <a:srgbClr val="EFEFEF"/>
                </a:solidFill>
                <a:latin typeface="Calibri"/>
                <a:ea typeface="Calibri"/>
                <a:cs typeface="Calibri"/>
                <a:sym typeface="Calibri"/>
              </a:rPr>
              <a:t>Viens pret viens attiecības</a:t>
            </a:r>
            <a:r>
              <a:rPr b="0" i="0" lang="lv" sz="1500" u="none" cap="none" strike="noStrike">
                <a:solidFill>
                  <a:srgbClr val="EFEFEF"/>
                </a:solidFill>
                <a:latin typeface="Calibri"/>
                <a:ea typeface="Calibri"/>
                <a:cs typeface="Calibri"/>
                <a:sym typeface="Calibri"/>
              </a:rPr>
              <a:t> - katram ierakstam pirmajā tabulā ir viens un tik viens ieraksts otrajā tabulā</a:t>
            </a:r>
            <a:endParaRPr b="0" i="0" sz="1500" u="none" cap="none" strike="noStrike">
              <a:solidFill>
                <a:srgbClr val="EFEFEF"/>
              </a:solidFill>
              <a:latin typeface="Calibri"/>
              <a:ea typeface="Calibri"/>
              <a:cs typeface="Calibri"/>
              <a:sym typeface="Calibri"/>
            </a:endParaRPr>
          </a:p>
        </p:txBody>
      </p:sp>
      <p:sp>
        <p:nvSpPr>
          <p:cNvPr id="346" name="Google Shape;346;p50"/>
          <p:cNvSpPr/>
          <p:nvPr/>
        </p:nvSpPr>
        <p:spPr>
          <a:xfrm>
            <a:off x="295601" y="3270985"/>
            <a:ext cx="3713100" cy="1038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lv" sz="1800" u="none" cap="none" strike="noStrike">
                <a:solidFill>
                  <a:srgbClr val="EFEFEF"/>
                </a:solidFill>
                <a:latin typeface="Calibri"/>
                <a:ea typeface="Calibri"/>
                <a:cs typeface="Calibri"/>
                <a:sym typeface="Calibri"/>
              </a:rPr>
              <a:t>Viens pret vairākiem</a:t>
            </a:r>
            <a:r>
              <a:rPr b="0" i="0" lang="lv" sz="1500" u="none" cap="none" strike="noStrike">
                <a:solidFill>
                  <a:srgbClr val="EFEFEF"/>
                </a:solidFill>
                <a:latin typeface="Calibri"/>
                <a:ea typeface="Calibri"/>
                <a:cs typeface="Calibri"/>
                <a:sym typeface="Calibri"/>
              </a:rPr>
              <a:t> - Katram ierakstam tabulā A ir viens vai vairāki ieraksti tabulā B, bet tabulā B katram ierakstam ir tik viens ieraksts tabulā A</a:t>
            </a:r>
            <a:endParaRPr b="0" i="0" sz="1500" u="none" cap="none" strike="noStrike">
              <a:solidFill>
                <a:srgbClr val="EFEFE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EFEFEF"/>
              </a:solidFill>
              <a:latin typeface="Calibri"/>
              <a:ea typeface="Calibri"/>
              <a:cs typeface="Calibri"/>
              <a:sym typeface="Calibri"/>
            </a:endParaRPr>
          </a:p>
        </p:txBody>
      </p:sp>
      <p:sp>
        <p:nvSpPr>
          <p:cNvPr id="347" name="Google Shape;347;p50"/>
          <p:cNvSpPr/>
          <p:nvPr/>
        </p:nvSpPr>
        <p:spPr>
          <a:xfrm>
            <a:off x="4983408" y="3270985"/>
            <a:ext cx="3848100" cy="1038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lv" sz="1800" u="none" cap="none" strike="noStrike">
                <a:solidFill>
                  <a:srgbClr val="EFEFEF"/>
                </a:solidFill>
                <a:latin typeface="Calibri"/>
                <a:ea typeface="Calibri"/>
                <a:cs typeface="Calibri"/>
                <a:sym typeface="Calibri"/>
              </a:rPr>
              <a:t>Vairāki pret vairākiem</a:t>
            </a:r>
            <a:r>
              <a:rPr b="0" i="0" lang="lv" sz="1500" u="none" cap="none" strike="noStrike">
                <a:solidFill>
                  <a:srgbClr val="EFEFEF"/>
                </a:solidFill>
                <a:latin typeface="Calibri"/>
                <a:ea typeface="Calibri"/>
                <a:cs typeface="Calibri"/>
                <a:sym typeface="Calibri"/>
              </a:rPr>
              <a:t> - katram ierakstam tabulā A ir viens vai vairāki ieraksti tabulā B un katram ierakstam tabulā B ir viens vai vairāki ieraksti tabulā A</a:t>
            </a:r>
            <a:endParaRPr b="0" i="0" sz="1500" u="none" cap="none" strike="noStrike">
              <a:solidFill>
                <a:srgbClr val="EFEFEF"/>
              </a:solidFill>
              <a:latin typeface="Calibri"/>
              <a:ea typeface="Calibri"/>
              <a:cs typeface="Calibri"/>
              <a:sym typeface="Calibri"/>
            </a:endParaRPr>
          </a:p>
        </p:txBody>
      </p:sp>
      <p:sp>
        <p:nvSpPr>
          <p:cNvPr id="348" name="Google Shape;348;p50"/>
          <p:cNvSpPr/>
          <p:nvPr/>
        </p:nvSpPr>
        <p:spPr>
          <a:xfrm>
            <a:off x="3238500" y="1413713"/>
            <a:ext cx="1453800" cy="321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0" i="0" lang="lv" sz="1100" u="none" cap="none" strike="noStrike">
                <a:solidFill>
                  <a:srgbClr val="000000"/>
                </a:solidFill>
                <a:latin typeface="Arial"/>
                <a:ea typeface="Arial"/>
                <a:cs typeface="Arial"/>
                <a:sym typeface="Arial"/>
              </a:rPr>
              <a:t>Vīrs</a:t>
            </a:r>
            <a:endParaRPr b="0" i="0" sz="1100" u="none" cap="none" strike="noStrike">
              <a:solidFill>
                <a:srgbClr val="000000"/>
              </a:solidFill>
              <a:latin typeface="Arial"/>
              <a:ea typeface="Arial"/>
              <a:cs typeface="Arial"/>
              <a:sym typeface="Arial"/>
            </a:endParaRPr>
          </a:p>
        </p:txBody>
      </p:sp>
      <p:sp>
        <p:nvSpPr>
          <p:cNvPr id="349" name="Google Shape;349;p50"/>
          <p:cNvSpPr/>
          <p:nvPr/>
        </p:nvSpPr>
        <p:spPr>
          <a:xfrm>
            <a:off x="6320588" y="1413713"/>
            <a:ext cx="1453800" cy="321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0" i="0" lang="lv" sz="1100" u="none" cap="none" strike="noStrike">
                <a:solidFill>
                  <a:srgbClr val="000000"/>
                </a:solidFill>
                <a:latin typeface="Arial"/>
                <a:ea typeface="Arial"/>
                <a:cs typeface="Arial"/>
                <a:sym typeface="Arial"/>
              </a:rPr>
              <a:t>Sieva</a:t>
            </a:r>
            <a:endParaRPr b="0" i="0" sz="1100" u="none" cap="none" strike="noStrike">
              <a:solidFill>
                <a:srgbClr val="000000"/>
              </a:solidFill>
              <a:latin typeface="Arial"/>
              <a:ea typeface="Arial"/>
              <a:cs typeface="Arial"/>
              <a:sym typeface="Arial"/>
            </a:endParaRPr>
          </a:p>
        </p:txBody>
      </p:sp>
      <p:cxnSp>
        <p:nvCxnSpPr>
          <p:cNvPr id="350" name="Google Shape;350;p50"/>
          <p:cNvCxnSpPr>
            <a:stCxn id="348" idx="3"/>
            <a:endCxn id="349" idx="1"/>
          </p:cNvCxnSpPr>
          <p:nvPr/>
        </p:nvCxnSpPr>
        <p:spPr>
          <a:xfrm>
            <a:off x="4692300" y="1574213"/>
            <a:ext cx="1628400" cy="0"/>
          </a:xfrm>
          <a:prstGeom prst="straightConnector1">
            <a:avLst/>
          </a:prstGeom>
          <a:noFill/>
          <a:ln cap="flat" cmpd="sng" w="19050">
            <a:solidFill>
              <a:schemeClr val="accent1"/>
            </a:solidFill>
            <a:prstDash val="solid"/>
            <a:round/>
            <a:headEnd len="sm" w="sm" type="none"/>
            <a:tailEnd len="sm" w="sm" type="none"/>
          </a:ln>
        </p:spPr>
      </p:cxnSp>
      <p:sp>
        <p:nvSpPr>
          <p:cNvPr id="351" name="Google Shape;351;p50"/>
          <p:cNvSpPr txBox="1"/>
          <p:nvPr/>
        </p:nvSpPr>
        <p:spPr>
          <a:xfrm>
            <a:off x="4935956" y="1343531"/>
            <a:ext cx="1122900" cy="477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100"/>
              <a:buFont typeface="Arial"/>
              <a:buNone/>
            </a:pPr>
            <a:r>
              <a:rPr b="0" i="0" lang="lv" sz="1100" u="none" cap="none" strike="noStrike">
                <a:solidFill>
                  <a:srgbClr val="EFEFEF"/>
                </a:solidFill>
                <a:latin typeface="Arial"/>
                <a:ea typeface="Arial"/>
                <a:cs typeface="Arial"/>
                <a:sym typeface="Arial"/>
              </a:rPr>
              <a:t>Viens pret viens</a:t>
            </a:r>
            <a:endParaRPr b="0" i="0" sz="1100" u="none" cap="none" strike="noStrike">
              <a:solidFill>
                <a:srgbClr val="EFEFEF"/>
              </a:solidFill>
              <a:latin typeface="Arial"/>
              <a:ea typeface="Arial"/>
              <a:cs typeface="Arial"/>
              <a:sym typeface="Arial"/>
            </a:endParaRPr>
          </a:p>
        </p:txBody>
      </p:sp>
      <p:sp>
        <p:nvSpPr>
          <p:cNvPr id="352" name="Google Shape;352;p50"/>
          <p:cNvSpPr/>
          <p:nvPr/>
        </p:nvSpPr>
        <p:spPr>
          <a:xfrm>
            <a:off x="3229538" y="2079469"/>
            <a:ext cx="1453800" cy="321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0" i="0" lang="lv" sz="1100" u="none" cap="none" strike="noStrike">
                <a:solidFill>
                  <a:srgbClr val="000000"/>
                </a:solidFill>
                <a:latin typeface="Arial"/>
                <a:ea typeface="Arial"/>
                <a:cs typeface="Arial"/>
                <a:sym typeface="Arial"/>
              </a:rPr>
              <a:t>Futbola komanda</a:t>
            </a:r>
            <a:endParaRPr b="0" i="0" sz="1100" u="none" cap="none" strike="noStrike">
              <a:solidFill>
                <a:srgbClr val="000000"/>
              </a:solidFill>
              <a:latin typeface="Arial"/>
              <a:ea typeface="Arial"/>
              <a:cs typeface="Arial"/>
              <a:sym typeface="Arial"/>
            </a:endParaRPr>
          </a:p>
        </p:txBody>
      </p:sp>
      <p:sp>
        <p:nvSpPr>
          <p:cNvPr id="353" name="Google Shape;353;p50"/>
          <p:cNvSpPr txBox="1"/>
          <p:nvPr/>
        </p:nvSpPr>
        <p:spPr>
          <a:xfrm>
            <a:off x="4825641" y="2009288"/>
            <a:ext cx="1360500" cy="477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100"/>
              <a:buFont typeface="Arial"/>
              <a:buNone/>
            </a:pPr>
            <a:r>
              <a:rPr b="0" i="0" lang="lv" sz="1100" u="none" cap="none" strike="noStrike">
                <a:solidFill>
                  <a:srgbClr val="EFEFEF"/>
                </a:solidFill>
                <a:latin typeface="Arial"/>
                <a:ea typeface="Arial"/>
                <a:cs typeface="Arial"/>
                <a:sym typeface="Arial"/>
              </a:rPr>
              <a:t>Viens pret vairākiem</a:t>
            </a:r>
            <a:endParaRPr b="0" i="0" sz="1100" u="none" cap="none" strike="noStrike">
              <a:solidFill>
                <a:srgbClr val="EFEFEF"/>
              </a:solidFill>
              <a:latin typeface="Arial"/>
              <a:ea typeface="Arial"/>
              <a:cs typeface="Arial"/>
              <a:sym typeface="Arial"/>
            </a:endParaRPr>
          </a:p>
        </p:txBody>
      </p:sp>
      <p:cxnSp>
        <p:nvCxnSpPr>
          <p:cNvPr id="354" name="Google Shape;354;p50"/>
          <p:cNvCxnSpPr>
            <a:stCxn id="353" idx="3"/>
          </p:cNvCxnSpPr>
          <p:nvPr/>
        </p:nvCxnSpPr>
        <p:spPr>
          <a:xfrm>
            <a:off x="6186141" y="2247938"/>
            <a:ext cx="0" cy="0"/>
          </a:xfrm>
          <a:prstGeom prst="straightConnector1">
            <a:avLst/>
          </a:prstGeom>
          <a:noFill/>
          <a:ln cap="flat" cmpd="sng" w="9525">
            <a:solidFill>
              <a:schemeClr val="dk2"/>
            </a:solidFill>
            <a:prstDash val="solid"/>
            <a:round/>
            <a:headEnd len="sm" w="sm" type="none"/>
            <a:tailEnd len="sm" w="sm" type="none"/>
          </a:ln>
        </p:spPr>
      </p:cxnSp>
      <p:sp>
        <p:nvSpPr>
          <p:cNvPr id="355" name="Google Shape;355;p50"/>
          <p:cNvSpPr/>
          <p:nvPr/>
        </p:nvSpPr>
        <p:spPr>
          <a:xfrm flipH="1" rot="-5400000">
            <a:off x="6058931" y="2095500"/>
            <a:ext cx="267900" cy="300300"/>
          </a:xfrm>
          <a:prstGeom prst="triangle">
            <a:avLst>
              <a:gd fmla="val 50000" name="adj"/>
            </a:avLst>
          </a:prstGeom>
          <a:solidFill>
            <a:schemeClr val="lt1"/>
          </a:solidFill>
          <a:ln cap="flat" cmpd="sng" w="1905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6" name="Google Shape;356;p50"/>
          <p:cNvSpPr/>
          <p:nvPr/>
        </p:nvSpPr>
        <p:spPr>
          <a:xfrm>
            <a:off x="6311625" y="2079469"/>
            <a:ext cx="1453800" cy="321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0" i="0" lang="lv" sz="1100" u="none" cap="none" strike="noStrike">
                <a:solidFill>
                  <a:srgbClr val="000000"/>
                </a:solidFill>
                <a:latin typeface="Arial"/>
                <a:ea typeface="Arial"/>
                <a:cs typeface="Arial"/>
                <a:sym typeface="Arial"/>
              </a:rPr>
              <a:t>Futbolists</a:t>
            </a:r>
            <a:endParaRPr b="0" i="0" sz="1100" u="none" cap="none" strike="noStrike">
              <a:solidFill>
                <a:srgbClr val="000000"/>
              </a:solidFill>
              <a:latin typeface="Arial"/>
              <a:ea typeface="Arial"/>
              <a:cs typeface="Arial"/>
              <a:sym typeface="Arial"/>
            </a:endParaRPr>
          </a:p>
        </p:txBody>
      </p:sp>
      <p:cxnSp>
        <p:nvCxnSpPr>
          <p:cNvPr id="357" name="Google Shape;357;p50"/>
          <p:cNvCxnSpPr>
            <a:stCxn id="352" idx="3"/>
            <a:endCxn id="356" idx="1"/>
          </p:cNvCxnSpPr>
          <p:nvPr/>
        </p:nvCxnSpPr>
        <p:spPr>
          <a:xfrm>
            <a:off x="4683338" y="2239969"/>
            <a:ext cx="1628400" cy="0"/>
          </a:xfrm>
          <a:prstGeom prst="straightConnector1">
            <a:avLst/>
          </a:prstGeom>
          <a:noFill/>
          <a:ln cap="flat" cmpd="sng" w="19050">
            <a:solidFill>
              <a:schemeClr val="accent1"/>
            </a:solidFill>
            <a:prstDash val="solid"/>
            <a:round/>
            <a:headEnd len="sm" w="sm" type="none"/>
            <a:tailEnd len="sm" w="sm" type="none"/>
          </a:ln>
        </p:spPr>
      </p:cxnSp>
      <p:sp>
        <p:nvSpPr>
          <p:cNvPr id="358" name="Google Shape;358;p50"/>
          <p:cNvSpPr/>
          <p:nvPr/>
        </p:nvSpPr>
        <p:spPr>
          <a:xfrm>
            <a:off x="3229538" y="2714344"/>
            <a:ext cx="1453800" cy="321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0" i="0" lang="lv" sz="1100" u="none" cap="none" strike="noStrike">
                <a:solidFill>
                  <a:srgbClr val="000000"/>
                </a:solidFill>
                <a:latin typeface="Arial"/>
                <a:ea typeface="Arial"/>
                <a:cs typeface="Arial"/>
                <a:sym typeface="Arial"/>
              </a:rPr>
              <a:t>Skolēns</a:t>
            </a:r>
            <a:endParaRPr b="0" i="0" sz="1100" u="none" cap="none" strike="noStrike">
              <a:solidFill>
                <a:srgbClr val="000000"/>
              </a:solidFill>
              <a:latin typeface="Arial"/>
              <a:ea typeface="Arial"/>
              <a:cs typeface="Arial"/>
              <a:sym typeface="Arial"/>
            </a:endParaRPr>
          </a:p>
        </p:txBody>
      </p:sp>
      <p:sp>
        <p:nvSpPr>
          <p:cNvPr id="359" name="Google Shape;359;p50"/>
          <p:cNvSpPr txBox="1"/>
          <p:nvPr/>
        </p:nvSpPr>
        <p:spPr>
          <a:xfrm>
            <a:off x="4732500" y="2587013"/>
            <a:ext cx="1511700" cy="3078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100"/>
              <a:buFont typeface="Arial"/>
              <a:buNone/>
            </a:pPr>
            <a:r>
              <a:rPr b="0" i="0" lang="lv" sz="1100" u="none" cap="none" strike="noStrike">
                <a:solidFill>
                  <a:srgbClr val="EFEFEF"/>
                </a:solidFill>
                <a:latin typeface="Arial"/>
                <a:ea typeface="Arial"/>
                <a:cs typeface="Arial"/>
                <a:sym typeface="Arial"/>
              </a:rPr>
              <a:t>Vairāki pret vairākiem</a:t>
            </a:r>
            <a:endParaRPr b="0" i="0" sz="1100" u="none" cap="none" strike="noStrike">
              <a:solidFill>
                <a:srgbClr val="EFEFEF"/>
              </a:solidFill>
              <a:latin typeface="Arial"/>
              <a:ea typeface="Arial"/>
              <a:cs typeface="Arial"/>
              <a:sym typeface="Arial"/>
            </a:endParaRPr>
          </a:p>
        </p:txBody>
      </p:sp>
      <p:cxnSp>
        <p:nvCxnSpPr>
          <p:cNvPr id="360" name="Google Shape;360;p50"/>
          <p:cNvCxnSpPr>
            <a:stCxn id="359" idx="3"/>
          </p:cNvCxnSpPr>
          <p:nvPr/>
        </p:nvCxnSpPr>
        <p:spPr>
          <a:xfrm>
            <a:off x="6244200" y="2740913"/>
            <a:ext cx="0" cy="0"/>
          </a:xfrm>
          <a:prstGeom prst="straightConnector1">
            <a:avLst/>
          </a:prstGeom>
          <a:noFill/>
          <a:ln cap="flat" cmpd="sng" w="9525">
            <a:solidFill>
              <a:schemeClr val="dk2"/>
            </a:solidFill>
            <a:prstDash val="solid"/>
            <a:round/>
            <a:headEnd len="sm" w="sm" type="none"/>
            <a:tailEnd len="sm" w="sm" type="none"/>
          </a:ln>
        </p:spPr>
      </p:cxnSp>
      <p:sp>
        <p:nvSpPr>
          <p:cNvPr id="361" name="Google Shape;361;p50"/>
          <p:cNvSpPr/>
          <p:nvPr/>
        </p:nvSpPr>
        <p:spPr>
          <a:xfrm flipH="1" rot="-5400000">
            <a:off x="6058931" y="2730375"/>
            <a:ext cx="267900" cy="300300"/>
          </a:xfrm>
          <a:prstGeom prst="triangle">
            <a:avLst>
              <a:gd fmla="val 50000" name="adj"/>
            </a:avLst>
          </a:prstGeom>
          <a:solidFill>
            <a:schemeClr val="lt1"/>
          </a:solidFill>
          <a:ln cap="flat" cmpd="sng" w="1905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2" name="Google Shape;362;p50"/>
          <p:cNvSpPr/>
          <p:nvPr/>
        </p:nvSpPr>
        <p:spPr>
          <a:xfrm>
            <a:off x="6311625" y="2714344"/>
            <a:ext cx="1453800" cy="321000"/>
          </a:xfrm>
          <a:prstGeom prst="rect">
            <a:avLst/>
          </a:prstGeom>
          <a:solidFill>
            <a:schemeClr val="lt1"/>
          </a:solidFill>
          <a:ln cap="flat" cmpd="sng" w="1905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0" i="0" lang="lv" sz="1100" u="none" cap="none" strike="noStrike">
                <a:solidFill>
                  <a:srgbClr val="000000"/>
                </a:solidFill>
                <a:latin typeface="Arial"/>
                <a:ea typeface="Arial"/>
                <a:cs typeface="Arial"/>
                <a:sym typeface="Arial"/>
              </a:rPr>
              <a:t>Priekšmets</a:t>
            </a:r>
            <a:endParaRPr b="0" i="0" sz="1100" u="none" cap="none" strike="noStrike">
              <a:solidFill>
                <a:srgbClr val="000000"/>
              </a:solidFill>
              <a:latin typeface="Arial"/>
              <a:ea typeface="Arial"/>
              <a:cs typeface="Arial"/>
              <a:sym typeface="Arial"/>
            </a:endParaRPr>
          </a:p>
        </p:txBody>
      </p:sp>
      <p:sp>
        <p:nvSpPr>
          <p:cNvPr id="363" name="Google Shape;363;p50"/>
          <p:cNvSpPr/>
          <p:nvPr/>
        </p:nvSpPr>
        <p:spPr>
          <a:xfrm flipH="1" rot="5400000">
            <a:off x="4699613" y="2716144"/>
            <a:ext cx="267600" cy="300000"/>
          </a:xfrm>
          <a:prstGeom prst="triangle">
            <a:avLst>
              <a:gd fmla="val 50000" name="adj"/>
            </a:avLst>
          </a:prstGeom>
          <a:solidFill>
            <a:schemeClr val="lt1"/>
          </a:solidFill>
          <a:ln cap="flat" cmpd="sng" w="19050">
            <a:solidFill>
              <a:schemeClr val="accen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cxnSp>
        <p:nvCxnSpPr>
          <p:cNvPr id="364" name="Google Shape;364;p50"/>
          <p:cNvCxnSpPr>
            <a:stCxn id="358" idx="3"/>
            <a:endCxn id="362" idx="1"/>
          </p:cNvCxnSpPr>
          <p:nvPr/>
        </p:nvCxnSpPr>
        <p:spPr>
          <a:xfrm>
            <a:off x="4683338" y="2874844"/>
            <a:ext cx="1628400" cy="0"/>
          </a:xfrm>
          <a:prstGeom prst="straightConnector1">
            <a:avLst/>
          </a:prstGeom>
          <a:noFill/>
          <a:ln cap="flat" cmpd="sng" w="19050">
            <a:solidFill>
              <a:schemeClr val="accent1"/>
            </a:solidFill>
            <a:prstDash val="solid"/>
            <a:round/>
            <a:headEnd len="sm" w="sm" type="none"/>
            <a:tailEnd len="sm" w="sm" type="none"/>
          </a:ln>
        </p:spPr>
      </p:cxnSp>
      <p:cxnSp>
        <p:nvCxnSpPr>
          <p:cNvPr id="365" name="Google Shape;365;p50"/>
          <p:cNvCxnSpPr>
            <a:endCxn id="348" idx="1"/>
          </p:cNvCxnSpPr>
          <p:nvPr/>
        </p:nvCxnSpPr>
        <p:spPr>
          <a:xfrm flipH="1" rot="10800000">
            <a:off x="2215800" y="1574213"/>
            <a:ext cx="1022700" cy="120300"/>
          </a:xfrm>
          <a:prstGeom prst="straightConnector1">
            <a:avLst/>
          </a:prstGeom>
          <a:noFill/>
          <a:ln cap="flat" cmpd="sng" w="19050">
            <a:solidFill>
              <a:schemeClr val="accent1"/>
            </a:solidFill>
            <a:prstDash val="solid"/>
            <a:round/>
            <a:headEnd len="sm" w="sm" type="none"/>
            <a:tailEnd len="med" w="med" type="triangle"/>
          </a:ln>
        </p:spPr>
      </p:cxnSp>
      <p:cxnSp>
        <p:nvCxnSpPr>
          <p:cNvPr id="366" name="Google Shape;366;p50"/>
          <p:cNvCxnSpPr>
            <a:endCxn id="352" idx="1"/>
          </p:cNvCxnSpPr>
          <p:nvPr/>
        </p:nvCxnSpPr>
        <p:spPr>
          <a:xfrm flipH="1" rot="10800000">
            <a:off x="1899038" y="2239969"/>
            <a:ext cx="1330500" cy="915600"/>
          </a:xfrm>
          <a:prstGeom prst="straightConnector1">
            <a:avLst/>
          </a:prstGeom>
          <a:noFill/>
          <a:ln cap="flat" cmpd="sng" w="19050">
            <a:solidFill>
              <a:schemeClr val="accent1"/>
            </a:solidFill>
            <a:prstDash val="solid"/>
            <a:round/>
            <a:headEnd len="sm" w="sm" type="none"/>
            <a:tailEnd len="med" w="med" type="triangle"/>
          </a:ln>
        </p:spPr>
      </p:cxnSp>
      <p:cxnSp>
        <p:nvCxnSpPr>
          <p:cNvPr id="367" name="Google Shape;367;p50"/>
          <p:cNvCxnSpPr>
            <a:endCxn id="358" idx="2"/>
          </p:cNvCxnSpPr>
          <p:nvPr/>
        </p:nvCxnSpPr>
        <p:spPr>
          <a:xfrm rot="10800000">
            <a:off x="3956438" y="3035344"/>
            <a:ext cx="966600" cy="483900"/>
          </a:xfrm>
          <a:prstGeom prst="straightConnector1">
            <a:avLst/>
          </a:prstGeom>
          <a:noFill/>
          <a:ln cap="flat" cmpd="sng" w="19050">
            <a:solidFill>
              <a:schemeClr val="accent1"/>
            </a:solidFill>
            <a:prstDash val="solid"/>
            <a:round/>
            <a:headEnd len="sm" w="sm"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1"/>
          <p:cNvSpPr txBox="1"/>
          <p:nvPr>
            <p:ph idx="4294967295" type="body"/>
          </p:nvPr>
        </p:nvSpPr>
        <p:spPr>
          <a:xfrm>
            <a:off x="3807350" y="1614200"/>
            <a:ext cx="5025000" cy="2954700"/>
          </a:xfrm>
          <a:prstGeom prst="rect">
            <a:avLst/>
          </a:prstGeom>
          <a:noFill/>
          <a:ln>
            <a:noFill/>
          </a:ln>
        </p:spPr>
        <p:txBody>
          <a:bodyPr anchorCtr="0" anchor="t" bIns="34275" lIns="68575" spcFirstLastPara="1" rIns="68575" wrap="square" tIns="34275">
            <a:normAutofit/>
          </a:bodyPr>
          <a:lstStyle/>
          <a:p>
            <a:pPr indent="-361950" lvl="0" marL="457200" rtl="0" algn="l">
              <a:lnSpc>
                <a:spcPct val="90000"/>
              </a:lnSpc>
              <a:spcBef>
                <a:spcPts val="800"/>
              </a:spcBef>
              <a:spcAft>
                <a:spcPts val="0"/>
              </a:spcAft>
              <a:buClr>
                <a:srgbClr val="EFEFEF"/>
              </a:buClr>
              <a:buSzPts val="2100"/>
              <a:buChar char="•"/>
            </a:pPr>
            <a:r>
              <a:rPr lang="lv">
                <a:solidFill>
                  <a:srgbClr val="EFEFEF"/>
                </a:solidFill>
              </a:rPr>
              <a:t>Programmas kopsavilkums </a:t>
            </a:r>
            <a:endParaRPr b="1">
              <a:solidFill>
                <a:schemeClr val="accent4"/>
              </a:solidFill>
            </a:endParaRPr>
          </a:p>
          <a:p>
            <a:pPr indent="-361950" lvl="0" marL="457200" rtl="0" algn="l">
              <a:lnSpc>
                <a:spcPct val="90000"/>
              </a:lnSpc>
              <a:spcBef>
                <a:spcPts val="800"/>
              </a:spcBef>
              <a:spcAft>
                <a:spcPts val="0"/>
              </a:spcAft>
              <a:buClr>
                <a:schemeClr val="accent4"/>
              </a:buClr>
              <a:buSzPts val="2100"/>
              <a:buChar char="•"/>
            </a:pPr>
            <a:r>
              <a:rPr b="1" lang="lv">
                <a:solidFill>
                  <a:schemeClr val="accent4"/>
                </a:solidFill>
              </a:rPr>
              <a:t>Terminu tulkotājs</a:t>
            </a:r>
            <a:endParaRPr b="1">
              <a:solidFill>
                <a:schemeClr val="accent4"/>
              </a:solidFill>
            </a:endParaRPr>
          </a:p>
          <a:p>
            <a:pPr indent="-361950" lvl="0" marL="457200" rtl="0" algn="l">
              <a:lnSpc>
                <a:spcPct val="90000"/>
              </a:lnSpc>
              <a:spcBef>
                <a:spcPts val="800"/>
              </a:spcBef>
              <a:spcAft>
                <a:spcPts val="0"/>
              </a:spcAft>
              <a:buClr>
                <a:srgbClr val="EFEFEF"/>
              </a:buClr>
              <a:buSzPts val="2100"/>
              <a:buChar char="•"/>
            </a:pPr>
            <a:r>
              <a:rPr lang="lv">
                <a:solidFill>
                  <a:srgbClr val="EFEFEF"/>
                </a:solidFill>
              </a:rPr>
              <a:t>Mājas darbu pārskats</a:t>
            </a:r>
            <a:endParaRPr>
              <a:solidFill>
                <a:srgbClr val="EFEFEF"/>
              </a:solidFill>
            </a:endParaRPr>
          </a:p>
          <a:p>
            <a:pPr indent="-361950" lvl="0" marL="457200" rtl="0" algn="l">
              <a:lnSpc>
                <a:spcPct val="90000"/>
              </a:lnSpc>
              <a:spcBef>
                <a:spcPts val="800"/>
              </a:spcBef>
              <a:spcAft>
                <a:spcPts val="0"/>
              </a:spcAft>
              <a:buClr>
                <a:srgbClr val="EFEFEF"/>
              </a:buClr>
              <a:buSzPts val="2100"/>
              <a:buChar char="•"/>
            </a:pPr>
            <a:r>
              <a:rPr lang="lv">
                <a:solidFill>
                  <a:srgbClr val="EFEFEF"/>
                </a:solidFill>
              </a:rPr>
              <a:t>Noslēdzošie jautājumi</a:t>
            </a:r>
            <a:endParaRPr>
              <a:solidFill>
                <a:srgbClr val="EFEFE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2"/>
          <p:cNvSpPr txBox="1"/>
          <p:nvPr/>
        </p:nvSpPr>
        <p:spPr>
          <a:xfrm>
            <a:off x="2151600" y="143425"/>
            <a:ext cx="48408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lv" sz="3400">
                <a:solidFill>
                  <a:schemeClr val="accent4"/>
                </a:solidFill>
              </a:rPr>
              <a:t>Terminu tulkojums</a:t>
            </a:r>
            <a:endParaRPr b="1" sz="3400">
              <a:solidFill>
                <a:schemeClr val="accent4"/>
              </a:solidFill>
            </a:endParaRPr>
          </a:p>
        </p:txBody>
      </p:sp>
      <p:sp>
        <p:nvSpPr>
          <p:cNvPr id="378" name="Google Shape;378;p52"/>
          <p:cNvSpPr txBox="1"/>
          <p:nvPr/>
        </p:nvSpPr>
        <p:spPr>
          <a:xfrm>
            <a:off x="201850" y="2017650"/>
            <a:ext cx="584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lv" sz="2400">
                <a:solidFill>
                  <a:srgbClr val="EFEFEF"/>
                </a:solidFill>
              </a:rPr>
              <a:t>Skatīt pielikumu </a:t>
            </a:r>
            <a:r>
              <a:rPr lang="lv" sz="2400">
                <a:solidFill>
                  <a:srgbClr val="00FFFF"/>
                </a:solidFill>
              </a:rPr>
              <a:t>Terminu tulkojums.docx</a:t>
            </a:r>
            <a:endParaRPr sz="2400">
              <a:solidFill>
                <a:srgbClr val="00FFFF"/>
              </a:solidFill>
            </a:endParaRPr>
          </a:p>
        </p:txBody>
      </p:sp>
      <p:pic>
        <p:nvPicPr>
          <p:cNvPr id="379" name="Google Shape;379;p52"/>
          <p:cNvPicPr preferRelativeResize="0"/>
          <p:nvPr/>
        </p:nvPicPr>
        <p:blipFill>
          <a:blip r:embed="rId3">
            <a:alphaModFix/>
          </a:blip>
          <a:stretch>
            <a:fillRect/>
          </a:stretch>
        </p:blipFill>
        <p:spPr>
          <a:xfrm>
            <a:off x="6992400" y="1295100"/>
            <a:ext cx="1999200" cy="199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6"/>
          <p:cNvSpPr txBox="1"/>
          <p:nvPr>
            <p:ph idx="4294967295" type="body"/>
          </p:nvPr>
        </p:nvSpPr>
        <p:spPr>
          <a:xfrm>
            <a:off x="3807350" y="1614200"/>
            <a:ext cx="5025000" cy="2954700"/>
          </a:xfrm>
          <a:prstGeom prst="rect">
            <a:avLst/>
          </a:prstGeom>
          <a:noFill/>
          <a:ln>
            <a:noFill/>
          </a:ln>
        </p:spPr>
        <p:txBody>
          <a:bodyPr anchorCtr="0" anchor="t" bIns="34275" lIns="68575" spcFirstLastPara="1" rIns="68575" wrap="square" tIns="34275">
            <a:normAutofit/>
          </a:bodyPr>
          <a:lstStyle/>
          <a:p>
            <a:pPr indent="-361950" lvl="0" marL="457200" rtl="0" algn="l">
              <a:lnSpc>
                <a:spcPct val="90000"/>
              </a:lnSpc>
              <a:spcBef>
                <a:spcPts val="800"/>
              </a:spcBef>
              <a:spcAft>
                <a:spcPts val="0"/>
              </a:spcAft>
              <a:buClr>
                <a:schemeClr val="accent4"/>
              </a:buClr>
              <a:buSzPts val="2100"/>
              <a:buChar char="•"/>
            </a:pPr>
            <a:r>
              <a:rPr b="1" lang="lv">
                <a:solidFill>
                  <a:schemeClr val="accent4"/>
                </a:solidFill>
              </a:rPr>
              <a:t>Programmas kopsavilkums</a:t>
            </a:r>
            <a:r>
              <a:rPr b="1" lang="lv">
                <a:solidFill>
                  <a:schemeClr val="accent4"/>
                </a:solidFill>
              </a:rPr>
              <a:t> </a:t>
            </a:r>
            <a:endParaRPr>
              <a:solidFill>
                <a:srgbClr val="EFEFEF"/>
              </a:solidFill>
            </a:endParaRPr>
          </a:p>
          <a:p>
            <a:pPr indent="-361950" lvl="0" marL="457200" rtl="0" algn="l">
              <a:lnSpc>
                <a:spcPct val="90000"/>
              </a:lnSpc>
              <a:spcBef>
                <a:spcPts val="800"/>
              </a:spcBef>
              <a:spcAft>
                <a:spcPts val="0"/>
              </a:spcAft>
              <a:buClr>
                <a:srgbClr val="EFEFEF"/>
              </a:buClr>
              <a:buSzPts val="2100"/>
              <a:buChar char="•"/>
            </a:pPr>
            <a:r>
              <a:rPr lang="lv">
                <a:solidFill>
                  <a:srgbClr val="EFEFEF"/>
                </a:solidFill>
              </a:rPr>
              <a:t>Terminu tulkotājs</a:t>
            </a:r>
            <a:endParaRPr>
              <a:solidFill>
                <a:srgbClr val="EFEFEF"/>
              </a:solidFill>
            </a:endParaRPr>
          </a:p>
          <a:p>
            <a:pPr indent="-361950" lvl="0" marL="457200" rtl="0" algn="l">
              <a:lnSpc>
                <a:spcPct val="90000"/>
              </a:lnSpc>
              <a:spcBef>
                <a:spcPts val="800"/>
              </a:spcBef>
              <a:spcAft>
                <a:spcPts val="0"/>
              </a:spcAft>
              <a:buClr>
                <a:srgbClr val="EFEFEF"/>
              </a:buClr>
              <a:buSzPts val="2100"/>
              <a:buChar char="•"/>
            </a:pPr>
            <a:r>
              <a:rPr lang="lv">
                <a:solidFill>
                  <a:srgbClr val="EFEFEF"/>
                </a:solidFill>
              </a:rPr>
              <a:t>Mājas darbu pārskats</a:t>
            </a:r>
            <a:endParaRPr>
              <a:solidFill>
                <a:srgbClr val="EFEFEF"/>
              </a:solidFill>
            </a:endParaRPr>
          </a:p>
          <a:p>
            <a:pPr indent="-361950" lvl="0" marL="457200" rtl="0" algn="l">
              <a:lnSpc>
                <a:spcPct val="90000"/>
              </a:lnSpc>
              <a:spcBef>
                <a:spcPts val="800"/>
              </a:spcBef>
              <a:spcAft>
                <a:spcPts val="0"/>
              </a:spcAft>
              <a:buClr>
                <a:srgbClr val="EFEFEF"/>
              </a:buClr>
              <a:buSzPts val="2100"/>
              <a:buChar char="•"/>
            </a:pPr>
            <a:r>
              <a:rPr lang="lv">
                <a:solidFill>
                  <a:srgbClr val="EFEFEF"/>
                </a:solidFill>
              </a:rPr>
              <a:t>Noslēdzošie jautājumi</a:t>
            </a:r>
            <a:endParaRPr>
              <a:solidFill>
                <a:srgbClr val="EFEFE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3"/>
          <p:cNvSpPr txBox="1"/>
          <p:nvPr>
            <p:ph idx="4294967295" type="body"/>
          </p:nvPr>
        </p:nvSpPr>
        <p:spPr>
          <a:xfrm>
            <a:off x="3807350" y="1614200"/>
            <a:ext cx="5025000" cy="2954700"/>
          </a:xfrm>
          <a:prstGeom prst="rect">
            <a:avLst/>
          </a:prstGeom>
          <a:noFill/>
          <a:ln>
            <a:noFill/>
          </a:ln>
        </p:spPr>
        <p:txBody>
          <a:bodyPr anchorCtr="0" anchor="t" bIns="34275" lIns="68575" spcFirstLastPara="1" rIns="68575" wrap="square" tIns="34275">
            <a:normAutofit/>
          </a:bodyPr>
          <a:lstStyle/>
          <a:p>
            <a:pPr indent="-361950" lvl="0" marL="457200" rtl="0" algn="l">
              <a:lnSpc>
                <a:spcPct val="90000"/>
              </a:lnSpc>
              <a:spcBef>
                <a:spcPts val="800"/>
              </a:spcBef>
              <a:spcAft>
                <a:spcPts val="0"/>
              </a:spcAft>
              <a:buClr>
                <a:srgbClr val="EFEFEF"/>
              </a:buClr>
              <a:buSzPts val="2100"/>
              <a:buChar char="•"/>
            </a:pPr>
            <a:r>
              <a:rPr lang="lv">
                <a:solidFill>
                  <a:srgbClr val="EFEFEF"/>
                </a:solidFill>
              </a:rPr>
              <a:t>Programmas kopsavilkums </a:t>
            </a:r>
            <a:endParaRPr b="1">
              <a:solidFill>
                <a:schemeClr val="accent4"/>
              </a:solidFill>
            </a:endParaRPr>
          </a:p>
          <a:p>
            <a:pPr indent="-361950" lvl="0" marL="457200" rtl="0" algn="l">
              <a:lnSpc>
                <a:spcPct val="90000"/>
              </a:lnSpc>
              <a:spcBef>
                <a:spcPts val="800"/>
              </a:spcBef>
              <a:spcAft>
                <a:spcPts val="0"/>
              </a:spcAft>
              <a:buClr>
                <a:srgbClr val="EFEFEF"/>
              </a:buClr>
              <a:buSzPts val="2100"/>
              <a:buChar char="•"/>
            </a:pPr>
            <a:r>
              <a:rPr lang="lv">
                <a:solidFill>
                  <a:srgbClr val="EFEFEF"/>
                </a:solidFill>
              </a:rPr>
              <a:t>Terminu tulkotājs</a:t>
            </a:r>
            <a:endParaRPr>
              <a:solidFill>
                <a:srgbClr val="EFEFEF"/>
              </a:solidFill>
            </a:endParaRPr>
          </a:p>
          <a:p>
            <a:pPr indent="-361950" lvl="0" marL="457200" rtl="0" algn="l">
              <a:lnSpc>
                <a:spcPct val="90000"/>
              </a:lnSpc>
              <a:spcBef>
                <a:spcPts val="800"/>
              </a:spcBef>
              <a:spcAft>
                <a:spcPts val="0"/>
              </a:spcAft>
              <a:buClr>
                <a:schemeClr val="accent4"/>
              </a:buClr>
              <a:buSzPts val="2100"/>
              <a:buChar char="•"/>
            </a:pPr>
            <a:r>
              <a:rPr b="1" lang="lv">
                <a:solidFill>
                  <a:schemeClr val="accent4"/>
                </a:solidFill>
              </a:rPr>
              <a:t>Mājas darbu pārskats</a:t>
            </a:r>
            <a:endParaRPr b="1">
              <a:solidFill>
                <a:schemeClr val="accent4"/>
              </a:solidFill>
            </a:endParaRPr>
          </a:p>
          <a:p>
            <a:pPr indent="-361950" lvl="0" marL="457200" rtl="0" algn="l">
              <a:lnSpc>
                <a:spcPct val="90000"/>
              </a:lnSpc>
              <a:spcBef>
                <a:spcPts val="800"/>
              </a:spcBef>
              <a:spcAft>
                <a:spcPts val="0"/>
              </a:spcAft>
              <a:buClr>
                <a:srgbClr val="EFEFEF"/>
              </a:buClr>
              <a:buSzPts val="2100"/>
              <a:buChar char="•"/>
            </a:pPr>
            <a:r>
              <a:rPr lang="lv">
                <a:solidFill>
                  <a:srgbClr val="EFEFEF"/>
                </a:solidFill>
              </a:rPr>
              <a:t>Noslēdzošie jautājumi</a:t>
            </a:r>
            <a:endParaRPr>
              <a:solidFill>
                <a:srgbClr val="EFEFE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4"/>
          <p:cNvSpPr txBox="1"/>
          <p:nvPr>
            <p:ph idx="4294967295" type="body"/>
          </p:nvPr>
        </p:nvSpPr>
        <p:spPr>
          <a:xfrm>
            <a:off x="3807350" y="1614200"/>
            <a:ext cx="5025000" cy="2954700"/>
          </a:xfrm>
          <a:prstGeom prst="rect">
            <a:avLst/>
          </a:prstGeom>
          <a:noFill/>
          <a:ln>
            <a:noFill/>
          </a:ln>
        </p:spPr>
        <p:txBody>
          <a:bodyPr anchorCtr="0" anchor="t" bIns="34275" lIns="68575" spcFirstLastPara="1" rIns="68575" wrap="square" tIns="34275">
            <a:normAutofit/>
          </a:bodyPr>
          <a:lstStyle/>
          <a:p>
            <a:pPr indent="-361950" lvl="0" marL="457200" rtl="0" algn="l">
              <a:lnSpc>
                <a:spcPct val="90000"/>
              </a:lnSpc>
              <a:spcBef>
                <a:spcPts val="800"/>
              </a:spcBef>
              <a:spcAft>
                <a:spcPts val="0"/>
              </a:spcAft>
              <a:buClr>
                <a:srgbClr val="EFEFEF"/>
              </a:buClr>
              <a:buSzPts val="2100"/>
              <a:buChar char="•"/>
            </a:pPr>
            <a:r>
              <a:rPr lang="lv">
                <a:solidFill>
                  <a:srgbClr val="EFEFEF"/>
                </a:solidFill>
              </a:rPr>
              <a:t>Programmas kopsavilkums </a:t>
            </a:r>
            <a:endParaRPr b="1">
              <a:solidFill>
                <a:schemeClr val="accent4"/>
              </a:solidFill>
            </a:endParaRPr>
          </a:p>
          <a:p>
            <a:pPr indent="-361950" lvl="0" marL="457200" rtl="0" algn="l">
              <a:lnSpc>
                <a:spcPct val="90000"/>
              </a:lnSpc>
              <a:spcBef>
                <a:spcPts val="800"/>
              </a:spcBef>
              <a:spcAft>
                <a:spcPts val="0"/>
              </a:spcAft>
              <a:buClr>
                <a:srgbClr val="EFEFEF"/>
              </a:buClr>
              <a:buSzPts val="2100"/>
              <a:buChar char="•"/>
            </a:pPr>
            <a:r>
              <a:rPr lang="lv">
                <a:solidFill>
                  <a:srgbClr val="EFEFEF"/>
                </a:solidFill>
              </a:rPr>
              <a:t>Terminu tulkotājs</a:t>
            </a:r>
            <a:endParaRPr>
              <a:solidFill>
                <a:srgbClr val="EFEFEF"/>
              </a:solidFill>
            </a:endParaRPr>
          </a:p>
          <a:p>
            <a:pPr indent="-361950" lvl="0" marL="457200" rtl="0" algn="l">
              <a:lnSpc>
                <a:spcPct val="90000"/>
              </a:lnSpc>
              <a:spcBef>
                <a:spcPts val="800"/>
              </a:spcBef>
              <a:spcAft>
                <a:spcPts val="0"/>
              </a:spcAft>
              <a:buClr>
                <a:srgbClr val="EFEFEF"/>
              </a:buClr>
              <a:buSzPts val="2100"/>
              <a:buChar char="•"/>
            </a:pPr>
            <a:r>
              <a:rPr lang="lv">
                <a:solidFill>
                  <a:srgbClr val="EFEFEF"/>
                </a:solidFill>
              </a:rPr>
              <a:t>Mājas darbu pārskats</a:t>
            </a:r>
            <a:endParaRPr>
              <a:solidFill>
                <a:srgbClr val="EFEFEF"/>
              </a:solidFill>
            </a:endParaRPr>
          </a:p>
          <a:p>
            <a:pPr indent="-361950" lvl="0" marL="457200" rtl="0" algn="l">
              <a:lnSpc>
                <a:spcPct val="90000"/>
              </a:lnSpc>
              <a:spcBef>
                <a:spcPts val="800"/>
              </a:spcBef>
              <a:spcAft>
                <a:spcPts val="0"/>
              </a:spcAft>
              <a:buClr>
                <a:schemeClr val="accent4"/>
              </a:buClr>
              <a:buSzPts val="2100"/>
              <a:buChar char="•"/>
            </a:pPr>
            <a:r>
              <a:rPr b="1" lang="lv">
                <a:solidFill>
                  <a:schemeClr val="accent4"/>
                </a:solidFill>
              </a:rPr>
              <a:t>Noslēdzošie jautājumi</a:t>
            </a:r>
            <a:endParaRPr b="1">
              <a:solidFill>
                <a:schemeClr val="accent4"/>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7"/>
          <p:cNvSpPr txBox="1"/>
          <p:nvPr/>
        </p:nvSpPr>
        <p:spPr>
          <a:xfrm>
            <a:off x="8739900" y="4693680"/>
            <a:ext cx="404100" cy="273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lv" sz="1400" u="none" cap="none" strike="noStrike">
                <a:solidFill>
                  <a:srgbClr val="FFFFFF"/>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pic>
        <p:nvPicPr>
          <p:cNvPr id="93" name="Google Shape;93;p27"/>
          <p:cNvPicPr preferRelativeResize="0"/>
          <p:nvPr/>
        </p:nvPicPr>
        <p:blipFill>
          <a:blip r:embed="rId3">
            <a:alphaModFix/>
          </a:blip>
          <a:stretch>
            <a:fillRect/>
          </a:stretch>
        </p:blipFill>
        <p:spPr>
          <a:xfrm>
            <a:off x="152400" y="118800"/>
            <a:ext cx="8839202" cy="41736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8"/>
          <p:cNvSpPr txBox="1"/>
          <p:nvPr/>
        </p:nvSpPr>
        <p:spPr>
          <a:xfrm>
            <a:off x="317790" y="387720"/>
            <a:ext cx="8589000" cy="5958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00000"/>
              </a:buClr>
              <a:buSzPts val="3300"/>
              <a:buFont typeface="Arial"/>
              <a:buNone/>
            </a:pPr>
            <a:r>
              <a:rPr b="1" i="0" lang="lv" sz="3300" u="none" cap="none" strike="noStrike">
                <a:solidFill>
                  <a:schemeClr val="accent4"/>
                </a:solidFill>
                <a:latin typeface="Arial"/>
                <a:ea typeface="Arial"/>
                <a:cs typeface="Arial"/>
                <a:sym typeface="Arial"/>
              </a:rPr>
              <a:t>Programmatūras kvalitātes termini</a:t>
            </a:r>
            <a:endParaRPr b="0" i="0" sz="3300" u="none" cap="none" strike="noStrike">
              <a:solidFill>
                <a:schemeClr val="accent4"/>
              </a:solidFill>
              <a:latin typeface="Arial"/>
              <a:ea typeface="Arial"/>
              <a:cs typeface="Arial"/>
              <a:sym typeface="Arial"/>
            </a:endParaRPr>
          </a:p>
        </p:txBody>
      </p:sp>
      <p:sp>
        <p:nvSpPr>
          <p:cNvPr id="99" name="Google Shape;99;p28"/>
          <p:cNvSpPr txBox="1"/>
          <p:nvPr/>
        </p:nvSpPr>
        <p:spPr>
          <a:xfrm>
            <a:off x="8739900" y="4693680"/>
            <a:ext cx="404100" cy="273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lv" sz="1400" u="none" cap="none" strike="noStrike">
                <a:solidFill>
                  <a:srgbClr val="FFFFFF"/>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sp>
        <p:nvSpPr>
          <p:cNvPr id="100" name="Google Shape;100;p28"/>
          <p:cNvSpPr/>
          <p:nvPr/>
        </p:nvSpPr>
        <p:spPr>
          <a:xfrm>
            <a:off x="3026700" y="912600"/>
            <a:ext cx="6060000" cy="3768900"/>
          </a:xfrm>
          <a:prstGeom prst="rect">
            <a:avLst/>
          </a:prstGeom>
          <a:noFill/>
          <a:ln>
            <a:noFill/>
          </a:ln>
        </p:spPr>
        <p:txBody>
          <a:bodyPr anchorCtr="0" anchor="t" bIns="34275" lIns="68575" spcFirstLastPara="1" rIns="68575" wrap="square" tIns="34275">
            <a:noAutofit/>
          </a:bodyPr>
          <a:lstStyle/>
          <a:p>
            <a:pPr indent="-298450" lvl="0" marL="342900" marR="0" rtl="0" algn="l">
              <a:lnSpc>
                <a:spcPct val="100000"/>
              </a:lnSpc>
              <a:spcBef>
                <a:spcPts val="0"/>
              </a:spcBef>
              <a:spcAft>
                <a:spcPts val="0"/>
              </a:spcAft>
              <a:buClr>
                <a:srgbClr val="EFEFEF"/>
              </a:buClr>
              <a:buSzPts val="2100"/>
              <a:buFont typeface="Arial"/>
              <a:buChar char="●"/>
            </a:pPr>
            <a:r>
              <a:rPr b="1" i="0" lang="lv" sz="2100" u="none" cap="none" strike="noStrike">
                <a:solidFill>
                  <a:srgbClr val="EFEFEF"/>
                </a:solidFill>
                <a:latin typeface="Arial"/>
                <a:ea typeface="Arial"/>
                <a:cs typeface="Arial"/>
                <a:sym typeface="Arial"/>
              </a:rPr>
              <a:t>Programmatūras kvalitāte </a:t>
            </a:r>
            <a:r>
              <a:rPr b="0" i="0" lang="lv" sz="2100" u="none" cap="none" strike="noStrike">
                <a:solidFill>
                  <a:srgbClr val="EFEFEF"/>
                </a:solidFill>
                <a:latin typeface="Arial"/>
                <a:ea typeface="Arial"/>
                <a:cs typeface="Arial"/>
                <a:sym typeface="Arial"/>
              </a:rPr>
              <a:t>-  prasību un vajadzību atbilstības līmenis</a:t>
            </a:r>
            <a:endParaRPr b="0" i="0" sz="2100" u="none" cap="none" strike="noStrike">
              <a:solidFill>
                <a:srgbClr val="EFEFEF"/>
              </a:solidFill>
              <a:latin typeface="Arial"/>
              <a:ea typeface="Arial"/>
              <a:cs typeface="Arial"/>
              <a:sym typeface="Arial"/>
            </a:endParaRPr>
          </a:p>
          <a:p>
            <a:pPr indent="-298450" lvl="0" marL="342900" marR="0" rtl="0" algn="l">
              <a:lnSpc>
                <a:spcPct val="100000"/>
              </a:lnSpc>
              <a:spcBef>
                <a:spcPts val="0"/>
              </a:spcBef>
              <a:spcAft>
                <a:spcPts val="0"/>
              </a:spcAft>
              <a:buClr>
                <a:srgbClr val="EFEFEF"/>
              </a:buClr>
              <a:buSzPts val="2100"/>
              <a:buFont typeface="Arial"/>
              <a:buChar char="●"/>
            </a:pPr>
            <a:r>
              <a:rPr b="1" i="0" lang="lv" sz="2100" u="none" cap="none" strike="noStrike">
                <a:solidFill>
                  <a:srgbClr val="EFEFEF"/>
                </a:solidFill>
                <a:latin typeface="Arial"/>
                <a:ea typeface="Arial"/>
                <a:cs typeface="Arial"/>
                <a:sym typeface="Arial"/>
              </a:rPr>
              <a:t>Kvalitātes nodrošināšana (QA) </a:t>
            </a:r>
            <a:r>
              <a:rPr b="0" i="0" lang="lv" sz="2100" u="none" cap="none" strike="noStrike">
                <a:solidFill>
                  <a:srgbClr val="EFEFEF"/>
                </a:solidFill>
                <a:latin typeface="Arial"/>
                <a:ea typeface="Arial"/>
                <a:cs typeface="Arial"/>
                <a:sym typeface="Arial"/>
              </a:rPr>
              <a:t>– nebeidzams process, kurš uzlabo un uztur programmatūru, lai nodrošinātu kvalitāti</a:t>
            </a:r>
            <a:endParaRPr b="0" i="0" sz="2100" u="none" cap="none" strike="noStrike">
              <a:solidFill>
                <a:srgbClr val="EFEFEF"/>
              </a:solidFill>
              <a:latin typeface="Arial"/>
              <a:ea typeface="Arial"/>
              <a:cs typeface="Arial"/>
              <a:sym typeface="Arial"/>
            </a:endParaRPr>
          </a:p>
          <a:p>
            <a:pPr indent="-298450" lvl="0" marL="342900" marR="0" rtl="0" algn="l">
              <a:lnSpc>
                <a:spcPct val="100000"/>
              </a:lnSpc>
              <a:spcBef>
                <a:spcPts val="0"/>
              </a:spcBef>
              <a:spcAft>
                <a:spcPts val="0"/>
              </a:spcAft>
              <a:buClr>
                <a:srgbClr val="EFEFEF"/>
              </a:buClr>
              <a:buSzPts val="2100"/>
              <a:buFont typeface="Arial"/>
              <a:buChar char="●"/>
            </a:pPr>
            <a:r>
              <a:rPr b="1" i="0" lang="lv" sz="2100" u="none" cap="none" strike="noStrike">
                <a:solidFill>
                  <a:srgbClr val="EFEFEF"/>
                </a:solidFill>
                <a:latin typeface="Arial"/>
                <a:ea typeface="Arial"/>
                <a:cs typeface="Arial"/>
                <a:sym typeface="Arial"/>
              </a:rPr>
              <a:t>Kvalitātes kontrole (QC) </a:t>
            </a:r>
            <a:r>
              <a:rPr b="0" i="0" lang="lv" sz="2100" u="none" cap="none" strike="noStrike">
                <a:solidFill>
                  <a:srgbClr val="EFEFEF"/>
                </a:solidFill>
                <a:latin typeface="Arial"/>
                <a:ea typeface="Arial"/>
                <a:cs typeface="Arial"/>
                <a:sym typeface="Arial"/>
              </a:rPr>
              <a:t>– produkta verifikācijas process lai noskaidrotu, vai produkts atbilst funcionālajām prasībām</a:t>
            </a:r>
            <a:endParaRPr b="0" i="0" sz="2100" u="none" cap="none" strike="noStrike">
              <a:solidFill>
                <a:srgbClr val="EFEFEF"/>
              </a:solidFill>
              <a:latin typeface="Arial"/>
              <a:ea typeface="Arial"/>
              <a:cs typeface="Arial"/>
              <a:sym typeface="Arial"/>
            </a:endParaRPr>
          </a:p>
          <a:p>
            <a:pPr indent="-298450" lvl="0" marL="342900" marR="0" rtl="0" algn="l">
              <a:lnSpc>
                <a:spcPct val="100000"/>
              </a:lnSpc>
              <a:spcBef>
                <a:spcPts val="0"/>
              </a:spcBef>
              <a:spcAft>
                <a:spcPts val="0"/>
              </a:spcAft>
              <a:buClr>
                <a:srgbClr val="EFEFEF"/>
              </a:buClr>
              <a:buSzPts val="2100"/>
              <a:buFont typeface="Arial"/>
              <a:buChar char="●"/>
            </a:pPr>
            <a:r>
              <a:rPr b="1" i="0" lang="lv" sz="2100" u="none" cap="none" strike="noStrike">
                <a:solidFill>
                  <a:srgbClr val="EFEFEF"/>
                </a:solidFill>
                <a:latin typeface="Arial"/>
                <a:ea typeface="Arial"/>
                <a:cs typeface="Arial"/>
                <a:sym typeface="Arial"/>
              </a:rPr>
              <a:t>Testēšana </a:t>
            </a:r>
            <a:r>
              <a:rPr b="0" i="0" lang="lv" sz="2100" u="none" cap="none" strike="noStrike">
                <a:solidFill>
                  <a:srgbClr val="EFEFEF"/>
                </a:solidFill>
                <a:latin typeface="Arial"/>
                <a:ea typeface="Arial"/>
                <a:cs typeface="Arial"/>
                <a:sym typeface="Arial"/>
              </a:rPr>
              <a:t>–  pamata aktivitāte, kuras mērķis ir atrast un novērst tehniskās problēmas kodā un novērtētu vispārējo produkta lietojamību</a:t>
            </a:r>
            <a:endParaRPr b="0" i="0" sz="2100" u="none" cap="none" strike="noStrike">
              <a:solidFill>
                <a:srgbClr val="EFEFEF"/>
              </a:solidFill>
              <a:latin typeface="Arial"/>
              <a:ea typeface="Arial"/>
              <a:cs typeface="Arial"/>
              <a:sym typeface="Arial"/>
            </a:endParaRPr>
          </a:p>
          <a:p>
            <a:pPr indent="0" lvl="0" marL="34290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EFEFEF"/>
              </a:solidFill>
              <a:latin typeface="Arial"/>
              <a:ea typeface="Arial"/>
              <a:cs typeface="Arial"/>
              <a:sym typeface="Arial"/>
            </a:endParaRPr>
          </a:p>
        </p:txBody>
      </p:sp>
      <p:pic>
        <p:nvPicPr>
          <p:cNvPr id="101" name="Google Shape;101;p28"/>
          <p:cNvPicPr preferRelativeResize="0"/>
          <p:nvPr/>
        </p:nvPicPr>
        <p:blipFill rotWithShape="1">
          <a:blip r:embed="rId3">
            <a:alphaModFix/>
          </a:blip>
          <a:srcRect b="0" l="0" r="0" t="0"/>
          <a:stretch/>
        </p:blipFill>
        <p:spPr>
          <a:xfrm>
            <a:off x="395820" y="983880"/>
            <a:ext cx="2573910" cy="20660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9"/>
          <p:cNvSpPr txBox="1"/>
          <p:nvPr/>
        </p:nvSpPr>
        <p:spPr>
          <a:xfrm>
            <a:off x="0" y="387713"/>
            <a:ext cx="9102000" cy="5958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2800"/>
              <a:buFont typeface="Arial"/>
              <a:buNone/>
            </a:pPr>
            <a:r>
              <a:rPr b="1" i="0" lang="lv" sz="2800" u="none" cap="none" strike="noStrike">
                <a:solidFill>
                  <a:schemeClr val="accent4"/>
                </a:solidFill>
                <a:latin typeface="Arial"/>
                <a:ea typeface="Arial"/>
                <a:cs typeface="Arial"/>
                <a:sym typeface="Arial"/>
              </a:rPr>
              <a:t>Programmatūras kvalitāte: Verifikācija un validācija</a:t>
            </a:r>
            <a:endParaRPr b="0" i="0" sz="2800" u="none" cap="none" strike="noStrike">
              <a:solidFill>
                <a:schemeClr val="accent4"/>
              </a:solidFill>
              <a:latin typeface="Arial"/>
              <a:ea typeface="Arial"/>
              <a:cs typeface="Arial"/>
              <a:sym typeface="Arial"/>
            </a:endParaRPr>
          </a:p>
        </p:txBody>
      </p:sp>
      <p:sp>
        <p:nvSpPr>
          <p:cNvPr id="107" name="Google Shape;107;p29"/>
          <p:cNvSpPr txBox="1"/>
          <p:nvPr/>
        </p:nvSpPr>
        <p:spPr>
          <a:xfrm>
            <a:off x="8739900" y="4693680"/>
            <a:ext cx="404100" cy="273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lv" sz="1400" u="none" cap="none" strike="noStrike">
                <a:solidFill>
                  <a:srgbClr val="FFFFFF"/>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graphicFrame>
        <p:nvGraphicFramePr>
          <p:cNvPr id="108" name="Google Shape;108;p29"/>
          <p:cNvGraphicFramePr/>
          <p:nvPr/>
        </p:nvGraphicFramePr>
        <p:xfrm>
          <a:off x="1058670" y="1287360"/>
          <a:ext cx="3000000" cy="3000000"/>
        </p:xfrm>
        <a:graphic>
          <a:graphicData uri="http://schemas.openxmlformats.org/drawingml/2006/table">
            <a:tbl>
              <a:tblPr>
                <a:noFill/>
                <a:tableStyleId>{CA16F216-941C-416A-8CB0-6DF2D221AC6F}</a:tableStyleId>
              </a:tblPr>
              <a:tblGrid>
                <a:gridCol w="1630550"/>
                <a:gridCol w="3107450"/>
                <a:gridCol w="2369250"/>
              </a:tblGrid>
              <a:tr h="28675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rgbClr val="EFEFEF"/>
                        </a:solidFill>
                      </a:endParaRPr>
                    </a:p>
                  </a:txBody>
                  <a:tcPr marT="68575" marB="68575" marR="68575" marL="68575">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4A86E8"/>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lv" sz="1100" u="none" cap="none" strike="noStrike">
                          <a:solidFill>
                            <a:srgbClr val="EFEFEF"/>
                          </a:solidFill>
                          <a:latin typeface="Arial"/>
                          <a:ea typeface="Arial"/>
                          <a:cs typeface="Arial"/>
                          <a:sym typeface="Arial"/>
                        </a:rPr>
                        <a:t>Verifikācija</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4A86E8"/>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lv" sz="1100" u="none" cap="none" strike="noStrike">
                          <a:solidFill>
                            <a:srgbClr val="EFEFEF"/>
                          </a:solidFill>
                          <a:latin typeface="Arial"/>
                          <a:ea typeface="Arial"/>
                          <a:cs typeface="Arial"/>
                          <a:sym typeface="Arial"/>
                        </a:rPr>
                        <a:t>Validācija</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4A86E8"/>
                    </a:solidFill>
                  </a:tcPr>
                </a:tc>
              </a:tr>
              <a:tr h="736300">
                <a:tc>
                  <a:txBody>
                    <a:bodyPr/>
                    <a:lstStyle/>
                    <a:p>
                      <a:pPr indent="0" lvl="0" marL="0" marR="0" rtl="0" algn="ctr">
                        <a:lnSpc>
                          <a:spcPct val="100000"/>
                        </a:lnSpc>
                        <a:spcBef>
                          <a:spcPts val="0"/>
                        </a:spcBef>
                        <a:spcAft>
                          <a:spcPts val="0"/>
                        </a:spcAft>
                        <a:buClr>
                          <a:srgbClr val="000000"/>
                        </a:buClr>
                        <a:buSzPts val="1100"/>
                        <a:buFont typeface="Arial"/>
                        <a:buNone/>
                      </a:pPr>
                      <a:r>
                        <a:rPr b="1" lang="lv" sz="1100" u="none" cap="none" strike="noStrike">
                          <a:solidFill>
                            <a:srgbClr val="EFEFEF"/>
                          </a:solidFill>
                          <a:latin typeface="Arial"/>
                          <a:ea typeface="Arial"/>
                          <a:cs typeface="Arial"/>
                          <a:sym typeface="Arial"/>
                        </a:rPr>
                        <a:t>Definīcija</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A1C3FA"/>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0" lang="lv" sz="1100" u="none" cap="none" strike="noStrike">
                          <a:solidFill>
                            <a:srgbClr val="EFEFEF"/>
                          </a:solidFill>
                          <a:latin typeface="Arial"/>
                          <a:ea typeface="Arial"/>
                          <a:cs typeface="Arial"/>
                          <a:sym typeface="Arial"/>
                        </a:rPr>
                        <a:t>Sistēmas un produkta novērtēšanas process (ne gala produkta) izstrādes laikā, lai noskaidrotu produkta atbilstību prasībām konkrētā izstrādes fāzē</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lang="lv" sz="1100" u="none" cap="none" strike="noStrike">
                          <a:solidFill>
                            <a:srgbClr val="EFEFEF"/>
                          </a:solidFill>
                          <a:latin typeface="Arial"/>
                          <a:ea typeface="Arial"/>
                          <a:cs typeface="Arial"/>
                          <a:sym typeface="Arial"/>
                        </a:rPr>
                        <a:t>Programmatūras novērtēšanas process izstrādes laikā un izstrādes beigās, lai noskaidrotu produkta atbilstību prasībām</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r>
              <a:tr h="736300">
                <a:tc>
                  <a:txBody>
                    <a:bodyPr/>
                    <a:lstStyle/>
                    <a:p>
                      <a:pPr indent="0" lvl="0" marL="0" marR="0" rtl="0" algn="ctr">
                        <a:lnSpc>
                          <a:spcPct val="100000"/>
                        </a:lnSpc>
                        <a:spcBef>
                          <a:spcPts val="0"/>
                        </a:spcBef>
                        <a:spcAft>
                          <a:spcPts val="0"/>
                        </a:spcAft>
                        <a:buClr>
                          <a:srgbClr val="000000"/>
                        </a:buClr>
                        <a:buSzPts val="1100"/>
                        <a:buFont typeface="Arial"/>
                        <a:buNone/>
                      </a:pPr>
                      <a:r>
                        <a:rPr b="1" lang="lv" sz="1100" u="none" cap="none" strike="noStrike">
                          <a:solidFill>
                            <a:srgbClr val="EFEFEF"/>
                          </a:solidFill>
                          <a:latin typeface="Arial"/>
                          <a:ea typeface="Arial"/>
                          <a:cs typeface="Arial"/>
                          <a:sym typeface="Arial"/>
                        </a:rPr>
                        <a:t>Mērķis</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A1C3FA"/>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0" lang="lv" sz="1100" u="none" cap="none" strike="noStrike">
                          <a:solidFill>
                            <a:srgbClr val="EFEFEF"/>
                          </a:solidFill>
                          <a:latin typeface="Arial"/>
                          <a:ea typeface="Arial"/>
                          <a:cs typeface="Arial"/>
                          <a:sym typeface="Arial"/>
                        </a:rPr>
                        <a:t>Nodrošināt, ka produkts tiek būvēts atbilstoši prasībām un specifikācijai</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lang="lv" sz="1100" u="none" cap="none" strike="noStrike">
                          <a:solidFill>
                            <a:srgbClr val="EFEFEF"/>
                          </a:solidFill>
                          <a:latin typeface="Arial"/>
                          <a:ea typeface="Arial"/>
                          <a:cs typeface="Arial"/>
                          <a:sym typeface="Arial"/>
                        </a:rPr>
                        <a:t>Nodrošināt produkta atbilstību lietotāja vajadzībām un nodemonstrēt, ka produkts šīs vajadzības ir spējīgs izpildīt</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r>
              <a:tr h="286750">
                <a:tc>
                  <a:txBody>
                    <a:bodyPr/>
                    <a:lstStyle/>
                    <a:p>
                      <a:pPr indent="0" lvl="0" marL="0" marR="0" rtl="0" algn="ctr">
                        <a:lnSpc>
                          <a:spcPct val="100000"/>
                        </a:lnSpc>
                        <a:spcBef>
                          <a:spcPts val="0"/>
                        </a:spcBef>
                        <a:spcAft>
                          <a:spcPts val="0"/>
                        </a:spcAft>
                        <a:buClr>
                          <a:srgbClr val="000000"/>
                        </a:buClr>
                        <a:buSzPts val="1100"/>
                        <a:buFont typeface="Arial"/>
                        <a:buNone/>
                      </a:pPr>
                      <a:r>
                        <a:rPr b="1" lang="lv" sz="1100" u="none" cap="none" strike="noStrike">
                          <a:solidFill>
                            <a:srgbClr val="EFEFEF"/>
                          </a:solidFill>
                          <a:latin typeface="Arial"/>
                          <a:ea typeface="Arial"/>
                          <a:cs typeface="Arial"/>
                          <a:sym typeface="Arial"/>
                        </a:rPr>
                        <a:t>Jautājums</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A1C3FA"/>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0" lang="lv" sz="1100" u="none" cap="none" strike="noStrike">
                          <a:solidFill>
                            <a:srgbClr val="EFEFEF"/>
                          </a:solidFill>
                          <a:latin typeface="Arial"/>
                          <a:ea typeface="Arial"/>
                          <a:cs typeface="Arial"/>
                          <a:sym typeface="Arial"/>
                        </a:rPr>
                        <a:t>Vai mēs būvējam produktu pareizi?</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lang="lv" sz="1100" u="none" cap="none" strike="noStrike">
                          <a:solidFill>
                            <a:srgbClr val="EFEFEF"/>
                          </a:solidFill>
                          <a:latin typeface="Arial"/>
                          <a:ea typeface="Arial"/>
                          <a:cs typeface="Arial"/>
                          <a:sym typeface="Arial"/>
                        </a:rPr>
                        <a:t>Vai mēs būvējam pareizo produktu?</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r>
              <a:tr h="436600">
                <a:tc>
                  <a:txBody>
                    <a:bodyPr/>
                    <a:lstStyle/>
                    <a:p>
                      <a:pPr indent="0" lvl="0" marL="0" marR="0" rtl="0" algn="ctr">
                        <a:lnSpc>
                          <a:spcPct val="100000"/>
                        </a:lnSpc>
                        <a:spcBef>
                          <a:spcPts val="0"/>
                        </a:spcBef>
                        <a:spcAft>
                          <a:spcPts val="0"/>
                        </a:spcAft>
                        <a:buClr>
                          <a:srgbClr val="000000"/>
                        </a:buClr>
                        <a:buSzPts val="1100"/>
                        <a:buFont typeface="Arial"/>
                        <a:buNone/>
                      </a:pPr>
                      <a:r>
                        <a:rPr b="1" lang="lv" sz="1100" u="none" cap="none" strike="noStrike">
                          <a:solidFill>
                            <a:srgbClr val="EFEFEF"/>
                          </a:solidFill>
                          <a:latin typeface="Arial"/>
                          <a:ea typeface="Arial"/>
                          <a:cs typeface="Arial"/>
                          <a:sym typeface="Arial"/>
                        </a:rPr>
                        <a:t>Novērtējamie apgabali</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A1C3FA"/>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0" lang="lv" sz="1100" u="none" cap="none" strike="noStrike">
                          <a:solidFill>
                            <a:srgbClr val="EFEFEF"/>
                          </a:solidFill>
                          <a:latin typeface="Arial"/>
                          <a:ea typeface="Arial"/>
                          <a:cs typeface="Arial"/>
                          <a:sym typeface="Arial"/>
                        </a:rPr>
                        <a:t>Plāni, prasības, dizains, specifikācija, kods, testa scenāriji</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lang="lv" sz="1100" u="none" cap="none" strike="noStrike">
                          <a:solidFill>
                            <a:srgbClr val="EFEFEF"/>
                          </a:solidFill>
                          <a:latin typeface="Arial"/>
                          <a:ea typeface="Arial"/>
                          <a:cs typeface="Arial"/>
                          <a:sym typeface="Arial"/>
                        </a:rPr>
                        <a:t>Viss produkts</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r>
              <a:tr h="436600">
                <a:tc>
                  <a:txBody>
                    <a:bodyPr/>
                    <a:lstStyle/>
                    <a:p>
                      <a:pPr indent="0" lvl="0" marL="0" marR="0" rtl="0" algn="ctr">
                        <a:lnSpc>
                          <a:spcPct val="100000"/>
                        </a:lnSpc>
                        <a:spcBef>
                          <a:spcPts val="0"/>
                        </a:spcBef>
                        <a:spcAft>
                          <a:spcPts val="0"/>
                        </a:spcAft>
                        <a:buClr>
                          <a:srgbClr val="000000"/>
                        </a:buClr>
                        <a:buSzPts val="1100"/>
                        <a:buFont typeface="Arial"/>
                        <a:buNone/>
                      </a:pPr>
                      <a:r>
                        <a:rPr b="1" lang="lv" sz="1100" u="none" cap="none" strike="noStrike">
                          <a:solidFill>
                            <a:srgbClr val="EFEFEF"/>
                          </a:solidFill>
                          <a:latin typeface="Arial"/>
                          <a:ea typeface="Arial"/>
                          <a:cs typeface="Arial"/>
                          <a:sym typeface="Arial"/>
                        </a:rPr>
                        <a:t>Aktivitātes</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solidFill>
                      <a:srgbClr val="A1C3FA"/>
                    </a:solidFill>
                  </a:tcPr>
                </a:tc>
                <a:tc>
                  <a:txBody>
                    <a:bodyPr/>
                    <a:lstStyle/>
                    <a:p>
                      <a:pPr indent="-234950" lvl="0" marL="342900" marR="0" rtl="0" algn="l">
                        <a:lnSpc>
                          <a:spcPct val="100000"/>
                        </a:lnSpc>
                        <a:spcBef>
                          <a:spcPts val="0"/>
                        </a:spcBef>
                        <a:spcAft>
                          <a:spcPts val="0"/>
                        </a:spcAft>
                        <a:buClr>
                          <a:srgbClr val="EFEFEF"/>
                        </a:buClr>
                        <a:buSzPts val="1100"/>
                        <a:buFont typeface="Arial"/>
                        <a:buChar char="●"/>
                      </a:pPr>
                      <a:r>
                        <a:rPr b="0" lang="lv" sz="1100" u="none" cap="none" strike="noStrike">
                          <a:solidFill>
                            <a:srgbClr val="EFEFEF"/>
                          </a:solidFill>
                          <a:latin typeface="Arial"/>
                          <a:ea typeface="Arial"/>
                          <a:cs typeface="Arial"/>
                          <a:sym typeface="Arial"/>
                        </a:rPr>
                        <a:t>Pārskatīšana</a:t>
                      </a:r>
                      <a:endParaRPr b="0" sz="1100" u="none" cap="none" strike="noStrike">
                        <a:solidFill>
                          <a:srgbClr val="EFEFEF"/>
                        </a:solidFill>
                        <a:latin typeface="Arial"/>
                        <a:ea typeface="Arial"/>
                        <a:cs typeface="Arial"/>
                        <a:sym typeface="Arial"/>
                      </a:endParaRPr>
                    </a:p>
                    <a:p>
                      <a:pPr indent="-234950" lvl="0" marL="342900" marR="0" rtl="0" algn="l">
                        <a:lnSpc>
                          <a:spcPct val="100000"/>
                        </a:lnSpc>
                        <a:spcBef>
                          <a:spcPts val="0"/>
                        </a:spcBef>
                        <a:spcAft>
                          <a:spcPts val="0"/>
                        </a:spcAft>
                        <a:buClr>
                          <a:srgbClr val="EFEFEF"/>
                        </a:buClr>
                        <a:buSzPts val="1100"/>
                        <a:buFont typeface="Arial"/>
                        <a:buChar char="●"/>
                      </a:pPr>
                      <a:r>
                        <a:rPr b="0" lang="lv" sz="1100" u="none" cap="none" strike="noStrike">
                          <a:solidFill>
                            <a:srgbClr val="EFEFEF"/>
                          </a:solidFill>
                          <a:latin typeface="Arial"/>
                          <a:ea typeface="Arial"/>
                          <a:cs typeface="Arial"/>
                          <a:sym typeface="Arial"/>
                        </a:rPr>
                        <a:t>Inspekcijas</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lang="lv" sz="1100" u="none" cap="none" strike="noStrike">
                          <a:solidFill>
                            <a:srgbClr val="EFEFEF"/>
                          </a:solidFill>
                          <a:latin typeface="Arial"/>
                          <a:ea typeface="Arial"/>
                          <a:cs typeface="Arial"/>
                          <a:sym typeface="Arial"/>
                        </a:rPr>
                        <a:t>Testēšana</a:t>
                      </a:r>
                      <a:endParaRPr b="0" sz="1100" u="none" cap="none" strike="noStrike">
                        <a:solidFill>
                          <a:srgbClr val="EFEFEF"/>
                        </a:solidFill>
                        <a:latin typeface="Arial"/>
                        <a:ea typeface="Arial"/>
                        <a:cs typeface="Arial"/>
                        <a:sym typeface="Arial"/>
                      </a:endParaRPr>
                    </a:p>
                  </a:txBody>
                  <a:tcPr marT="34300" marB="34300" marR="68300" marL="68300">
                    <a:lnL cap="flat" cmpd="sng" w="18700">
                      <a:solidFill>
                        <a:srgbClr val="000000"/>
                      </a:solidFill>
                      <a:prstDash val="solid"/>
                      <a:round/>
                      <a:headEnd len="sm" w="sm" type="none"/>
                      <a:tailEnd len="sm" w="sm" type="none"/>
                    </a:lnL>
                    <a:lnR cap="flat" cmpd="sng" w="18700">
                      <a:solidFill>
                        <a:srgbClr val="000000"/>
                      </a:solidFill>
                      <a:prstDash val="solid"/>
                      <a:round/>
                      <a:headEnd len="sm" w="sm" type="none"/>
                      <a:tailEnd len="sm" w="sm" type="none"/>
                    </a:lnR>
                    <a:lnT cap="flat" cmpd="sng" w="18700">
                      <a:solidFill>
                        <a:srgbClr val="000000"/>
                      </a:solidFill>
                      <a:prstDash val="solid"/>
                      <a:round/>
                      <a:headEnd len="sm" w="sm" type="none"/>
                      <a:tailEnd len="sm" w="sm" type="none"/>
                    </a:lnT>
                    <a:lnB cap="flat" cmpd="sng" w="18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0"/>
          <p:cNvSpPr txBox="1"/>
          <p:nvPr/>
        </p:nvSpPr>
        <p:spPr>
          <a:xfrm>
            <a:off x="328378" y="1"/>
            <a:ext cx="7886700" cy="6936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C55A11"/>
              </a:buClr>
              <a:buSzPts val="3300"/>
              <a:buFont typeface="Calibri"/>
              <a:buNone/>
            </a:pPr>
            <a:r>
              <a:rPr b="1" i="0" lang="lv" sz="3300" u="none" cap="none" strike="noStrike">
                <a:solidFill>
                  <a:schemeClr val="accent4"/>
                </a:solidFill>
                <a:latin typeface="Calibri"/>
                <a:ea typeface="Calibri"/>
                <a:cs typeface="Calibri"/>
                <a:sym typeface="Calibri"/>
              </a:rPr>
              <a:t>Funkcionālo testu tipi</a:t>
            </a:r>
            <a:endParaRPr b="1" i="0" sz="3300" u="none" cap="none" strike="noStrike">
              <a:solidFill>
                <a:schemeClr val="accent4"/>
              </a:solidFill>
              <a:latin typeface="Calibri"/>
              <a:ea typeface="Calibri"/>
              <a:cs typeface="Calibri"/>
              <a:sym typeface="Calibri"/>
            </a:endParaRPr>
          </a:p>
        </p:txBody>
      </p:sp>
      <p:sp>
        <p:nvSpPr>
          <p:cNvPr id="114" name="Google Shape;114;p30"/>
          <p:cNvSpPr/>
          <p:nvPr/>
        </p:nvSpPr>
        <p:spPr>
          <a:xfrm>
            <a:off x="328378" y="627688"/>
            <a:ext cx="8219100" cy="4131900"/>
          </a:xfrm>
          <a:prstGeom prst="rect">
            <a:avLst/>
          </a:prstGeom>
          <a:noFill/>
          <a:ln>
            <a:noFill/>
          </a:ln>
        </p:spPr>
        <p:txBody>
          <a:bodyPr anchorCtr="0" anchor="t" bIns="34275" lIns="68575" spcFirstLastPara="1" rIns="68575" wrap="square" tIns="34275">
            <a:noAutofit/>
          </a:bodyPr>
          <a:lstStyle/>
          <a:p>
            <a:pPr indent="-317500" lvl="0" marL="342900" marR="0" rtl="0" algn="l">
              <a:lnSpc>
                <a:spcPct val="100000"/>
              </a:lnSpc>
              <a:spcBef>
                <a:spcPts val="0"/>
              </a:spcBef>
              <a:spcAft>
                <a:spcPts val="0"/>
              </a:spcAft>
              <a:buClr>
                <a:srgbClr val="EFEFEF"/>
              </a:buClr>
              <a:buSzPts val="2000"/>
              <a:buFont typeface="Arial"/>
              <a:buChar char="•"/>
            </a:pPr>
            <a:r>
              <a:rPr b="1" i="0" lang="lv" sz="2000" u="none" cap="none" strike="noStrike">
                <a:solidFill>
                  <a:srgbClr val="92D050"/>
                </a:solidFill>
                <a:latin typeface="Calibri"/>
                <a:ea typeface="Calibri"/>
                <a:cs typeface="Calibri"/>
                <a:sym typeface="Calibri"/>
              </a:rPr>
              <a:t>Saprāta testēšana</a:t>
            </a:r>
            <a:r>
              <a:rPr b="1" i="0" lang="lv" sz="2000" u="none" cap="none" strike="noStrike">
                <a:solidFill>
                  <a:srgbClr val="EFEFEF"/>
                </a:solidFill>
                <a:latin typeface="Calibri"/>
                <a:ea typeface="Calibri"/>
                <a:cs typeface="Calibri"/>
                <a:sym typeface="Calibri"/>
              </a:rPr>
              <a:t> (Sanity) </a:t>
            </a:r>
            <a:r>
              <a:rPr b="0" i="0" lang="lv" sz="2000" u="none" cap="none" strike="noStrike">
                <a:solidFill>
                  <a:srgbClr val="EFEFEF"/>
                </a:solidFill>
                <a:latin typeface="Calibri"/>
                <a:ea typeface="Calibri"/>
                <a:cs typeface="Calibri"/>
                <a:sym typeface="Calibri"/>
              </a:rPr>
              <a:t>– padziļināta noteiktas funkcionalitātes testēšana</a:t>
            </a:r>
            <a:endParaRPr b="0" i="0" sz="2000" u="none" cap="none" strike="noStrike">
              <a:solidFill>
                <a:srgbClr val="EFEFEF"/>
              </a:solidFill>
              <a:latin typeface="Calibri"/>
              <a:ea typeface="Calibri"/>
              <a:cs typeface="Calibri"/>
              <a:sym typeface="Calibri"/>
            </a:endParaRPr>
          </a:p>
          <a:p>
            <a:pPr indent="-317500" lvl="0" marL="342900" marR="0" rtl="0" algn="l">
              <a:lnSpc>
                <a:spcPct val="100000"/>
              </a:lnSpc>
              <a:spcBef>
                <a:spcPts val="0"/>
              </a:spcBef>
              <a:spcAft>
                <a:spcPts val="0"/>
              </a:spcAft>
              <a:buClr>
                <a:srgbClr val="EFEFEF"/>
              </a:buClr>
              <a:buSzPts val="2000"/>
              <a:buFont typeface="Arial"/>
              <a:buChar char="•"/>
            </a:pPr>
            <a:r>
              <a:rPr b="1" i="0" lang="lv" sz="2000" u="none" cap="none" strike="noStrike">
                <a:solidFill>
                  <a:srgbClr val="92D050"/>
                </a:solidFill>
                <a:latin typeface="Calibri"/>
                <a:ea typeface="Calibri"/>
                <a:cs typeface="Calibri"/>
                <a:sym typeface="Calibri"/>
              </a:rPr>
              <a:t>Dūmu testēšana</a:t>
            </a:r>
            <a:r>
              <a:rPr b="1" i="0" lang="lv" sz="2000" u="none" cap="none" strike="noStrike">
                <a:solidFill>
                  <a:srgbClr val="EFEFEF"/>
                </a:solidFill>
                <a:latin typeface="Calibri"/>
                <a:ea typeface="Calibri"/>
                <a:cs typeface="Calibri"/>
                <a:sym typeface="Calibri"/>
              </a:rPr>
              <a:t> (Smoke)</a:t>
            </a:r>
            <a:r>
              <a:rPr b="0" i="0" lang="lv" sz="2000" u="none" cap="none" strike="noStrike">
                <a:solidFill>
                  <a:srgbClr val="EFEFEF"/>
                </a:solidFill>
                <a:latin typeface="Calibri"/>
                <a:ea typeface="Calibri"/>
                <a:cs typeface="Calibri"/>
                <a:sym typeface="Calibri"/>
              </a:rPr>
              <a:t> – augsta līmeņa pamatfunkcionalitātes testēšana </a:t>
            </a:r>
            <a:endParaRPr b="0" i="0" sz="2000" u="none" cap="none" strike="noStrike">
              <a:solidFill>
                <a:srgbClr val="EFEFEF"/>
              </a:solidFill>
              <a:latin typeface="Calibri"/>
              <a:ea typeface="Calibri"/>
              <a:cs typeface="Calibri"/>
              <a:sym typeface="Calibri"/>
            </a:endParaRPr>
          </a:p>
          <a:p>
            <a:pPr indent="-317500" lvl="0" marL="342900" marR="0" rtl="0" algn="l">
              <a:lnSpc>
                <a:spcPct val="100000"/>
              </a:lnSpc>
              <a:spcBef>
                <a:spcPts val="0"/>
              </a:spcBef>
              <a:spcAft>
                <a:spcPts val="0"/>
              </a:spcAft>
              <a:buClr>
                <a:srgbClr val="EFEFEF"/>
              </a:buClr>
              <a:buSzPts val="2000"/>
              <a:buFont typeface="Arial"/>
              <a:buChar char="•"/>
            </a:pPr>
            <a:r>
              <a:rPr b="1" i="0" lang="lv" sz="2000" u="none" cap="none" strike="noStrike">
                <a:solidFill>
                  <a:srgbClr val="92D050"/>
                </a:solidFill>
                <a:latin typeface="Calibri"/>
                <a:ea typeface="Calibri"/>
                <a:cs typeface="Calibri"/>
                <a:sym typeface="Calibri"/>
              </a:rPr>
              <a:t>Regresija</a:t>
            </a:r>
            <a:r>
              <a:rPr b="1" i="0" lang="lv" sz="2000" u="none" cap="none" strike="noStrike">
                <a:solidFill>
                  <a:srgbClr val="EFEFEF"/>
                </a:solidFill>
                <a:latin typeface="Calibri"/>
                <a:ea typeface="Calibri"/>
                <a:cs typeface="Calibri"/>
                <a:sym typeface="Calibri"/>
              </a:rPr>
              <a:t> (Regression) </a:t>
            </a:r>
            <a:r>
              <a:rPr b="0" i="0" lang="lv" sz="2000" u="none" cap="none" strike="noStrike">
                <a:solidFill>
                  <a:srgbClr val="EFEFEF"/>
                </a:solidFill>
                <a:latin typeface="Calibri"/>
                <a:ea typeface="Calibri"/>
                <a:cs typeface="Calibri"/>
                <a:sym typeface="Calibri"/>
              </a:rPr>
              <a:t>-</a:t>
            </a:r>
            <a:r>
              <a:rPr b="1" i="0" lang="lv" sz="2000" u="none" cap="none" strike="noStrike">
                <a:solidFill>
                  <a:srgbClr val="EFEFEF"/>
                </a:solidFill>
                <a:latin typeface="Calibri"/>
                <a:ea typeface="Calibri"/>
                <a:cs typeface="Calibri"/>
                <a:sym typeface="Calibri"/>
              </a:rPr>
              <a:t> </a:t>
            </a:r>
            <a:r>
              <a:rPr b="0" i="0" lang="lv" sz="2000" u="none" cap="none" strike="noStrike">
                <a:solidFill>
                  <a:srgbClr val="EFEFEF"/>
                </a:solidFill>
                <a:latin typeface="Calibri"/>
                <a:ea typeface="Calibri"/>
                <a:cs typeface="Calibri"/>
                <a:sym typeface="Calibri"/>
              </a:rPr>
              <a:t>nodrošina, ka vecais kods strādā kopā ar jauno kodu</a:t>
            </a:r>
            <a:endParaRPr b="0" i="0" sz="2000" u="none" cap="none" strike="noStrike">
              <a:solidFill>
                <a:srgbClr val="EFEFEF"/>
              </a:solidFill>
              <a:latin typeface="Calibri"/>
              <a:ea typeface="Calibri"/>
              <a:cs typeface="Calibri"/>
              <a:sym typeface="Calibri"/>
            </a:endParaRPr>
          </a:p>
          <a:p>
            <a:pPr indent="-317500" lvl="0" marL="342900" marR="0" rtl="0" algn="l">
              <a:lnSpc>
                <a:spcPct val="100000"/>
              </a:lnSpc>
              <a:spcBef>
                <a:spcPts val="0"/>
              </a:spcBef>
              <a:spcAft>
                <a:spcPts val="0"/>
              </a:spcAft>
              <a:buClr>
                <a:srgbClr val="EFEFEF"/>
              </a:buClr>
              <a:buSzPts val="2000"/>
              <a:buFont typeface="Arial"/>
              <a:buChar char="•"/>
            </a:pPr>
            <a:r>
              <a:rPr b="1" i="0" lang="lv" sz="2000" u="none" cap="none" strike="noStrike">
                <a:solidFill>
                  <a:srgbClr val="92D050"/>
                </a:solidFill>
                <a:latin typeface="Calibri"/>
                <a:ea typeface="Calibri"/>
                <a:cs typeface="Calibri"/>
                <a:sym typeface="Calibri"/>
              </a:rPr>
              <a:t>No beigām līdz beigām</a:t>
            </a:r>
            <a:r>
              <a:rPr b="1" i="0" lang="lv" sz="2000" u="none" cap="none" strike="noStrike">
                <a:solidFill>
                  <a:srgbClr val="EFEFEF"/>
                </a:solidFill>
                <a:latin typeface="Calibri"/>
                <a:ea typeface="Calibri"/>
                <a:cs typeface="Calibri"/>
                <a:sym typeface="Calibri"/>
              </a:rPr>
              <a:t> (End-to-end)</a:t>
            </a:r>
            <a:r>
              <a:rPr b="0" i="0" lang="lv" sz="2000" u="none" cap="none" strike="noStrike">
                <a:solidFill>
                  <a:srgbClr val="EFEFEF"/>
                </a:solidFill>
                <a:latin typeface="Calibri"/>
                <a:ea typeface="Calibri"/>
                <a:cs typeface="Calibri"/>
                <a:sym typeface="Calibri"/>
              </a:rPr>
              <a:t> (e2e) – sarežģīts testēšanas veids, kurš pārbauda reālis lietotāju scenārijus no sākuma līdz beigām, iekļaujot sevī  integrācijas ar ārējam sistēmām</a:t>
            </a:r>
            <a:endParaRPr b="0" i="0" sz="2000" u="none" cap="none" strike="noStrike">
              <a:solidFill>
                <a:srgbClr val="EFEFEF"/>
              </a:solidFill>
              <a:latin typeface="Calibri"/>
              <a:ea typeface="Calibri"/>
              <a:cs typeface="Calibri"/>
              <a:sym typeface="Calibri"/>
            </a:endParaRPr>
          </a:p>
          <a:p>
            <a:pPr indent="-317500" lvl="0" marL="342900" marR="0" rtl="0" algn="l">
              <a:lnSpc>
                <a:spcPct val="100000"/>
              </a:lnSpc>
              <a:spcBef>
                <a:spcPts val="0"/>
              </a:spcBef>
              <a:spcAft>
                <a:spcPts val="0"/>
              </a:spcAft>
              <a:buClr>
                <a:srgbClr val="EFEFEF"/>
              </a:buClr>
              <a:buSzPts val="2000"/>
              <a:buFont typeface="Arial"/>
              <a:buChar char="•"/>
            </a:pPr>
            <a:r>
              <a:rPr b="1" i="0" lang="lv" sz="2000" u="none" cap="none" strike="noStrike">
                <a:solidFill>
                  <a:srgbClr val="92D050"/>
                </a:solidFill>
                <a:latin typeface="Calibri"/>
                <a:ea typeface="Calibri"/>
                <a:cs typeface="Calibri"/>
                <a:sym typeface="Calibri"/>
              </a:rPr>
              <a:t>Papildus tesēšana</a:t>
            </a:r>
            <a:r>
              <a:rPr b="1" i="0" lang="lv" sz="2000" u="none" cap="none" strike="noStrike">
                <a:solidFill>
                  <a:srgbClr val="EFEFEF"/>
                </a:solidFill>
                <a:latin typeface="Calibri"/>
                <a:ea typeface="Calibri"/>
                <a:cs typeface="Calibri"/>
                <a:sym typeface="Calibri"/>
              </a:rPr>
              <a:t> (Ad-hoc) </a:t>
            </a:r>
            <a:r>
              <a:rPr b="0" i="0" lang="lv" sz="2000" u="none" cap="none" strike="noStrike">
                <a:solidFill>
                  <a:srgbClr val="EFEFEF"/>
                </a:solidFill>
                <a:latin typeface="Calibri"/>
                <a:ea typeface="Calibri"/>
                <a:cs typeface="Calibri"/>
                <a:sym typeface="Calibri"/>
              </a:rPr>
              <a:t>– neformāls, nestrukturēts testēšanas veids ar mērķi salaust sistēmu neizmantojot testa scenārijus </a:t>
            </a:r>
            <a:endParaRPr b="0" i="0" sz="2000" u="none" cap="none" strike="noStrike">
              <a:solidFill>
                <a:srgbClr val="EFEFEF"/>
              </a:solidFill>
              <a:latin typeface="Calibri"/>
              <a:ea typeface="Calibri"/>
              <a:cs typeface="Calibri"/>
              <a:sym typeface="Calibri"/>
            </a:endParaRPr>
          </a:p>
          <a:p>
            <a:pPr indent="-317500" lvl="0" marL="342900" marR="0" rtl="0" algn="l">
              <a:lnSpc>
                <a:spcPct val="100000"/>
              </a:lnSpc>
              <a:spcBef>
                <a:spcPts val="0"/>
              </a:spcBef>
              <a:spcAft>
                <a:spcPts val="0"/>
              </a:spcAft>
              <a:buClr>
                <a:srgbClr val="EFEFEF"/>
              </a:buClr>
              <a:buSzPts val="2000"/>
              <a:buFont typeface="Arial"/>
              <a:buChar char="•"/>
            </a:pPr>
            <a:r>
              <a:rPr b="1" i="0" lang="lv" sz="2000" u="none" cap="none" strike="noStrike">
                <a:solidFill>
                  <a:srgbClr val="92D050"/>
                </a:solidFill>
                <a:latin typeface="Calibri"/>
                <a:ea typeface="Calibri"/>
                <a:cs typeface="Calibri"/>
                <a:sym typeface="Calibri"/>
              </a:rPr>
              <a:t>Izpētes </a:t>
            </a:r>
            <a:r>
              <a:rPr b="1" i="0" lang="lv" sz="2000" u="none" cap="none" strike="noStrike">
                <a:solidFill>
                  <a:srgbClr val="EFEFEF"/>
                </a:solidFill>
                <a:latin typeface="Calibri"/>
                <a:ea typeface="Calibri"/>
                <a:cs typeface="Calibri"/>
                <a:sym typeface="Calibri"/>
              </a:rPr>
              <a:t>(Exploratory) </a:t>
            </a:r>
            <a:r>
              <a:rPr b="0" i="0" lang="lv" sz="2000" u="none" cap="none" strike="noStrike">
                <a:solidFill>
                  <a:srgbClr val="EFEFEF"/>
                </a:solidFill>
                <a:latin typeface="Calibri"/>
                <a:ea typeface="Calibri"/>
                <a:cs typeface="Calibri"/>
                <a:sym typeface="Calibri"/>
              </a:rPr>
              <a:t>-</a:t>
            </a:r>
            <a:r>
              <a:rPr b="1" i="0" lang="lv" sz="2000" u="none" cap="none" strike="noStrike">
                <a:solidFill>
                  <a:srgbClr val="EFEFEF"/>
                </a:solidFill>
                <a:latin typeface="Calibri"/>
                <a:ea typeface="Calibri"/>
                <a:cs typeface="Calibri"/>
                <a:sym typeface="Calibri"/>
              </a:rPr>
              <a:t> </a:t>
            </a:r>
            <a:r>
              <a:rPr b="0" i="0" lang="lv" sz="2000" u="none" cap="none" strike="noStrike">
                <a:solidFill>
                  <a:srgbClr val="EFEFEF"/>
                </a:solidFill>
                <a:latin typeface="Calibri"/>
                <a:ea typeface="Calibri"/>
                <a:cs typeface="Calibri"/>
                <a:sym typeface="Calibri"/>
              </a:rPr>
              <a:t>izpētes, izzināšanas un apmācību testu veids, neplānoti testi bez dokumentācijas</a:t>
            </a:r>
            <a:endParaRPr b="1" i="0" sz="2000" u="none" cap="none" strike="noStrike">
              <a:solidFill>
                <a:srgbClr val="EFEFE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1"/>
          <p:cNvSpPr txBox="1"/>
          <p:nvPr/>
        </p:nvSpPr>
        <p:spPr>
          <a:xfrm>
            <a:off x="590441" y="71907"/>
            <a:ext cx="7886700" cy="6936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C55A11"/>
              </a:buClr>
              <a:buSzPts val="3300"/>
              <a:buFont typeface="Calibri"/>
              <a:buNone/>
            </a:pPr>
            <a:r>
              <a:rPr b="1" i="0" lang="lv" sz="3300" u="none" cap="none" strike="noStrike">
                <a:solidFill>
                  <a:schemeClr val="accent4"/>
                </a:solidFill>
                <a:latin typeface="Calibri"/>
                <a:ea typeface="Calibri"/>
                <a:cs typeface="Calibri"/>
                <a:sym typeface="Calibri"/>
              </a:rPr>
              <a:t>Ne-funkcionālie testu tipi</a:t>
            </a:r>
            <a:endParaRPr b="1" i="0" sz="3300" u="none" cap="none" strike="noStrike">
              <a:solidFill>
                <a:schemeClr val="accent4"/>
              </a:solidFill>
              <a:latin typeface="Calibri"/>
              <a:ea typeface="Calibri"/>
              <a:cs typeface="Calibri"/>
              <a:sym typeface="Calibri"/>
            </a:endParaRPr>
          </a:p>
        </p:txBody>
      </p:sp>
      <p:sp>
        <p:nvSpPr>
          <p:cNvPr id="121" name="Google Shape;121;p31"/>
          <p:cNvSpPr/>
          <p:nvPr/>
        </p:nvSpPr>
        <p:spPr>
          <a:xfrm>
            <a:off x="332963" y="706800"/>
            <a:ext cx="8567400" cy="3947100"/>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rgbClr val="EFEFEF"/>
              </a:buClr>
              <a:buSzPts val="1800"/>
              <a:buFont typeface="Arial"/>
              <a:buChar char="•"/>
            </a:pPr>
            <a:r>
              <a:rPr b="1" i="0" lang="lv" sz="1800" u="none" cap="none" strike="noStrike">
                <a:solidFill>
                  <a:srgbClr val="92D050"/>
                </a:solidFill>
                <a:latin typeface="Calibri"/>
                <a:ea typeface="Calibri"/>
                <a:cs typeface="Calibri"/>
                <a:sym typeface="Calibri"/>
              </a:rPr>
              <a:t>Veiktspēja </a:t>
            </a:r>
            <a:r>
              <a:rPr b="1" i="0" lang="lv" sz="1800" u="none" cap="none" strike="noStrike">
                <a:solidFill>
                  <a:srgbClr val="EFEFEF"/>
                </a:solidFill>
                <a:latin typeface="Calibri"/>
                <a:ea typeface="Calibri"/>
                <a:cs typeface="Calibri"/>
                <a:sym typeface="Calibri"/>
              </a:rPr>
              <a:t>(Performance)</a:t>
            </a:r>
            <a:r>
              <a:rPr b="0" i="0" lang="lv" sz="1800" u="none" cap="none" strike="noStrike">
                <a:solidFill>
                  <a:srgbClr val="EFEFEF"/>
                </a:solidFill>
                <a:latin typeface="Calibri"/>
                <a:ea typeface="Calibri"/>
                <a:cs typeface="Calibri"/>
                <a:sym typeface="Calibri"/>
              </a:rPr>
              <a:t> – mēra atbildes laiku vienam vai vairākiem lietotājiem</a:t>
            </a:r>
            <a:endParaRPr b="0" i="0" sz="1800" u="none" cap="none" strike="noStrike">
              <a:solidFill>
                <a:srgbClr val="EFEFEF"/>
              </a:solidFill>
              <a:latin typeface="Calibri"/>
              <a:ea typeface="Calibri"/>
              <a:cs typeface="Calibri"/>
              <a:sym typeface="Calibri"/>
            </a:endParaRPr>
          </a:p>
          <a:p>
            <a:pPr indent="-342900" lvl="0" marL="342900" marR="0" rtl="0" algn="l">
              <a:lnSpc>
                <a:spcPct val="100000"/>
              </a:lnSpc>
              <a:spcBef>
                <a:spcPts val="0"/>
              </a:spcBef>
              <a:spcAft>
                <a:spcPts val="0"/>
              </a:spcAft>
              <a:buClr>
                <a:srgbClr val="EFEFEF"/>
              </a:buClr>
              <a:buSzPts val="1800"/>
              <a:buFont typeface="Arial"/>
              <a:buChar char="•"/>
            </a:pPr>
            <a:r>
              <a:rPr b="1" i="0" lang="lv" sz="1800" u="none" cap="none" strike="noStrike">
                <a:solidFill>
                  <a:srgbClr val="92D050"/>
                </a:solidFill>
                <a:latin typeface="Calibri"/>
                <a:ea typeface="Calibri"/>
                <a:cs typeface="Calibri"/>
                <a:sym typeface="Calibri"/>
              </a:rPr>
              <a:t>Slodze </a:t>
            </a:r>
            <a:r>
              <a:rPr b="1" i="0" lang="lv" sz="1800" u="none" cap="none" strike="noStrike">
                <a:solidFill>
                  <a:srgbClr val="EFEFEF"/>
                </a:solidFill>
                <a:latin typeface="Calibri"/>
                <a:ea typeface="Calibri"/>
                <a:cs typeface="Calibri"/>
                <a:sym typeface="Calibri"/>
              </a:rPr>
              <a:t>(Load)</a:t>
            </a:r>
            <a:r>
              <a:rPr b="0" i="0" lang="lv" sz="1800" u="none" cap="none" strike="noStrike">
                <a:solidFill>
                  <a:srgbClr val="EFEFEF"/>
                </a:solidFill>
                <a:latin typeface="Calibri"/>
                <a:ea typeface="Calibri"/>
                <a:cs typeface="Calibri"/>
                <a:sym typeface="Calibri"/>
              </a:rPr>
              <a:t> – pārbauda sistēmas uzvedību zem noteiktas slodzes (daudzi lietotāji vai citas situācijas)</a:t>
            </a:r>
            <a:endParaRPr b="0" i="0" sz="1800" u="none" cap="none" strike="noStrike">
              <a:solidFill>
                <a:srgbClr val="EFEFEF"/>
              </a:solidFill>
              <a:latin typeface="Calibri"/>
              <a:ea typeface="Calibri"/>
              <a:cs typeface="Calibri"/>
              <a:sym typeface="Calibri"/>
            </a:endParaRPr>
          </a:p>
          <a:p>
            <a:pPr indent="-342900" lvl="0" marL="342900" marR="0" rtl="0" algn="l">
              <a:lnSpc>
                <a:spcPct val="100000"/>
              </a:lnSpc>
              <a:spcBef>
                <a:spcPts val="0"/>
              </a:spcBef>
              <a:spcAft>
                <a:spcPts val="0"/>
              </a:spcAft>
              <a:buClr>
                <a:srgbClr val="EFEFEF"/>
              </a:buClr>
              <a:buSzPts val="1800"/>
              <a:buFont typeface="Arial"/>
              <a:buChar char="•"/>
            </a:pPr>
            <a:r>
              <a:rPr b="1" i="0" lang="lv" sz="1800" u="none" cap="none" strike="noStrike">
                <a:solidFill>
                  <a:srgbClr val="92D050"/>
                </a:solidFill>
                <a:latin typeface="Calibri"/>
                <a:ea typeface="Calibri"/>
                <a:cs typeface="Calibri"/>
                <a:sym typeface="Calibri"/>
              </a:rPr>
              <a:t>Stress </a:t>
            </a:r>
            <a:r>
              <a:rPr b="0" i="0" lang="lv" sz="1800" u="none" cap="none" strike="noStrike">
                <a:solidFill>
                  <a:srgbClr val="EFEFEF"/>
                </a:solidFill>
                <a:latin typeface="Calibri"/>
                <a:ea typeface="Calibri"/>
                <a:cs typeface="Calibri"/>
                <a:sym typeface="Calibri"/>
              </a:rPr>
              <a:t>-</a:t>
            </a:r>
            <a:r>
              <a:rPr b="1" i="0" lang="lv" sz="1800" u="none" cap="none" strike="noStrike">
                <a:solidFill>
                  <a:srgbClr val="EFEFEF"/>
                </a:solidFill>
                <a:latin typeface="Calibri"/>
                <a:ea typeface="Calibri"/>
                <a:cs typeface="Calibri"/>
                <a:sym typeface="Calibri"/>
              </a:rPr>
              <a:t> </a:t>
            </a:r>
            <a:r>
              <a:rPr b="0" i="0" lang="lv" sz="1800" u="none" cap="none" strike="noStrike">
                <a:solidFill>
                  <a:srgbClr val="EFEFEF"/>
                </a:solidFill>
                <a:latin typeface="Calibri"/>
                <a:ea typeface="Calibri"/>
                <a:cs typeface="Calibri"/>
                <a:sym typeface="Calibri"/>
              </a:rPr>
              <a:t>pārbauda sistēmas augšējos limitus ar ļoti lielu slodzi</a:t>
            </a:r>
            <a:endParaRPr b="0" i="0" sz="1800" u="none" cap="none" strike="noStrike">
              <a:solidFill>
                <a:srgbClr val="EFEFEF"/>
              </a:solidFill>
              <a:latin typeface="Calibri"/>
              <a:ea typeface="Calibri"/>
              <a:cs typeface="Calibri"/>
              <a:sym typeface="Calibri"/>
            </a:endParaRPr>
          </a:p>
          <a:p>
            <a:pPr indent="-342900" lvl="0" marL="342900" marR="0" rtl="0" algn="l">
              <a:lnSpc>
                <a:spcPct val="100000"/>
              </a:lnSpc>
              <a:spcBef>
                <a:spcPts val="0"/>
              </a:spcBef>
              <a:spcAft>
                <a:spcPts val="0"/>
              </a:spcAft>
              <a:buClr>
                <a:srgbClr val="EFEFEF"/>
              </a:buClr>
              <a:buSzPts val="1800"/>
              <a:buFont typeface="Arial"/>
              <a:buChar char="•"/>
            </a:pPr>
            <a:r>
              <a:rPr b="1" i="0" lang="lv" sz="1800" u="none" cap="none" strike="noStrike">
                <a:solidFill>
                  <a:srgbClr val="92D050"/>
                </a:solidFill>
                <a:latin typeface="Calibri"/>
                <a:ea typeface="Calibri"/>
                <a:cs typeface="Calibri"/>
                <a:sym typeface="Calibri"/>
              </a:rPr>
              <a:t>Drošība </a:t>
            </a:r>
            <a:r>
              <a:rPr b="0" i="0" lang="lv" sz="1800" u="none" cap="none" strike="noStrike">
                <a:solidFill>
                  <a:srgbClr val="EFEFEF"/>
                </a:solidFill>
                <a:latin typeface="Calibri"/>
                <a:ea typeface="Calibri"/>
                <a:cs typeface="Calibri"/>
                <a:sym typeface="Calibri"/>
              </a:rPr>
              <a:t>-</a:t>
            </a:r>
            <a:r>
              <a:rPr b="1" i="0" lang="lv" sz="1800" u="none" cap="none" strike="noStrike">
                <a:solidFill>
                  <a:srgbClr val="EFEFEF"/>
                </a:solidFill>
                <a:latin typeface="Calibri"/>
                <a:ea typeface="Calibri"/>
                <a:cs typeface="Calibri"/>
                <a:sym typeface="Calibri"/>
              </a:rPr>
              <a:t> </a:t>
            </a:r>
            <a:r>
              <a:rPr b="0" i="0" lang="lv" sz="1800" u="none" cap="none" strike="noStrike">
                <a:solidFill>
                  <a:srgbClr val="EFEFEF"/>
                </a:solidFill>
                <a:latin typeface="Calibri"/>
                <a:ea typeface="Calibri"/>
                <a:cs typeface="Calibri"/>
                <a:sym typeface="Calibri"/>
              </a:rPr>
              <a:t>identificē un atrod bīstamos punktus sistēmā un izmēra potenciālo ievainojamību. Palīdz atrast drošības riskus</a:t>
            </a:r>
            <a:endParaRPr b="0" i="0" sz="1800" u="none" cap="none" strike="noStrike">
              <a:solidFill>
                <a:srgbClr val="EFEFEF"/>
              </a:solidFill>
              <a:latin typeface="Calibri"/>
              <a:ea typeface="Calibri"/>
              <a:cs typeface="Calibri"/>
              <a:sym typeface="Calibri"/>
            </a:endParaRPr>
          </a:p>
          <a:p>
            <a:pPr indent="-342900" lvl="0" marL="342900" marR="0" rtl="0" algn="l">
              <a:lnSpc>
                <a:spcPct val="100000"/>
              </a:lnSpc>
              <a:spcBef>
                <a:spcPts val="0"/>
              </a:spcBef>
              <a:spcAft>
                <a:spcPts val="0"/>
              </a:spcAft>
              <a:buClr>
                <a:srgbClr val="EFEFEF"/>
              </a:buClr>
              <a:buSzPts val="1800"/>
              <a:buFont typeface="Arial"/>
              <a:buChar char="•"/>
            </a:pPr>
            <a:r>
              <a:rPr b="1" i="0" lang="lv" sz="1800" u="none" cap="none" strike="noStrike">
                <a:solidFill>
                  <a:srgbClr val="92D050"/>
                </a:solidFill>
                <a:latin typeface="Calibri"/>
                <a:ea typeface="Calibri"/>
                <a:cs typeface="Calibri"/>
                <a:sym typeface="Calibri"/>
              </a:rPr>
              <a:t>Lietojamība </a:t>
            </a:r>
            <a:r>
              <a:rPr b="1" i="0" lang="lv" sz="1800" u="none" cap="none" strike="noStrike">
                <a:solidFill>
                  <a:srgbClr val="EFEFEF"/>
                </a:solidFill>
                <a:latin typeface="Calibri"/>
                <a:ea typeface="Calibri"/>
                <a:cs typeface="Calibri"/>
                <a:sym typeface="Calibri"/>
              </a:rPr>
              <a:t>(Usability) </a:t>
            </a:r>
            <a:r>
              <a:rPr b="0" i="0" lang="lv" sz="1800" u="none" cap="none" strike="noStrike">
                <a:solidFill>
                  <a:srgbClr val="EFEFEF"/>
                </a:solidFill>
                <a:latin typeface="Calibri"/>
                <a:ea typeface="Calibri"/>
                <a:cs typeface="Calibri"/>
                <a:sym typeface="Calibri"/>
              </a:rPr>
              <a:t>- veic no gala lietotāja skata punkta, pārbauda vai sistēma ir vielgi lietojama un saprotama</a:t>
            </a:r>
            <a:endParaRPr b="0" i="0" sz="1100" u="none" cap="none" strike="noStrike">
              <a:solidFill>
                <a:srgbClr val="EFEFEF"/>
              </a:solidFill>
              <a:latin typeface="Arial"/>
              <a:ea typeface="Arial"/>
              <a:cs typeface="Arial"/>
              <a:sym typeface="Arial"/>
            </a:endParaRPr>
          </a:p>
          <a:p>
            <a:pPr indent="-342900" lvl="0" marL="342900" marR="0" rtl="0" algn="l">
              <a:lnSpc>
                <a:spcPct val="100000"/>
              </a:lnSpc>
              <a:spcBef>
                <a:spcPts val="0"/>
              </a:spcBef>
              <a:spcAft>
                <a:spcPts val="0"/>
              </a:spcAft>
              <a:buClr>
                <a:srgbClr val="EFEFEF"/>
              </a:buClr>
              <a:buSzPts val="1800"/>
              <a:buFont typeface="Arial"/>
              <a:buChar char="•"/>
            </a:pPr>
            <a:r>
              <a:rPr b="1" i="0" lang="lv" sz="1800" u="none" cap="none" strike="noStrike">
                <a:solidFill>
                  <a:srgbClr val="92D050"/>
                </a:solidFill>
                <a:latin typeface="Calibri"/>
                <a:ea typeface="Calibri"/>
                <a:cs typeface="Calibri"/>
                <a:sym typeface="Calibri"/>
              </a:rPr>
              <a:t>Pieejamība </a:t>
            </a:r>
            <a:r>
              <a:rPr b="1" i="0" lang="lv" sz="1800" u="none" cap="none" strike="noStrike">
                <a:solidFill>
                  <a:srgbClr val="EFEFEF"/>
                </a:solidFill>
                <a:latin typeface="Calibri"/>
                <a:ea typeface="Calibri"/>
                <a:cs typeface="Calibri"/>
                <a:sym typeface="Calibri"/>
              </a:rPr>
              <a:t>(Accessibility) </a:t>
            </a:r>
            <a:r>
              <a:rPr b="0" i="0" lang="lv" sz="1800" u="none" cap="none" strike="noStrike">
                <a:solidFill>
                  <a:srgbClr val="EFEFEF"/>
                </a:solidFill>
                <a:latin typeface="Calibri"/>
                <a:ea typeface="Calibri"/>
                <a:cs typeface="Calibri"/>
                <a:sym typeface="Calibri"/>
              </a:rPr>
              <a:t>– lietojamības testēšanas paveids, kurš pārbauda vai programma ir lietojama cilvēkiem ar invaliditāti, kā dzirdes traucējumi, krāsu neredzamība u.c.</a:t>
            </a:r>
            <a:endParaRPr b="0" i="0" sz="1800" u="none" cap="none" strike="noStrike">
              <a:solidFill>
                <a:srgbClr val="EFEFEF"/>
              </a:solidFill>
              <a:latin typeface="Calibri"/>
              <a:ea typeface="Calibri"/>
              <a:cs typeface="Calibri"/>
              <a:sym typeface="Calibri"/>
            </a:endParaRPr>
          </a:p>
          <a:p>
            <a:pPr indent="-342900" lvl="0" marL="342900" marR="0" rtl="0" algn="l">
              <a:lnSpc>
                <a:spcPct val="100000"/>
              </a:lnSpc>
              <a:spcBef>
                <a:spcPts val="0"/>
              </a:spcBef>
              <a:spcAft>
                <a:spcPts val="0"/>
              </a:spcAft>
              <a:buClr>
                <a:srgbClr val="EFEFEF"/>
              </a:buClr>
              <a:buSzPts val="1800"/>
              <a:buFont typeface="Arial"/>
              <a:buChar char="•"/>
            </a:pPr>
            <a:r>
              <a:rPr b="1" i="0" lang="lv" sz="1800" u="none" cap="none" strike="noStrike">
                <a:solidFill>
                  <a:srgbClr val="92D050"/>
                </a:solidFill>
                <a:latin typeface="Calibri"/>
                <a:ea typeface="Calibri"/>
                <a:cs typeface="Calibri"/>
                <a:sym typeface="Calibri"/>
              </a:rPr>
              <a:t>Atteice un atjaunošana</a:t>
            </a:r>
            <a:r>
              <a:rPr b="1" i="0" lang="lv" sz="1800" u="none" cap="none" strike="noStrike">
                <a:solidFill>
                  <a:srgbClr val="EFEFEF"/>
                </a:solidFill>
                <a:latin typeface="Calibri"/>
                <a:ea typeface="Calibri"/>
                <a:cs typeface="Calibri"/>
                <a:sym typeface="Calibri"/>
              </a:rPr>
              <a:t> (Failover and Recovery)</a:t>
            </a:r>
            <a:r>
              <a:rPr b="0" i="0" lang="lv" sz="1800" u="none" cap="none" strike="noStrike">
                <a:solidFill>
                  <a:srgbClr val="EFEFEF"/>
                </a:solidFill>
                <a:latin typeface="Calibri"/>
                <a:ea typeface="Calibri"/>
                <a:cs typeface="Calibri"/>
                <a:sym typeface="Calibri"/>
              </a:rPr>
              <a:t> –  nosaka vai programma varēs turpināt darboties pēc pilnīgas atteices un vai darbību būs iespējams atjaunot</a:t>
            </a:r>
            <a:endParaRPr b="1" i="0" sz="1800" u="none" cap="none" strike="noStrike">
              <a:solidFill>
                <a:srgbClr val="EFEFE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2"/>
          <p:cNvSpPr txBox="1"/>
          <p:nvPr/>
        </p:nvSpPr>
        <p:spPr>
          <a:xfrm>
            <a:off x="286353" y="272401"/>
            <a:ext cx="7886700" cy="6936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C55A11"/>
              </a:buClr>
              <a:buSzPts val="3300"/>
              <a:buFont typeface="Calibri"/>
              <a:buNone/>
            </a:pPr>
            <a:r>
              <a:rPr b="1" i="0" lang="lv" sz="3300" u="none" cap="none" strike="noStrike">
                <a:solidFill>
                  <a:schemeClr val="accent4"/>
                </a:solidFill>
                <a:latin typeface="Calibri"/>
                <a:ea typeface="Calibri"/>
                <a:cs typeface="Calibri"/>
                <a:sym typeface="Calibri"/>
              </a:rPr>
              <a:t>Testa dizaina tehnikas</a:t>
            </a:r>
            <a:endParaRPr b="1" i="0" sz="3300" u="none" cap="none" strike="noStrike">
              <a:solidFill>
                <a:schemeClr val="accent4"/>
              </a:solidFill>
              <a:latin typeface="Calibri"/>
              <a:ea typeface="Calibri"/>
              <a:cs typeface="Calibri"/>
              <a:sym typeface="Calibri"/>
            </a:endParaRPr>
          </a:p>
        </p:txBody>
      </p:sp>
      <p:cxnSp>
        <p:nvCxnSpPr>
          <p:cNvPr id="128" name="Google Shape;128;p32"/>
          <p:cNvCxnSpPr/>
          <p:nvPr/>
        </p:nvCxnSpPr>
        <p:spPr>
          <a:xfrm flipH="1">
            <a:off x="2497201" y="1057883"/>
            <a:ext cx="1274700" cy="418200"/>
          </a:xfrm>
          <a:prstGeom prst="straightConnector1">
            <a:avLst/>
          </a:prstGeom>
          <a:noFill/>
          <a:ln cap="flat" cmpd="sng" w="38100">
            <a:solidFill>
              <a:srgbClr val="EFEFEF"/>
            </a:solidFill>
            <a:prstDash val="solid"/>
            <a:miter lim="800000"/>
            <a:headEnd len="sm" w="sm" type="none"/>
            <a:tailEnd len="med" w="med" type="triangle"/>
          </a:ln>
        </p:spPr>
      </p:cxnSp>
      <p:cxnSp>
        <p:nvCxnSpPr>
          <p:cNvPr id="129" name="Google Shape;129;p32"/>
          <p:cNvCxnSpPr/>
          <p:nvPr/>
        </p:nvCxnSpPr>
        <p:spPr>
          <a:xfrm>
            <a:off x="4747099" y="1057883"/>
            <a:ext cx="1275900" cy="418200"/>
          </a:xfrm>
          <a:prstGeom prst="straightConnector1">
            <a:avLst/>
          </a:prstGeom>
          <a:noFill/>
          <a:ln cap="flat" cmpd="sng" w="38100">
            <a:solidFill>
              <a:srgbClr val="EFEFEF"/>
            </a:solidFill>
            <a:prstDash val="solid"/>
            <a:miter lim="800000"/>
            <a:headEnd len="sm" w="sm" type="none"/>
            <a:tailEnd len="med" w="med" type="triangle"/>
          </a:ln>
        </p:spPr>
      </p:cxnSp>
      <p:grpSp>
        <p:nvGrpSpPr>
          <p:cNvPr id="130" name="Google Shape;130;p32"/>
          <p:cNvGrpSpPr/>
          <p:nvPr/>
        </p:nvGrpSpPr>
        <p:grpSpPr>
          <a:xfrm>
            <a:off x="86197" y="1542656"/>
            <a:ext cx="3485475" cy="1620263"/>
            <a:chOff x="770911" y="3030910"/>
            <a:chExt cx="4647300" cy="2160350"/>
          </a:xfrm>
        </p:grpSpPr>
        <p:sp>
          <p:nvSpPr>
            <p:cNvPr id="131" name="Google Shape;131;p32"/>
            <p:cNvSpPr txBox="1"/>
            <p:nvPr/>
          </p:nvSpPr>
          <p:spPr>
            <a:xfrm>
              <a:off x="2539331" y="3030910"/>
              <a:ext cx="1699500" cy="646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lv" sz="2700" u="none" cap="none" strike="noStrike">
                  <a:solidFill>
                    <a:srgbClr val="92D050"/>
                  </a:solidFill>
                  <a:latin typeface="Calibri"/>
                  <a:ea typeface="Calibri"/>
                  <a:cs typeface="Calibri"/>
                  <a:sym typeface="Calibri"/>
                </a:rPr>
                <a:t>Statiska</a:t>
              </a:r>
              <a:endParaRPr b="0" i="0" sz="2700" u="none" cap="none" strike="noStrike">
                <a:solidFill>
                  <a:srgbClr val="92D050"/>
                </a:solidFill>
                <a:latin typeface="Calibri"/>
                <a:ea typeface="Calibri"/>
                <a:cs typeface="Calibri"/>
                <a:sym typeface="Calibri"/>
              </a:endParaRPr>
            </a:p>
          </p:txBody>
        </p:sp>
        <p:sp>
          <p:nvSpPr>
            <p:cNvPr id="132" name="Google Shape;132;p32"/>
            <p:cNvSpPr txBox="1"/>
            <p:nvPr/>
          </p:nvSpPr>
          <p:spPr>
            <a:xfrm>
              <a:off x="770911" y="3867660"/>
              <a:ext cx="4647300" cy="1323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0" i="0" lang="lv" sz="1500" u="none" cap="none" strike="noStrike">
                  <a:solidFill>
                    <a:srgbClr val="EFEFEF"/>
                  </a:solidFill>
                  <a:latin typeface="Calibri"/>
                  <a:ea typeface="Calibri"/>
                  <a:cs typeface="Calibri"/>
                  <a:sym typeface="Calibri"/>
                </a:rPr>
                <a:t>komponentes vai sistēmas testēšana specifikācijas vai implementācijas līmenī neizpildot kodu - koda pārbaude, statiskā koda analīze</a:t>
              </a:r>
              <a:endParaRPr b="0" i="0" sz="1500" u="sng" cap="none" strike="noStrike">
                <a:solidFill>
                  <a:srgbClr val="EFEFEF"/>
                </a:solidFill>
                <a:latin typeface="Calibri"/>
                <a:ea typeface="Calibri"/>
                <a:cs typeface="Calibri"/>
                <a:sym typeface="Calibri"/>
              </a:endParaRPr>
            </a:p>
          </p:txBody>
        </p:sp>
      </p:grpSp>
      <p:grpSp>
        <p:nvGrpSpPr>
          <p:cNvPr id="133" name="Google Shape;133;p32"/>
          <p:cNvGrpSpPr/>
          <p:nvPr/>
        </p:nvGrpSpPr>
        <p:grpSpPr>
          <a:xfrm>
            <a:off x="5722423" y="1542656"/>
            <a:ext cx="3232125" cy="1158563"/>
            <a:chOff x="6588051" y="3030909"/>
            <a:chExt cx="4309500" cy="1544751"/>
          </a:xfrm>
        </p:grpSpPr>
        <p:sp>
          <p:nvSpPr>
            <p:cNvPr id="134" name="Google Shape;134;p32"/>
            <p:cNvSpPr txBox="1"/>
            <p:nvPr/>
          </p:nvSpPr>
          <p:spPr>
            <a:xfrm>
              <a:off x="7319154" y="3030909"/>
              <a:ext cx="2213400" cy="646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lv" sz="2700" u="none" cap="none" strike="noStrike">
                  <a:solidFill>
                    <a:srgbClr val="92D050"/>
                  </a:solidFill>
                  <a:latin typeface="Calibri"/>
                  <a:ea typeface="Calibri"/>
                  <a:cs typeface="Calibri"/>
                  <a:sym typeface="Calibri"/>
                </a:rPr>
                <a:t>Dinamiska</a:t>
              </a:r>
              <a:endParaRPr b="0" i="0" sz="2700" u="none" cap="none" strike="noStrike">
                <a:solidFill>
                  <a:srgbClr val="92D050"/>
                </a:solidFill>
                <a:latin typeface="Calibri"/>
                <a:ea typeface="Calibri"/>
                <a:cs typeface="Calibri"/>
                <a:sym typeface="Calibri"/>
              </a:endParaRPr>
            </a:p>
          </p:txBody>
        </p:sp>
        <p:sp>
          <p:nvSpPr>
            <p:cNvPr id="135" name="Google Shape;135;p32"/>
            <p:cNvSpPr txBox="1"/>
            <p:nvPr/>
          </p:nvSpPr>
          <p:spPr>
            <a:xfrm>
              <a:off x="6588051" y="3867660"/>
              <a:ext cx="4309500" cy="708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0" i="0" lang="lv" sz="1500" u="none" cap="none" strike="noStrike">
                  <a:solidFill>
                    <a:srgbClr val="EFEFEF"/>
                  </a:solidFill>
                  <a:latin typeface="Calibri"/>
                  <a:ea typeface="Calibri"/>
                  <a:cs typeface="Calibri"/>
                  <a:sym typeface="Calibri"/>
                </a:rPr>
                <a:t>testēšana, kura sevī ietver komponentes vai sistēmas izpildi</a:t>
              </a:r>
              <a:endParaRPr b="0" i="0" sz="1100" u="none" cap="none" strike="noStrike">
                <a:solidFill>
                  <a:srgbClr val="EFEFEF"/>
                </a:solidFill>
                <a:latin typeface="Arial"/>
                <a:ea typeface="Arial"/>
                <a:cs typeface="Arial"/>
                <a:sym typeface="Arial"/>
              </a:endParaRPr>
            </a:p>
          </p:txBody>
        </p:sp>
      </p:grpSp>
      <p:cxnSp>
        <p:nvCxnSpPr>
          <p:cNvPr id="136" name="Google Shape;136;p32"/>
          <p:cNvCxnSpPr/>
          <p:nvPr/>
        </p:nvCxnSpPr>
        <p:spPr>
          <a:xfrm flipH="1">
            <a:off x="1955924" y="2724803"/>
            <a:ext cx="3766500" cy="968700"/>
          </a:xfrm>
          <a:prstGeom prst="straightConnector1">
            <a:avLst/>
          </a:prstGeom>
          <a:noFill/>
          <a:ln cap="flat" cmpd="sng" w="38100">
            <a:solidFill>
              <a:srgbClr val="EFEFEF"/>
            </a:solidFill>
            <a:prstDash val="solid"/>
            <a:miter lim="800000"/>
            <a:headEnd len="sm" w="sm" type="none"/>
            <a:tailEnd len="med" w="med" type="triangle"/>
          </a:ln>
        </p:spPr>
      </p:cxnSp>
      <p:cxnSp>
        <p:nvCxnSpPr>
          <p:cNvPr id="137" name="Google Shape;137;p32"/>
          <p:cNvCxnSpPr/>
          <p:nvPr/>
        </p:nvCxnSpPr>
        <p:spPr>
          <a:xfrm flipH="1">
            <a:off x="4743407" y="2701134"/>
            <a:ext cx="2064900" cy="929100"/>
          </a:xfrm>
          <a:prstGeom prst="straightConnector1">
            <a:avLst/>
          </a:prstGeom>
          <a:noFill/>
          <a:ln cap="flat" cmpd="sng" w="38100">
            <a:solidFill>
              <a:srgbClr val="EFEFEF"/>
            </a:solidFill>
            <a:prstDash val="solid"/>
            <a:miter lim="800000"/>
            <a:headEnd len="sm" w="sm" type="none"/>
            <a:tailEnd len="med" w="med" type="triangle"/>
          </a:ln>
        </p:spPr>
      </p:cxnSp>
      <p:cxnSp>
        <p:nvCxnSpPr>
          <p:cNvPr id="138" name="Google Shape;138;p32"/>
          <p:cNvCxnSpPr/>
          <p:nvPr/>
        </p:nvCxnSpPr>
        <p:spPr>
          <a:xfrm flipH="1">
            <a:off x="7338614" y="2721658"/>
            <a:ext cx="741900" cy="908700"/>
          </a:xfrm>
          <a:prstGeom prst="straightConnector1">
            <a:avLst/>
          </a:prstGeom>
          <a:noFill/>
          <a:ln cap="flat" cmpd="sng" w="38100">
            <a:solidFill>
              <a:srgbClr val="EFEFEF"/>
            </a:solidFill>
            <a:prstDash val="solid"/>
            <a:miter lim="800000"/>
            <a:headEnd len="sm" w="sm" type="none"/>
            <a:tailEnd len="med" w="med" type="triangle"/>
          </a:ln>
        </p:spPr>
      </p:cxnSp>
      <p:sp>
        <p:nvSpPr>
          <p:cNvPr id="139" name="Google Shape;139;p32"/>
          <p:cNvSpPr txBox="1"/>
          <p:nvPr/>
        </p:nvSpPr>
        <p:spPr>
          <a:xfrm>
            <a:off x="491987" y="3717383"/>
            <a:ext cx="20052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lv" sz="2100" u="none" cap="none" strike="noStrike">
                <a:solidFill>
                  <a:srgbClr val="EFEFEF"/>
                </a:solidFill>
                <a:latin typeface="Calibri"/>
                <a:ea typeface="Calibri"/>
                <a:cs typeface="Calibri"/>
                <a:sym typeface="Calibri"/>
              </a:rPr>
              <a:t>struktūras bāzēta</a:t>
            </a:r>
            <a:endParaRPr b="0" i="0" sz="2100" u="none" cap="none" strike="noStrike">
              <a:solidFill>
                <a:srgbClr val="EFEFEF"/>
              </a:solidFill>
              <a:latin typeface="Calibri"/>
              <a:ea typeface="Calibri"/>
              <a:cs typeface="Calibri"/>
              <a:sym typeface="Calibri"/>
            </a:endParaRPr>
          </a:p>
        </p:txBody>
      </p:sp>
      <p:sp>
        <p:nvSpPr>
          <p:cNvPr id="140" name="Google Shape;140;p32"/>
          <p:cNvSpPr txBox="1"/>
          <p:nvPr/>
        </p:nvSpPr>
        <p:spPr>
          <a:xfrm>
            <a:off x="3286405" y="3717375"/>
            <a:ext cx="24834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lv" sz="2100" u="none" cap="none" strike="noStrike">
                <a:solidFill>
                  <a:srgbClr val="EFEFEF"/>
                </a:solidFill>
                <a:latin typeface="Calibri"/>
                <a:ea typeface="Calibri"/>
                <a:cs typeface="Calibri"/>
                <a:sym typeface="Calibri"/>
              </a:rPr>
              <a:t>specifikācijas bāzēta</a:t>
            </a:r>
            <a:endParaRPr b="0" i="0" sz="2100" u="none" cap="none" strike="noStrike">
              <a:solidFill>
                <a:srgbClr val="EFEFEF"/>
              </a:solidFill>
              <a:latin typeface="Calibri"/>
              <a:ea typeface="Calibri"/>
              <a:cs typeface="Calibri"/>
              <a:sym typeface="Calibri"/>
            </a:endParaRPr>
          </a:p>
        </p:txBody>
      </p:sp>
      <p:sp>
        <p:nvSpPr>
          <p:cNvPr id="141" name="Google Shape;141;p32"/>
          <p:cNvSpPr txBox="1"/>
          <p:nvPr/>
        </p:nvSpPr>
        <p:spPr>
          <a:xfrm>
            <a:off x="6447635" y="3717383"/>
            <a:ext cx="22143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lv" sz="2100" u="none" cap="none" strike="noStrike">
                <a:solidFill>
                  <a:srgbClr val="EFEFEF"/>
                </a:solidFill>
                <a:latin typeface="Calibri"/>
                <a:ea typeface="Calibri"/>
                <a:cs typeface="Calibri"/>
                <a:sym typeface="Calibri"/>
              </a:rPr>
              <a:t>pieredzes bāzēta</a:t>
            </a:r>
            <a:endParaRPr b="0" i="0" sz="2100" u="none" cap="none" strike="noStrike">
              <a:solidFill>
                <a:srgbClr val="EFEFE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