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needs.wordpress.com/2015/09/15/junit-runner-with-cucumberoptions/" TargetMode="External"/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5734595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Nr.21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3200" b="1" dirty="0" err="1" smtClean="0">
                <a:latin typeface="Arial Narrow" panose="020B0606020202030204" pitchFamily="34" charset="0"/>
              </a:rPr>
              <a:t>Cucumber</a:t>
            </a:r>
            <a:r>
              <a:rPr lang="en-US" sz="3200" b="1" dirty="0">
                <a:latin typeface="Arial Narrow" panose="020B0606020202030204" pitchFamily="34" charset="0"/>
              </a:rPr>
              <a:t/>
            </a:r>
            <a:br>
              <a:rPr lang="en-US" sz="3200" b="1" dirty="0">
                <a:latin typeface="Arial Narrow" panose="020B0606020202030204" pitchFamily="34" charset="0"/>
              </a:rPr>
            </a:br>
            <a:r>
              <a:rPr lang="lv-LV" sz="3200" b="1" dirty="0" smtClean="0">
                <a:latin typeface="Arial Narrow" panose="020B0606020202030204" pitchFamily="34" charset="0"/>
              </a:rPr>
              <a:t>				</a:t>
            </a:r>
            <a:r>
              <a:rPr lang="lv-LV" sz="3200" dirty="0" err="1" smtClean="0">
                <a:latin typeface="Arial Narrow" panose="020B0606020202030204" pitchFamily="34" charset="0"/>
              </a:rPr>
              <a:t>Gerkin</a:t>
            </a:r>
            <a:r>
              <a:rPr lang="lv-LV" sz="3200" dirty="0" smtClean="0">
                <a:latin typeface="Arial Narrow" panose="020B0606020202030204" pitchFamily="34" charset="0"/>
              </a:rPr>
              <a:t> </a:t>
            </a:r>
            <a:r>
              <a:rPr lang="lv-LV" sz="3200" dirty="0">
                <a:latin typeface="Arial Narrow" panose="020B0606020202030204" pitchFamily="34" charset="0"/>
              </a:rPr>
              <a:t>valoda</a:t>
            </a:r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lv-LV" sz="3200" dirty="0" smtClean="0">
                <a:latin typeface="Arial Narrow" panose="020B0606020202030204" pitchFamily="34" charset="0"/>
              </a:rPr>
              <a:t>				</a:t>
            </a:r>
            <a:r>
              <a:rPr lang="lv-LV" sz="3200" dirty="0" err="1" smtClean="0">
                <a:latin typeface="Arial Narrow" panose="020B0606020202030204" pitchFamily="34" charset="0"/>
              </a:rPr>
              <a:t>Cucumber</a:t>
            </a:r>
            <a:r>
              <a:rPr lang="lv-LV" sz="3200" dirty="0" smtClean="0">
                <a:latin typeface="Arial Narrow" panose="020B0606020202030204" pitchFamily="34" charset="0"/>
              </a:rPr>
              <a:t> </a:t>
            </a:r>
            <a:r>
              <a:rPr lang="lv-LV" sz="3200" dirty="0">
                <a:latin typeface="Arial Narrow" panose="020B0606020202030204" pitchFamily="34" charset="0"/>
              </a:rPr>
              <a:t>struktūra</a:t>
            </a:r>
            <a:r>
              <a:rPr lang="lv-LV" sz="3200" dirty="0" smtClean="0">
                <a:latin typeface="Arial Narrow" panose="020B0606020202030204" pitchFamily="34" charset="0"/>
              </a:rPr>
              <a:t/>
            </a:r>
            <a:br>
              <a:rPr lang="lv-LV" sz="3200" dirty="0" smtClean="0">
                <a:latin typeface="Arial Narrow" panose="020B0606020202030204" pitchFamily="34" charset="0"/>
              </a:rPr>
            </a:b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 smtClean="0">
                <a:latin typeface="Arial Narrow" panose="020B0606020202030204" pitchFamily="34" charset="0"/>
              </a:rPr>
              <a:t>Uzdevumi			POM veidošana</a:t>
            </a:r>
            <a:r>
              <a:rPr lang="lv-LV" sz="2800" dirty="0">
                <a:latin typeface="Arial Narrow" panose="020B0606020202030204" pitchFamily="34" charset="0"/>
              </a:rPr>
              <a:t/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410092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</a:t>
            </a:r>
            <a:r>
              <a:rPr lang="lv-LV" sz="4400" b="1" dirty="0" smtClean="0">
                <a:latin typeface="Arial Narrow" panose="020B0606020202030204" pitchFamily="34" charset="0"/>
              </a:rPr>
              <a:t>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" y="1883872"/>
            <a:ext cx="10515600" cy="333375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Cucumber -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https://cucumber.io/</a:t>
            </a: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Test runner -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https://testingneeds.wordpress.com/2015/09/15/junit-runner-with-cucumberoptions/</a:t>
            </a: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0DE230C-9207-B84E-BF94-3624243A44AA}"/>
              </a:ext>
            </a:extLst>
          </p:cNvPr>
          <p:cNvSpPr txBox="1">
            <a:spLocks/>
          </p:cNvSpPr>
          <p:nvPr/>
        </p:nvSpPr>
        <p:spPr>
          <a:xfrm>
            <a:off x="666205" y="783772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 smtClean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Atsauces:</a:t>
            </a:r>
            <a:endParaRPr lang="lv-LV" sz="2800" dirty="0">
              <a:solidFill>
                <a:srgbClr val="1B5089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98041E-E7AB-304F-B70D-C9BF5A64348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25" y="1753243"/>
            <a:ext cx="10515600" cy="3333750"/>
          </a:xfrm>
        </p:spPr>
        <p:txBody>
          <a:bodyPr>
            <a:normAutofit/>
          </a:bodyPr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Izveidot atsevišķu </a:t>
            </a:r>
            <a:r>
              <a:rPr lang="lv-LV" i="1" dirty="0">
                <a:latin typeface="Arial Narrow" panose="020B0606020202030204" pitchFamily="34" charset="0"/>
              </a:rPr>
              <a:t>gradle</a:t>
            </a:r>
            <a:r>
              <a:rPr lang="lv-LV" dirty="0">
                <a:latin typeface="Arial Narrow" panose="020B0606020202030204" pitchFamily="34" charset="0"/>
              </a:rPr>
              <a:t> projektu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Pievienot </a:t>
            </a:r>
            <a:r>
              <a:rPr lang="lv-LV" i="1" dirty="0" err="1">
                <a:latin typeface="Arial Narrow" panose="020B0606020202030204" pitchFamily="34" charset="0"/>
              </a:rPr>
              <a:t>Cucumber</a:t>
            </a:r>
            <a:r>
              <a:rPr lang="lv-LV" i="1" dirty="0">
                <a:latin typeface="Arial Narrow" panose="020B0606020202030204" pitchFamily="34" charset="0"/>
              </a:rPr>
              <a:t>  </a:t>
            </a:r>
            <a:r>
              <a:rPr lang="lv-LV" dirty="0">
                <a:latin typeface="Arial Narrow" panose="020B0606020202030204" pitchFamily="34" charset="0"/>
              </a:rPr>
              <a:t>bibliotēkas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Izveidot pirmo funkcijas failu (</a:t>
            </a:r>
            <a:r>
              <a:rPr lang="lv-LV" dirty="0" err="1">
                <a:latin typeface="Arial Narrow" panose="020B0606020202030204" pitchFamily="34" charset="0"/>
              </a:rPr>
              <a:t>src</a:t>
            </a:r>
            <a:r>
              <a:rPr lang="lv-LV" dirty="0">
                <a:latin typeface="Arial Narrow" panose="020B0606020202030204" pitchFamily="34" charset="0"/>
              </a:rPr>
              <a:t> / test / resources / </a:t>
            </a:r>
            <a:r>
              <a:rPr lang="lv-LV" dirty="0" err="1">
                <a:latin typeface="Arial Narrow" panose="020B0606020202030204" pitchFamily="34" charset="0"/>
              </a:rPr>
              <a:t>features</a:t>
            </a:r>
            <a:r>
              <a:rPr lang="lv-LV" dirty="0">
                <a:latin typeface="Arial Narrow" panose="020B0606020202030204" pitchFamily="34" charset="0"/>
              </a:rPr>
              <a:t>)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Izveidot soļu definīcijas - java failu (</a:t>
            </a:r>
            <a:r>
              <a:rPr lang="lv-LV" dirty="0" err="1">
                <a:latin typeface="Arial Narrow" panose="020B0606020202030204" pitchFamily="34" charset="0"/>
              </a:rPr>
              <a:t>src</a:t>
            </a:r>
            <a:r>
              <a:rPr lang="lv-LV" dirty="0">
                <a:latin typeface="Arial Narrow" panose="020B0606020202030204" pitchFamily="34" charset="0"/>
              </a:rPr>
              <a:t> / test / java / steps)</a:t>
            </a:r>
          </a:p>
          <a:p>
            <a:pPr algn="just"/>
            <a:r>
              <a:rPr lang="lv-LV" dirty="0">
                <a:solidFill>
                  <a:schemeClr val="tx1"/>
                </a:solidFill>
                <a:latin typeface="Arial Narrow" panose="020B0606020202030204" pitchFamily="34" charset="0"/>
              </a:rPr>
              <a:t>Izveidot testa palaišanas klasi </a:t>
            </a:r>
            <a:r>
              <a:rPr lang="lv-LV" dirty="0">
                <a:latin typeface="Arial Narrow" panose="020B0606020202030204" pitchFamily="34" charset="0"/>
              </a:rPr>
              <a:t>- java failu (</a:t>
            </a:r>
            <a:r>
              <a:rPr lang="lv-LV" dirty="0" err="1">
                <a:latin typeface="Arial Narrow" panose="020B0606020202030204" pitchFamily="34" charset="0"/>
              </a:rPr>
              <a:t>src</a:t>
            </a:r>
            <a:r>
              <a:rPr lang="lv-LV" dirty="0">
                <a:latin typeface="Arial Narrow" panose="020B0606020202030204" pitchFamily="34" charset="0"/>
              </a:rPr>
              <a:t> / test / java / </a:t>
            </a:r>
            <a:r>
              <a:rPr lang="lv-LV" dirty="0" err="1">
                <a:latin typeface="Arial Narrow" panose="020B0606020202030204" pitchFamily="34" charset="0"/>
              </a:rPr>
              <a:t>runners</a:t>
            </a:r>
            <a:r>
              <a:rPr lang="lv-LV" dirty="0">
                <a:latin typeface="Arial Narrow" panose="020B0606020202030204" pitchFamily="34" charset="0"/>
              </a:rPr>
              <a:t>)</a:t>
            </a:r>
          </a:p>
          <a:p>
            <a:pPr algn="just"/>
            <a:r>
              <a:rPr lang="lv-LV" dirty="0">
                <a:solidFill>
                  <a:schemeClr val="accent1"/>
                </a:solidFill>
                <a:latin typeface="Arial Narrow" panose="020B0606020202030204" pitchFamily="34" charset="0"/>
              </a:rPr>
              <a:t>Koda paraugu atradīsiet slaidos!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5BB9EAB6-281F-C14A-BBCA-1D8BD5766E1F}"/>
              </a:ext>
            </a:extLst>
          </p:cNvPr>
          <p:cNvSpPr txBox="1">
            <a:spLocks/>
          </p:cNvSpPr>
          <p:nvPr/>
        </p:nvSpPr>
        <p:spPr>
          <a:xfrm>
            <a:off x="775425" y="653143"/>
            <a:ext cx="7184573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1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D80170-8766-7D42-93D8-FBEFEDC5920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8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45" y="1593434"/>
            <a:ext cx="11712600" cy="46696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Atvērt </a:t>
            </a:r>
            <a:r>
              <a:rPr lang="lv-LV" dirty="0" err="1">
                <a:solidFill>
                  <a:srgbClr val="00B0F0"/>
                </a:solidFill>
                <a:latin typeface="Arial Narrow" panose="020B0606020202030204" pitchFamily="34" charset="0"/>
              </a:rPr>
              <a:t>https</a:t>
            </a:r>
            <a:r>
              <a:rPr lang="lv-LV" dirty="0">
                <a:solidFill>
                  <a:srgbClr val="00B0F0"/>
                </a:solidFill>
                <a:latin typeface="Arial Narrow" panose="020B0606020202030204" pitchFamily="34" charset="0"/>
              </a:rPr>
              <a:t>://</a:t>
            </a:r>
            <a:r>
              <a:rPr lang="lv-LV" dirty="0" err="1">
                <a:solidFill>
                  <a:srgbClr val="00B0F0"/>
                </a:solidFill>
                <a:latin typeface="Arial Narrow" panose="020B0606020202030204" pitchFamily="34" charset="0"/>
              </a:rPr>
              <a:t>www.ss.com</a:t>
            </a:r>
            <a:r>
              <a:rPr lang="lv-LV" dirty="0">
                <a:solidFill>
                  <a:srgbClr val="00B0F0"/>
                </a:solidFill>
                <a:latin typeface="Arial Narrow" panose="020B0606020202030204" pitchFamily="34" charset="0"/>
              </a:rPr>
              <a:t>/lv/</a:t>
            </a: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Atvērt sadaļu: vieglie auto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Ievadīt cenu: 6000–10000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Ievadīt gadu: no 2001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Ievadīt tilpumu: līdz 3.0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Izvēlēties krāsu: balta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Klikšķināt «Meklēt»</a:t>
            </a:r>
            <a:endParaRPr lang="en-US" dirty="0">
              <a:latin typeface="Arial Narrow" panose="020B0606020202030204" pitchFamily="34" charset="0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 err="1">
                <a:latin typeface="Arial Narrow" panose="020B0606020202030204" pitchFamily="34" charset="0"/>
                <a:cs typeface="Calibri" panose="020F0502020204030204" pitchFamily="34" charset="0"/>
              </a:rPr>
              <a:t>Partaisīt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visus soļus </a:t>
            </a:r>
            <a:r>
              <a:rPr lang="lv-LV" dirty="0" err="1">
                <a:latin typeface="Arial Narrow" panose="020B0606020202030204" pitchFamily="34" charset="0"/>
                <a:cs typeface="Calibri" panose="020F0502020204030204" pitchFamily="34" charset="0"/>
              </a:rPr>
              <a:t>Gerkin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sintaksē</a:t>
            </a:r>
            <a:endParaRPr lang="en-US" dirty="0"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5242B076-4D97-2F4D-B167-AD8B89A341A5}"/>
              </a:ext>
            </a:extLst>
          </p:cNvPr>
          <p:cNvSpPr txBox="1">
            <a:spLocks/>
          </p:cNvSpPr>
          <p:nvPr/>
        </p:nvSpPr>
        <p:spPr>
          <a:xfrm>
            <a:off x="888274" y="641621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9C345A1-6944-6248-B3CE-1AF5D04065A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8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6AD2-6CEC-4CC6-87A5-4944DB1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00" y="1428137"/>
            <a:ext cx="11712600" cy="1928100"/>
          </a:xfrm>
        </p:spPr>
        <p:txBody>
          <a:bodyPr>
            <a:normAutofit lnSpcReduction="10000"/>
          </a:bodyPr>
          <a:lstStyle/>
          <a:p>
            <a:pPr algn="just"/>
            <a:r>
              <a:rPr lang="lv-LV" i="1" dirty="0">
                <a:latin typeface="Arial Narrow" panose="020B0606020202030204" pitchFamily="34" charset="0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komanda </a:t>
            </a:r>
            <a:r>
              <a:rPr lang="lv-LV" i="1" dirty="0" err="1">
                <a:latin typeface="Arial Narrow" panose="020B0606020202030204" pitchFamily="34" charset="0"/>
              </a:rPr>
              <a:t>Cucumber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tiek izmantota, lai noteiktu soli vai darbību sēriju, </a:t>
            </a:r>
            <a:endParaRPr lang="lv-LV" dirty="0" smtClean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lv-LV" dirty="0" smtClean="0">
                <a:latin typeface="Arial Narrow" panose="020B0606020202030204" pitchFamily="34" charset="0"/>
                <a:cs typeface="Calibri" panose="020F0502020204030204" pitchFamily="34" charset="0"/>
              </a:rPr>
              <a:t>kas 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ir kopīga visiem funkciju failā esošajiem testiem</a:t>
            </a:r>
          </a:p>
          <a:p>
            <a:pPr algn="just"/>
            <a:r>
              <a:rPr lang="lv-LV" i="1" dirty="0" err="1">
                <a:latin typeface="Arial Narrow" panose="020B0606020202030204" pitchFamily="34" charset="0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komandu izmanto, lai atkārtotu darbības kopu pirms katra </a:t>
            </a:r>
            <a:endParaRPr lang="lv-LV" dirty="0" smtClean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lv-LV" dirty="0" smtClean="0">
                <a:latin typeface="Arial Narrow" panose="020B0606020202030204" pitchFamily="34" charset="0"/>
                <a:cs typeface="Calibri" panose="020F0502020204030204" pitchFamily="34" charset="0"/>
              </a:rPr>
              <a:t>scenārija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. </a:t>
            </a:r>
            <a:r>
              <a:rPr lang="lv-LV" i="1" dirty="0">
                <a:latin typeface="Arial Narrow" panose="020B0606020202030204" pitchFamily="34" charset="0"/>
                <a:cs typeface="Calibri" panose="020F0502020204030204" pitchFamily="34" charset="0"/>
              </a:rPr>
              <a:t>Background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komanda satur vairākas darbības (</a:t>
            </a:r>
            <a:r>
              <a:rPr lang="lv-LV" i="1" dirty="0">
                <a:latin typeface="Arial Narrow" panose="020B0606020202030204" pitchFamily="34" charset="0"/>
                <a:cs typeface="Calibri" panose="020F0502020204030204" pitchFamily="34" charset="0"/>
              </a:rPr>
              <a:t>steps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F0808-6347-4D80-9889-B51B750D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40" y="3238671"/>
            <a:ext cx="6772284" cy="2764198"/>
          </a:xfrm>
          <a:prstGeom prst="rect">
            <a:avLst/>
          </a:prstGeom>
        </p:spPr>
      </p:pic>
      <p:sp>
        <p:nvSpPr>
          <p:cNvPr id="5" name="Google Shape;174;g9d3da93df7_0_586">
            <a:extLst>
              <a:ext uri="{FF2B5EF4-FFF2-40B4-BE49-F238E27FC236}">
                <a16:creationId xmlns:a16="http://schemas.microsoft.com/office/drawing/2014/main" id="{C9751FC9-2402-AB45-A338-F085113F53A8}"/>
              </a:ext>
            </a:extLst>
          </p:cNvPr>
          <p:cNvSpPr txBox="1">
            <a:spLocks/>
          </p:cNvSpPr>
          <p:nvPr/>
        </p:nvSpPr>
        <p:spPr>
          <a:xfrm>
            <a:off x="792600" y="522514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Fons (</a:t>
            </a:r>
            <a:r>
              <a:rPr lang="lv-LV" sz="2800" i="1" dirty="0" err="1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Background</a:t>
            </a: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965A516-1047-B44B-9382-3E3DAD16962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89" y="1943496"/>
            <a:ext cx="10515600" cy="333375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lv-LV" i="1" dirty="0" err="1">
                <a:latin typeface="Arial Narrow" panose="020B0606020202030204" pitchFamily="34" charset="0"/>
              </a:rPr>
              <a:t>Background</a:t>
            </a:r>
            <a:r>
              <a:rPr lang="lv-LV" dirty="0">
                <a:latin typeface="Arial Narrow" panose="020B0606020202030204" pitchFamily="34" charset="0"/>
              </a:rPr>
              <a:t> atslēgvārdu</a:t>
            </a:r>
            <a:r>
              <a:rPr lang="en-US" dirty="0">
                <a:latin typeface="Arial Narrow" panose="020B0606020202030204" pitchFamily="34" charset="0"/>
              </a:rPr>
              <a:t> - soli </a:t>
            </a:r>
            <a:r>
              <a:rPr lang="en-US" dirty="0" err="1">
                <a:latin typeface="Arial Narrow" panose="020B0606020202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fona</a:t>
            </a:r>
            <a:r>
              <a:rPr lang="en-US" dirty="0">
                <a:latin typeface="Arial Narrow" panose="020B0606020202030204" pitchFamily="34" charset="0"/>
              </a:rPr>
              <a:t> soli </a:t>
            </a:r>
            <a:r>
              <a:rPr lang="en-US" dirty="0" err="1">
                <a:latin typeface="Arial Narrow" panose="020B0606020202030204" pitchFamily="34" charset="0"/>
              </a:rPr>
              <a:t>pāriet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https://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www.ss.com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/lv/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1E2516FC-40AA-8D4E-9220-08DF581AEF52}"/>
              </a:ext>
            </a:extLst>
          </p:cNvPr>
          <p:cNvSpPr txBox="1">
            <a:spLocks/>
          </p:cNvSpPr>
          <p:nvPr/>
        </p:nvSpPr>
        <p:spPr>
          <a:xfrm>
            <a:off x="840740" y="702524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3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E6DA1C-31A6-574F-A8BE-1A57C9835C6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857745"/>
            <a:ext cx="10515600" cy="3333750"/>
          </a:xfrm>
        </p:spPr>
        <p:txBody>
          <a:bodyPr>
            <a:noAutofit/>
          </a:bodyPr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Izveidot funkciju failu, soļa definīciju, testa skrējēju </a:t>
            </a:r>
            <a:r>
              <a:rPr lang="lv-LV" i="1" dirty="0" err="1">
                <a:latin typeface="Arial Narrow" panose="020B0606020202030204" pitchFamily="34" charset="0"/>
              </a:rPr>
              <a:t>aliexpress</a:t>
            </a:r>
            <a:endParaRPr lang="lv-LV" i="1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Atvērt</a:t>
            </a:r>
            <a:r>
              <a:rPr lang="en-US" dirty="0">
                <a:latin typeface="Arial Narrow" panose="020B0606020202030204" pitchFamily="34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https://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www.aliexpress.com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Meklētājā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ievadīt</a:t>
            </a:r>
            <a:r>
              <a:rPr lang="en-US" dirty="0">
                <a:latin typeface="Arial Narrow" panose="020B0606020202030204" pitchFamily="34" charset="0"/>
              </a:rPr>
              <a:t>: </a:t>
            </a:r>
            <a:r>
              <a:rPr lang="lv-LV" dirty="0" err="1">
                <a:latin typeface="Arial Narrow" panose="020B0606020202030204" pitchFamily="34" charset="0"/>
              </a:rPr>
              <a:t>tattoo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Nospiest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meklēšanas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pogu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Iestatīt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minimālo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cenu</a:t>
            </a:r>
            <a:r>
              <a:rPr lang="en-US" dirty="0">
                <a:latin typeface="Arial Narrow" panose="020B0606020202030204" pitchFamily="34" charset="0"/>
              </a:rPr>
              <a:t>: 10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Iestatīt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maksimālo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cenu</a:t>
            </a:r>
            <a:r>
              <a:rPr lang="en-US" dirty="0">
                <a:latin typeface="Arial Narrow" panose="020B0606020202030204" pitchFamily="34" charset="0"/>
              </a:rPr>
              <a:t>: 20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Nospiest</a:t>
            </a:r>
            <a:r>
              <a:rPr lang="en-US" dirty="0">
                <a:latin typeface="Arial Narrow" panose="020B0606020202030204" pitchFamily="34" charset="0"/>
              </a:rPr>
              <a:t>: ok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535F2710-8FE8-A04C-9242-9154A6F04183}"/>
              </a:ext>
            </a:extLst>
          </p:cNvPr>
          <p:cNvSpPr txBox="1">
            <a:spLocks/>
          </p:cNvSpPr>
          <p:nvPr/>
        </p:nvSpPr>
        <p:spPr>
          <a:xfrm>
            <a:off x="749300" y="757645"/>
            <a:ext cx="929628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9EDB6F4-A12D-E142-AA8F-63361F9D4E1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3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48" y="1586160"/>
            <a:ext cx="11712600" cy="1928100"/>
          </a:xfrm>
        </p:spPr>
        <p:txBody>
          <a:bodyPr>
            <a:noAutofit/>
          </a:bodyPr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Izveidot funkcijas failu, soļu definīciju, testa skrējēju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Atvert vietni </a:t>
            </a:r>
            <a:r>
              <a:rPr lang="lv-LV" dirty="0">
                <a:solidFill>
                  <a:srgbClr val="00B0F0"/>
                </a:solidFill>
                <a:latin typeface="Arial Narrow" panose="020B0606020202030204" pitchFamily="34" charset="0"/>
                <a:hlinkClick r:id="rId2"/>
              </a:rPr>
              <a:t>https://www.janisroze.lv</a:t>
            </a:r>
            <a:endParaRPr lang="lv-LV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Meklēšanā ievadīt: bvs superman – vai kādu citu figūras nosaukumu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Klikšķināt uz pirmās atrastās meklēšanas (apgalvojiet, ka figūras nosaukums ir </a:t>
            </a:r>
            <a:r>
              <a:rPr lang="lv-LV" dirty="0" err="1">
                <a:latin typeface="Arial Narrow" panose="020B0606020202030204" pitchFamily="34" charset="0"/>
              </a:rPr>
              <a:t>i.e</a:t>
            </a:r>
            <a:r>
              <a:rPr lang="lv-LV" dirty="0">
                <a:latin typeface="Arial Narrow" panose="020B0606020202030204" pitchFamily="34" charset="0"/>
              </a:rPr>
              <a:t>. Figūra POP! DC: BvS: Supermens)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Ievietot figūru pirkumu grozā un doties uz to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Izveidot pasūtījuma modeli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Atvērt pasūtījuma veidlapu un aizpildīt </a:t>
            </a:r>
            <a:r>
              <a:rPr lang="lv-LV" dirty="0" smtClean="0">
                <a:latin typeface="Arial Narrow" panose="020B0606020202030204" pitchFamily="34" charset="0"/>
              </a:rPr>
              <a:t>to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7" name="Google Shape;174;g9d3da93df7_0_586">
            <a:extLst>
              <a:ext uri="{FF2B5EF4-FFF2-40B4-BE49-F238E27FC236}">
                <a16:creationId xmlns:a16="http://schemas.microsoft.com/office/drawing/2014/main" id="{64C4BFF5-26C6-9A4C-BC5C-56BFB74BE5FB}"/>
              </a:ext>
            </a:extLst>
          </p:cNvPr>
          <p:cNvSpPr txBox="1">
            <a:spLocks/>
          </p:cNvSpPr>
          <p:nvPr/>
        </p:nvSpPr>
        <p:spPr>
          <a:xfrm>
            <a:off x="718898" y="653145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5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658B84-645D-B340-A96F-4023397C2CB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8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251" y="125109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Ievadīt kupona nosaukumu </a:t>
            </a:r>
            <a:r>
              <a:rPr lang="lv-LV" i="1" dirty="0" err="1">
                <a:latin typeface="Arial Narrow" panose="020B0606020202030204" pitchFamily="34" charset="0"/>
              </a:rPr>
              <a:t>WhyNot</a:t>
            </a:r>
            <a:r>
              <a:rPr lang="lv-LV" dirty="0">
                <a:latin typeface="Arial Narrow" panose="020B0606020202030204" pitchFamily="34" charset="0"/>
              </a:rPr>
              <a:t>?</a:t>
            </a:r>
          </a:p>
          <a:p>
            <a:pPr algn="just"/>
            <a:r>
              <a:rPr lang="fr-FR" i="1" dirty="0" err="1">
                <a:latin typeface="Arial Narrow" panose="020B0606020202030204" pitchFamily="34" charset="0"/>
              </a:rPr>
              <a:t>Pievienot</a:t>
            </a:r>
            <a:r>
              <a:rPr lang="fr-FR" i="1" dirty="0">
                <a:latin typeface="Arial Narrow" panose="020B0606020202030204" pitchFamily="34" charset="0"/>
              </a:rPr>
              <a:t> </a:t>
            </a:r>
            <a:r>
              <a:rPr lang="lv-LV" i="1" dirty="0" err="1">
                <a:latin typeface="Arial Narrow" panose="020B0606020202030204" pitchFamily="34" charset="0"/>
              </a:rPr>
              <a:t>Cucumber</a:t>
            </a:r>
            <a:r>
              <a:rPr lang="fr-FR" i="1" dirty="0">
                <a:latin typeface="Arial Narrow" panose="020B0606020202030204" pitchFamily="34" charset="0"/>
              </a:rPr>
              <a:t> </a:t>
            </a:r>
            <a:r>
              <a:rPr lang="fr-FR" i="1" dirty="0" err="1">
                <a:latin typeface="Arial Narrow" panose="020B0606020202030204" pitchFamily="34" charset="0"/>
              </a:rPr>
              <a:t>āķus</a:t>
            </a:r>
            <a:r>
              <a:rPr lang="fr-FR" i="1" dirty="0">
                <a:latin typeface="Arial Narrow" panose="020B0606020202030204" pitchFamily="34" charset="0"/>
              </a:rPr>
              <a:t> </a:t>
            </a:r>
            <a:r>
              <a:rPr lang="fr-FR" i="1" dirty="0" err="1">
                <a:latin typeface="Arial Narrow" panose="020B0606020202030204" pitchFamily="34" charset="0"/>
              </a:rPr>
              <a:t>pirms</a:t>
            </a:r>
            <a:r>
              <a:rPr lang="fr-FR" i="1" dirty="0">
                <a:latin typeface="Arial Narrow" panose="020B0606020202030204" pitchFamily="34" charset="0"/>
              </a:rPr>
              <a:t> un </a:t>
            </a:r>
            <a:r>
              <a:rPr lang="fr-FR" i="1" dirty="0" err="1">
                <a:latin typeface="Arial Narrow" panose="020B0606020202030204" pitchFamily="34" charset="0"/>
              </a:rPr>
              <a:t>pēc</a:t>
            </a:r>
            <a:r>
              <a:rPr lang="fr-FR" i="1" dirty="0">
                <a:latin typeface="Arial Narrow" panose="020B0606020202030204" pitchFamily="34" charset="0"/>
              </a:rPr>
              <a:t>:</a:t>
            </a:r>
          </a:p>
          <a:p>
            <a:pPr lvl="1" algn="just"/>
            <a:endParaRPr lang="lv-LV" sz="2800" b="1" dirty="0" smtClean="0">
              <a:latin typeface="Arial Narrow" panose="020B0606020202030204" pitchFamily="34" charset="0"/>
            </a:endParaRPr>
          </a:p>
          <a:p>
            <a:pPr lvl="1" algn="just"/>
            <a:r>
              <a:rPr lang="lv-LV" sz="2800" b="1" dirty="0" smtClean="0">
                <a:latin typeface="Arial Narrow" panose="020B0606020202030204" pitchFamily="34" charset="0"/>
              </a:rPr>
              <a:t>Pirms </a:t>
            </a:r>
            <a:r>
              <a:rPr lang="lv-LV" sz="2800" b="1" dirty="0">
                <a:latin typeface="Arial Narrow" panose="020B0606020202030204" pitchFamily="34" charset="0"/>
              </a:rPr>
              <a:t>Soļa </a:t>
            </a:r>
            <a:r>
              <a:rPr lang="lv-LV" sz="2800" dirty="0">
                <a:latin typeface="Arial Narrow" panose="020B0606020202030204" pitchFamily="34" charset="0"/>
              </a:rPr>
              <a:t>– palaist </a:t>
            </a:r>
            <a:r>
              <a:rPr lang="lv-LV" sz="2800" dirty="0" err="1">
                <a:latin typeface="Arial Narrow" panose="020B0606020202030204" pitchFamily="34" charset="0"/>
              </a:rPr>
              <a:t>webdraiveri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 algn="just"/>
            <a:r>
              <a:rPr lang="lv-LV" sz="2800" b="1" dirty="0">
                <a:latin typeface="Arial Narrow" panose="020B0606020202030204" pitchFamily="34" charset="0"/>
              </a:rPr>
              <a:t>Pēc Soļa </a:t>
            </a:r>
            <a:r>
              <a:rPr lang="lv-LV" sz="2800" dirty="0">
                <a:latin typeface="Arial Narrow" panose="020B0606020202030204" pitchFamily="34" charset="0"/>
              </a:rPr>
              <a:t>– aiztaisīt </a:t>
            </a:r>
            <a:r>
              <a:rPr lang="lv-LV" sz="2800" dirty="0" err="1">
                <a:latin typeface="Arial Narrow" panose="020B0606020202030204" pitchFamily="34" charset="0"/>
              </a:rPr>
              <a:t>webdraiveri</a:t>
            </a:r>
            <a:endParaRPr lang="lv-LV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16" y="1879349"/>
            <a:ext cx="11557965" cy="4043199"/>
          </a:xfrm>
        </p:spPr>
        <p:txBody>
          <a:bodyPr/>
          <a:lstStyle/>
          <a:p>
            <a:pPr algn="just"/>
            <a:r>
              <a:rPr lang="lv-LV" dirty="0">
                <a:latin typeface="Arial Narrow" panose="020B0606020202030204" pitchFamily="34" charset="0"/>
              </a:rPr>
              <a:t>Izveidot funkcijas failu, soļu definīciju, </a:t>
            </a:r>
            <a:r>
              <a:rPr lang="lv-LV" i="1" dirty="0">
                <a:latin typeface="Arial Narrow" panose="020B0606020202030204" pitchFamily="34" charset="0"/>
              </a:rPr>
              <a:t>forumcinemas</a:t>
            </a:r>
            <a:r>
              <a:rPr lang="lv-LV" dirty="0">
                <a:latin typeface="Arial Narrow" panose="020B0606020202030204" pitchFamily="34" charset="0"/>
              </a:rPr>
              <a:t> testa skrējēju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Atvērt: </a:t>
            </a:r>
            <a:r>
              <a:rPr lang="lv-LV" dirty="0">
                <a:solidFill>
                  <a:srgbClr val="00B0F0"/>
                </a:solidFill>
                <a:latin typeface="Arial Narrow" panose="020B0606020202030204" pitchFamily="34" charset="0"/>
              </a:rPr>
              <a:t>https://www.forumcinemas.lv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Pieslēgties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Atvērt profila lapu un pārbaudit, vai vārds ir </a:t>
            </a:r>
            <a:r>
              <a:rPr lang="lv-LV" i="1" dirty="0">
                <a:latin typeface="Arial Narrow" panose="020B0606020202030204" pitchFamily="34" charset="0"/>
              </a:rPr>
              <a:t>AAAAAA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Un uzvārds </a:t>
            </a:r>
            <a:r>
              <a:rPr lang="lv-LV" i="1" dirty="0">
                <a:latin typeface="Arial Narrow" panose="020B0606020202030204" pitchFamily="34" charset="0"/>
              </a:rPr>
              <a:t>BBBBBBBBBB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Mainīt vārdu, uzvārdu un dzimšanas datumu</a:t>
            </a:r>
          </a:p>
          <a:p>
            <a:pPr algn="just"/>
            <a:r>
              <a:rPr lang="lv-LV" dirty="0">
                <a:latin typeface="Arial Narrow" panose="020B0606020202030204" pitchFamily="34" charset="0"/>
              </a:rPr>
              <a:t>Saglabāt izmaiņas</a:t>
            </a: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896CD496-0411-0241-8DD8-7BD1C6E0240C}"/>
              </a:ext>
            </a:extLst>
          </p:cNvPr>
          <p:cNvSpPr txBox="1">
            <a:spLocks/>
          </p:cNvSpPr>
          <p:nvPr/>
        </p:nvSpPr>
        <p:spPr>
          <a:xfrm>
            <a:off x="629081" y="779249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Mājasdarbs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DB6B34D-D5D1-AC4B-AC58-FFBA943CB7A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351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Times New Roman</vt:lpstr>
      <vt:lpstr>Office Theme</vt:lpstr>
      <vt:lpstr>    Tēma Nr.21   Cucumber     Gerkin valoda     Cucumber struktūra  Uzdevumi   POM veidošana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159</cp:revision>
  <dcterms:created xsi:type="dcterms:W3CDTF">2017-12-10T17:17:33Z</dcterms:created>
  <dcterms:modified xsi:type="dcterms:W3CDTF">2021-04-21T11:04:32Z</dcterms:modified>
</cp:coreProperties>
</file>