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81"/>
  </p:notesMasterIdLst>
  <p:sldIdLst>
    <p:sldId id="3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32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74" r:id="rId80"/>
  </p:sldIdLst>
  <p:sldSz cx="12192000" cy="6858000"/>
  <p:notesSz cx="6858000" cy="9144000"/>
  <p:embeddedFontLst>
    <p:embeddedFont>
      <p:font typeface="Calibri" panose="020F0502020204030204" pitchFamily="34" charset="0"/>
      <p:regular r:id="rId82"/>
      <p:bold r:id="rId83"/>
      <p:italic r:id="rId84"/>
      <p:boldItalic r:id="rId85"/>
    </p:embeddedFont>
    <p:embeddedFont>
      <p:font typeface="Consolas" panose="020B0609020204030204" pitchFamily="49" charset="0"/>
      <p:regular r:id="rId86"/>
      <p:bold r:id="rId87"/>
      <p:italic r:id="rId88"/>
      <p:boldItalic r:id="rId89"/>
    </p:embeddedFont>
    <p:embeddedFont>
      <p:font typeface="Quattrocento Sans" panose="020B060402020202020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hkCg6UYu06Gp4TJL8qilzNklg7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D07350-BEF0-41B5-B53D-3065ACA545B9}">
  <a:tblStyle styleId="{5ED07350-BEF0-41B5-B53D-3065ACA54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9.fntdata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6.fntdata"/><Relationship Id="rId61" Type="http://schemas.openxmlformats.org/officeDocument/2006/relationships/slide" Target="slides/slide59.xml"/><Relationship Id="rId82" Type="http://schemas.openxmlformats.org/officeDocument/2006/relationships/font" Target="fonts/font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2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8519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elect.asp" TargetMode="External"/><Relationship Id="rId3" Type="http://schemas.openxmlformats.org/officeDocument/2006/relationships/hyperlink" Target="https://www.w3schools.com/tags/tag_ol.asp" TargetMode="External"/><Relationship Id="rId7" Type="http://schemas.openxmlformats.org/officeDocument/2006/relationships/hyperlink" Target="https://www.w3schools.com/tags/tag_li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schools.com/tags/tag_th.asp" TargetMode="External"/><Relationship Id="rId5" Type="http://schemas.openxmlformats.org/officeDocument/2006/relationships/hyperlink" Target="https://www.w3schools.com/tags/tag_menu.asp" TargetMode="External"/><Relationship Id="rId4" Type="http://schemas.openxmlformats.org/officeDocument/2006/relationships/hyperlink" Target="https://www.w3schools.com/tags/tag_ul.asp" TargetMode="External"/><Relationship Id="rId9" Type="http://schemas.openxmlformats.org/officeDocument/2006/relationships/hyperlink" Target="https://www.w3schools.com/tags/tag_datalist.as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10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14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437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155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723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372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83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084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44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243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58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074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87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98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051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46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876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622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718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460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848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40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98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605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75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884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961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d3da93df7_0_29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9d3da93df7_0_2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150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d3da93df7_0_29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9d3da93df7_0_2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278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220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380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338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7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106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d3da93df7_0_29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9d3da93df7_0_2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595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d3da93df7_0_29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9d3da93df7_0_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036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d3da93df7_0_29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9d3da93df7_0_2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6227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d3da93df7_0_29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9d3da93df7_0_2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067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d3da93df7_0_29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9d3da93df7_0_2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0913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634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0505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849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4238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20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7943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0297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9508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2818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600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95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406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3982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835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705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66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2665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7382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9727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517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230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5081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868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7559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25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4678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05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5436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1287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2148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2970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6109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26025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19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94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&lt;div&gt; tag defines a division or a section in an HTML document.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&lt;div&gt; element is often used as a container for other HTML elements to style them with CSS or to perform certain tasks with JavaScript.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&lt;li&gt; tag defines a list item.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&lt;li&gt; tag is used in ordered lists(</a:t>
            </a:r>
            <a:r>
              <a:rPr lang="en-US" sz="1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&lt;ol&gt;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unordered lists (</a:t>
            </a:r>
            <a:r>
              <a:rPr lang="en-US" sz="1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&lt;ul&gt;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in menu lists (</a:t>
            </a:r>
            <a:r>
              <a:rPr lang="en-US" sz="1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&lt;menu&gt;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&lt;td&gt; tag defines a standard cell in an HTML table.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HTML table has two kinds of cells: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cells - contains header information (created with the </a:t>
            </a:r>
            <a:r>
              <a:rPr lang="en-US" sz="1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&lt;th&gt;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element)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cells - contains data (created with the &lt;td&gt; element)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in &lt;th&gt; elements are bold and centered by default.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in &lt;td&gt; elements are regular and left-aligned by default.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&lt;ul&gt; tag defines an unordered (bulleted) list.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&lt;ul&gt; tag together with the </a:t>
            </a:r>
            <a:r>
              <a:rPr lang="en-US" sz="1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&lt;li&gt;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tag to create unordered lists.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&lt;span&gt; tag is used to group inline-elements in a document.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&lt;span&gt; tag provides no visual change by itself.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&lt;span&gt; tag provides a way to add a hook to a part of a text or a part of a document.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&lt;p&gt; tag defines a paragraph.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 automatically add some space (margin) before and after each &lt;p&gt; element. The margins can be modified with CSS (with the margin properties).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&lt;option&gt; tag defines an option in a select list.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&lt;option&gt; elements go inside a </a:t>
            </a:r>
            <a:r>
              <a:rPr lang="en-US" sz="1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&lt;select&gt;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US" sz="1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&lt;datalist&gt;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element.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- &lt;!-- You will not be able to see this text. --&gt;</a:t>
            </a:r>
            <a:b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27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5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5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821C69-4823-9941-87D1-BE8EAA7B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369362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368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71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689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727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22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974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76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971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26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6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460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04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7"/>
          <p:cNvSpPr txBox="1">
            <a:spLocks noGrp="1"/>
          </p:cNvSpPr>
          <p:nvPr>
            <p:ph type="body" idx="1"/>
          </p:nvPr>
        </p:nvSpPr>
        <p:spPr>
          <a:xfrm>
            <a:off x="381000" y="342960"/>
            <a:ext cx="10477500" cy="29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None/>
              <a:defRPr sz="1687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7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7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▸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▸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7"/>
          <p:cNvSpPr txBox="1">
            <a:spLocks noGrp="1"/>
          </p:cNvSpPr>
          <p:nvPr>
            <p:ph type="sldNum" idx="12"/>
          </p:nvPr>
        </p:nvSpPr>
        <p:spPr>
          <a:xfrm>
            <a:off x="11424959" y="303609"/>
            <a:ext cx="381466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8"/>
          <p:cNvSpPr txBox="1">
            <a:spLocks noGrp="1"/>
          </p:cNvSpPr>
          <p:nvPr>
            <p:ph type="body" idx="1"/>
          </p:nvPr>
        </p:nvSpPr>
        <p:spPr>
          <a:xfrm>
            <a:off x="381000" y="342960"/>
            <a:ext cx="10477500" cy="29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None/>
              <a:defRPr sz="1687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8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8"/>
          <p:cNvSpPr txBox="1">
            <a:spLocks noGrp="1"/>
          </p:cNvSpPr>
          <p:nvPr>
            <p:ph type="sldNum" idx="12"/>
          </p:nvPr>
        </p:nvSpPr>
        <p:spPr>
          <a:xfrm>
            <a:off x="11424959" y="303609"/>
            <a:ext cx="381466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kai virsraksts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d3da93df7_0_281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9d3da93df7_0_28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9d3da93df7_0_28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9d3da93df7_0_28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līdzinājums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d3da93df7_0_2822"/>
          <p:cNvSpPr txBox="1">
            <a:spLocks noGrp="1"/>
          </p:cNvSpPr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9d3da93df7_0_2822"/>
          <p:cNvSpPr txBox="1">
            <a:spLocks noGrp="1"/>
          </p:cNvSpPr>
          <p:nvPr>
            <p:ph type="body" idx="1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g9d3da93df7_0_2822"/>
          <p:cNvSpPr txBox="1">
            <a:spLocks noGrp="1"/>
          </p:cNvSpPr>
          <p:nvPr>
            <p:ph type="body" idx="2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g9d3da93df7_0_2822"/>
          <p:cNvSpPr txBox="1">
            <a:spLocks noGrp="1"/>
          </p:cNvSpPr>
          <p:nvPr>
            <p:ph type="body" idx="3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g9d3da93df7_0_2822"/>
          <p:cNvSpPr txBox="1">
            <a:spLocks noGrp="1"/>
          </p:cNvSpPr>
          <p:nvPr>
            <p:ph type="body" idx="4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9d3da93df7_0_28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g9d3da93df7_0_28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g9d3da93df7_0_28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turs ar parakstu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d3da93df7_0_28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9d3da93df7_0_28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g9d3da93df7_0_28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g9d3da93df7_0_28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g9d3da93df7_0_28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g9d3da93df7_0_28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vertikāls teksts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d3da93df7_0_284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9d3da93df7_0_2842"/>
          <p:cNvSpPr txBox="1">
            <a:spLocks noGrp="1"/>
          </p:cNvSpPr>
          <p:nvPr>
            <p:ph type="body" idx="1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g9d3da93df7_0_28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9d3da93df7_0_28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g9d3da93df7_0_28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āls virsraksts un teksts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3da93df7_0_284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9d3da93df7_0_284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g9d3da93df7_0_28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g9d3da93df7_0_28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g9d3da93df7_0_28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d3da93df7_0_278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9d3da93df7_0_2783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g9d3da93df7_0_278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9d3da93df7_0_2783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9d3da93df7_0_2783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JamesL/pen/MXmvZ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JamesL/pen/MXmvZ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intro.asp" TargetMode="External"/><Relationship Id="rId4" Type="http://schemas.openxmlformats.org/officeDocument/2006/relationships/hyperlink" Target="https://www.w3schools.com/css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avapapers.com/core-java/system-out-println/" TargetMode="External"/><Relationship Id="rId5" Type="http://schemas.openxmlformats.org/officeDocument/2006/relationships/hyperlink" Target="http://tutorials.jenkov.com/java/data-types.html" TargetMode="External"/><Relationship Id="rId4" Type="http://schemas.openxmlformats.org/officeDocument/2006/relationships/hyperlink" Target="http://tutorials.jenkov.com/java/variables.html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Ievads</a:t>
            </a:r>
            <a:r>
              <a:rPr lang="en-US" sz="4000" b="1" dirty="0"/>
              <a:t> </a:t>
            </a:r>
            <a:r>
              <a:rPr lang="en-US" sz="4000" b="1" dirty="0" err="1"/>
              <a:t>programmatūras</a:t>
            </a:r>
            <a:r>
              <a:rPr lang="en-US" sz="4000" b="1" dirty="0"/>
              <a:t> </a:t>
            </a:r>
            <a:r>
              <a:rPr lang="en-US" sz="4000" b="1" dirty="0" err="1"/>
              <a:t>testēšanā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5DEC-4AC5-4855-9985-65345A04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272"/>
            <a:ext cx="9144000" cy="997527"/>
          </a:xfrm>
        </p:spPr>
        <p:txBody>
          <a:bodyPr>
            <a:normAutofit/>
          </a:bodyPr>
          <a:lstStyle/>
          <a:p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Konstantīns</a:t>
            </a:r>
            <a:r>
              <a:rPr lang="en-US" sz="28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Tarasjuks</a:t>
            </a:r>
            <a:endParaRPr lang="en-US" sz="2800" i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Top 10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Tagi</a:t>
            </a:r>
            <a:endParaRPr dirty="0">
              <a:latin typeface="+mj-lt"/>
            </a:endParaRPr>
          </a:p>
        </p:txBody>
      </p:sp>
      <p:pic>
        <p:nvPicPr>
          <p:cNvPr id="163" name="Google Shape;163;p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380" y="1709738"/>
            <a:ext cx="3913640" cy="37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97B92-9398-4AE6-88AA-911881C01B9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lapa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(Hyper Text Markup Language)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(Cascading Style Sheets)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b="1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mainīgie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operatori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2EF5-4202-4223-A492-1AD55CBE903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dirty="0">
                <a:solidFill>
                  <a:srgbClr val="1B5089"/>
                </a:solidFill>
                <a:latin typeface="+mj-lt"/>
              </a:rPr>
              <a:t>CSS (</a:t>
            </a:r>
            <a:r>
              <a:rPr lang="lv-LV" dirty="0" err="1">
                <a:solidFill>
                  <a:srgbClr val="1B5089"/>
                </a:solidFill>
                <a:latin typeface="+mj-lt"/>
              </a:rPr>
              <a:t>Cascading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 err="1">
                <a:solidFill>
                  <a:srgbClr val="1B5089"/>
                </a:solidFill>
                <a:latin typeface="+mj-lt"/>
              </a:rPr>
              <a:t>Style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 err="1">
                <a:solidFill>
                  <a:srgbClr val="1B5089"/>
                </a:solidFill>
                <a:latin typeface="+mj-lt"/>
              </a:rPr>
              <a:t>Sheets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)</a:t>
            </a:r>
            <a:endParaRPr lang="lv-LV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v-LV" sz="1750" dirty="0" err="1"/>
              <a:t>body</a:t>
            </a:r>
            <a:r>
              <a:rPr lang="lv-LV" sz="1750" dirty="0"/>
              <a:t> {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v-LV" sz="1750" dirty="0"/>
              <a:t>	</a:t>
            </a:r>
            <a:r>
              <a:rPr lang="lv-LV" sz="1750" dirty="0" err="1"/>
              <a:t>background-color</a:t>
            </a:r>
            <a:r>
              <a:rPr lang="lv-LV" sz="1750" dirty="0"/>
              <a:t>: </a:t>
            </a:r>
            <a:r>
              <a:rPr lang="lv-LV" sz="1750" dirty="0" err="1"/>
              <a:t>lightblue</a:t>
            </a:r>
            <a:r>
              <a:rPr lang="lv-LV" sz="1750" dirty="0"/>
              <a:t>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v-LV" sz="1750" dirty="0"/>
              <a:t>}</a:t>
            </a:r>
            <a:endParaRPr lang="lv-LV" dirty="0"/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lv-LV" sz="175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v-LV" sz="1750" dirty="0"/>
              <a:t>h1 {</a:t>
            </a:r>
            <a:endParaRPr lang="lv-LV" dirty="0"/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lv-LV" sz="1350" dirty="0" err="1"/>
              <a:t>color</a:t>
            </a:r>
            <a:r>
              <a:rPr lang="lv-LV" sz="1350" dirty="0"/>
              <a:t>: </a:t>
            </a:r>
            <a:r>
              <a:rPr lang="lv-LV" sz="1350" dirty="0" err="1"/>
              <a:t>white</a:t>
            </a:r>
            <a:r>
              <a:rPr lang="lv-LV" sz="1350" dirty="0"/>
              <a:t>;</a:t>
            </a:r>
            <a:endParaRPr lang="lv-LV" dirty="0"/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lv-LV" sz="1350" dirty="0" err="1"/>
              <a:t>text-align</a:t>
            </a:r>
            <a:r>
              <a:rPr lang="lv-LV" sz="1350" dirty="0"/>
              <a:t>: </a:t>
            </a:r>
            <a:r>
              <a:rPr lang="lv-LV" sz="1350" dirty="0" err="1"/>
              <a:t>center</a:t>
            </a:r>
            <a:r>
              <a:rPr lang="lv-LV" sz="1350" dirty="0"/>
              <a:t>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v-LV" sz="1750" dirty="0"/>
              <a:t>}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lv-LV" sz="175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v-LV" sz="1750" dirty="0"/>
              <a:t>p {</a:t>
            </a:r>
            <a:endParaRPr lang="lv-LV" dirty="0"/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lv-LV" sz="1350" dirty="0"/>
              <a:t>font-</a:t>
            </a:r>
            <a:r>
              <a:rPr lang="lv-LV" sz="1350" dirty="0" err="1"/>
              <a:t>family</a:t>
            </a:r>
            <a:r>
              <a:rPr lang="lv-LV" sz="1350" dirty="0"/>
              <a:t>: </a:t>
            </a:r>
            <a:r>
              <a:rPr lang="lv-LV" sz="1350" dirty="0" err="1"/>
              <a:t>verdana</a:t>
            </a:r>
            <a:r>
              <a:rPr lang="lv-LV" sz="1350" dirty="0"/>
              <a:t>;</a:t>
            </a:r>
            <a:endParaRPr lang="lv-LV" dirty="0"/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lv-LV" sz="1350" dirty="0"/>
              <a:t>font-</a:t>
            </a:r>
            <a:r>
              <a:rPr lang="lv-LV" sz="1350" dirty="0" err="1"/>
              <a:t>size</a:t>
            </a:r>
            <a:r>
              <a:rPr lang="lv-LV" sz="1350" dirty="0"/>
              <a:t>: 20px;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v-LV" sz="1750" dirty="0"/>
              <a:t>}</a:t>
            </a:r>
            <a:endParaRPr lang="lv-LV" dirty="0"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2"/>
          </p:nvPr>
        </p:nvSpPr>
        <p:spPr>
          <a:xfrm>
            <a:off x="6172200" y="1511850"/>
            <a:ext cx="5181600" cy="27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70000"/>
              </a:lnSpc>
            </a:pPr>
            <a:r>
              <a:rPr lang="lv-LV" sz="1800" b="1" dirty="0"/>
              <a:t>CSS</a:t>
            </a:r>
            <a:r>
              <a:rPr lang="lv-LV" sz="1800" dirty="0"/>
              <a:t> nozīmē Kaskādes stila lapas </a:t>
            </a:r>
          </a:p>
          <a:p>
            <a:pPr>
              <a:lnSpc>
                <a:spcPct val="70000"/>
              </a:lnSpc>
            </a:pPr>
            <a:r>
              <a:rPr lang="lv-LV" sz="1800" dirty="0"/>
              <a:t>CSS apraksta </a:t>
            </a:r>
            <a:r>
              <a:rPr lang="lv-LV" sz="1800" b="1" dirty="0"/>
              <a:t>HTML elementu parādīšanas veidu </a:t>
            </a:r>
            <a:endParaRPr lang="lv-LV" sz="1800" dirty="0"/>
          </a:p>
          <a:p>
            <a:pPr>
              <a:lnSpc>
                <a:spcPct val="70000"/>
              </a:lnSpc>
            </a:pPr>
            <a:r>
              <a:rPr lang="lv-LV" sz="1800" dirty="0"/>
              <a:t>Satur HTML parādīšanas noteikumus</a:t>
            </a:r>
          </a:p>
          <a:p>
            <a:pPr>
              <a:lnSpc>
                <a:spcPct val="70000"/>
              </a:lnSpc>
            </a:pPr>
            <a:r>
              <a:rPr lang="lv-LV" sz="1800" dirty="0"/>
              <a:t>CSS tika ieviests, lai prezentācijas informācija būtu nodalīta no HTML iezīmēšanas (satura)</a:t>
            </a:r>
          </a:p>
          <a:p>
            <a:pPr>
              <a:lnSpc>
                <a:spcPct val="70000"/>
              </a:lnSpc>
            </a:pPr>
            <a:r>
              <a:rPr lang="lv-LV" sz="1800" dirty="0"/>
              <a:t>CSS </a:t>
            </a:r>
            <a:r>
              <a:rPr lang="lv-LV" sz="1800" b="1" dirty="0"/>
              <a:t>ietaupa daudz darba</a:t>
            </a:r>
            <a:r>
              <a:rPr lang="lv-LV" sz="1800" dirty="0"/>
              <a:t>. Tas var vienlaikus kontrolēt vairāku tīmekļa lapu izkārtojumu </a:t>
            </a:r>
          </a:p>
          <a:p>
            <a:pPr>
              <a:lnSpc>
                <a:spcPct val="70000"/>
              </a:lnSpc>
            </a:pPr>
            <a:r>
              <a:rPr lang="lv-LV" sz="1800" dirty="0"/>
              <a:t>Ārējās stila lapas tiek glabātas </a:t>
            </a:r>
            <a:r>
              <a:rPr lang="lv-LV" sz="1800" b="1" dirty="0"/>
              <a:t>CSS failos</a:t>
            </a:r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7200" y="4166047"/>
            <a:ext cx="5674050" cy="18707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E47DD7-05DC-4EFE-8BBE-E119968CB0D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CSS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sintakse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587400" y="3244334"/>
            <a:ext cx="16450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Elementa atlasītājs</a:t>
            </a: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587400" y="4935753"/>
            <a:ext cx="1067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 atlasītājs</a:t>
            </a: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587400" y="4064868"/>
            <a:ext cx="14013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Klases atlasītājs</a:t>
            </a: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512764" y="5806638"/>
            <a:ext cx="17924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Atlasītāju grupēšana</a:t>
            </a: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2910280" y="4704920"/>
            <a:ext cx="23228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#myId 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text-align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center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color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red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2910280" y="3883550"/>
            <a:ext cx="23228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.className 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text-align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center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color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red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2879520" y="3062180"/>
            <a:ext cx="23228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 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text-align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center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color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red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879956" y="5575805"/>
            <a:ext cx="23228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h1, h2 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text-align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center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color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red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2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4037" y="3135843"/>
            <a:ext cx="6223745" cy="683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4611793" y="591232"/>
            <a:ext cx="5752464" cy="1948464"/>
            <a:chOff x="4611793" y="591232"/>
            <a:chExt cx="5752464" cy="19484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2828" y="1381565"/>
              <a:ext cx="5401429" cy="24768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5076825" y="1631150"/>
              <a:ext cx="273" cy="3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822950" y="1629250"/>
              <a:ext cx="273" cy="3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946900" y="1629250"/>
              <a:ext cx="273" cy="3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208645" y="1629250"/>
              <a:ext cx="273" cy="3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9709785" y="1629250"/>
              <a:ext cx="273" cy="3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11793" y="20164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Atlasītājs</a:t>
              </a:r>
              <a:b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lv-LV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selector</a:t>
              </a: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73484" y="2016108"/>
              <a:ext cx="1117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Stila atribūts</a:t>
              </a:r>
              <a:b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lv-LV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property</a:t>
              </a: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7479" y="2016108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Vērtība</a:t>
              </a:r>
              <a:b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lv-LV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32" name="Google Shape;134;p5"/>
            <p:cNvSpPr/>
            <p:nvPr/>
          </p:nvSpPr>
          <p:spPr>
            <a:xfrm rot="5400000" flipH="1">
              <a:off x="7426592" y="-1549875"/>
              <a:ext cx="392768" cy="532029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E647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412" y="591232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dirty="0">
                  <a:latin typeface="Calibri" panose="020F0502020204030204" pitchFamily="34" charset="0"/>
                  <a:cs typeface="Calibri" panose="020F0502020204030204" pitchFamily="34" charset="0"/>
                </a:rPr>
                <a:t>Deklarācija</a:t>
              </a:r>
            </a:p>
          </p:txBody>
        </p:sp>
      </p:grp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254C167F-0668-4D9E-B051-126458B44CD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b="1" dirty="0">
                <a:solidFill>
                  <a:srgbClr val="1B5089"/>
                </a:solidFill>
                <a:latin typeface="+mj-lt"/>
              </a:rPr>
              <a:t>CSS3 sintakse</a:t>
            </a:r>
          </a:p>
        </p:txBody>
      </p:sp>
      <p:sp>
        <p:nvSpPr>
          <p:cNvPr id="202" name="Google Shape;202;p13"/>
          <p:cNvSpPr txBox="1"/>
          <p:nvPr/>
        </p:nvSpPr>
        <p:spPr>
          <a:xfrm>
            <a:off x="857249" y="1657350"/>
            <a:ext cx="1064418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lv-LV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CSS3 varētu sadalīt moduļos.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lv-LV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CSS3 izmanto animāciju un 3D transformācijas. Elementi tiek pārvietoti pa ekrānu ar </a:t>
            </a:r>
            <a:r>
              <a:rPr lang="lv-LV" sz="24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JavaScript</a:t>
            </a:r>
            <a:r>
              <a:rPr lang="lv-LV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un </a:t>
            </a:r>
            <a:r>
              <a:rPr lang="lv-LV" sz="24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flash</a:t>
            </a:r>
            <a:r>
              <a:rPr lang="lv-LV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palīdzību. Izmantojot elementus, esiet gatavs mainīt arī izmēru un krāsu. Visu veidu transformācijas un animācijas tiek veiktas, izmantojot CSS3.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lv-LV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CSS3 atbalsta HSL RGBA, HSLA un gradienta krāsas.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lv-LV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CSS3 izstrādātājs kodu raksta šādi: </a:t>
            </a:r>
            <a:r>
              <a:rPr lang="lv-LV" sz="24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round</a:t>
            </a:r>
            <a:r>
              <a:rPr lang="lv-LV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lv-LV" sz="24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border</a:t>
            </a:r>
            <a:r>
              <a:rPr lang="lv-LV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{</a:t>
            </a:r>
            <a:r>
              <a:rPr lang="lv-LV" sz="24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border-radius</a:t>
            </a:r>
            <a:r>
              <a:rPr lang="lv-LV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20px}.</a:t>
            </a:r>
            <a:endParaRPr lang="lv-LV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351B-2C6A-42A6-AE37-DDEB626C114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 ir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Web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lapa?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Hyper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Text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Markup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Language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Cascading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Style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Sheets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lang="lv-LV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prakse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mainīgie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operatori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Prakse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34A8-DD8E-47DC-8642-AF466159C27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b="1" dirty="0" err="1">
                <a:solidFill>
                  <a:srgbClr val="1B5089"/>
                </a:solidFill>
                <a:latin typeface="+mj-lt"/>
              </a:rPr>
              <a:t>JavaScript</a:t>
            </a:r>
            <a:endParaRPr lang="lv-LV" dirty="0">
              <a:latin typeface="+mj-lt"/>
            </a:endParaRPr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800" dirty="0"/>
              <a:t>&lt;!DOCTYPE html&gt;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800" dirty="0"/>
              <a:t>&lt;html&gt;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r>
              <a:rPr lang="lv-LV" sz="1800" dirty="0"/>
              <a:t>&lt;</a:t>
            </a:r>
            <a:r>
              <a:rPr lang="lv-LV" sz="1800" dirty="0" err="1"/>
              <a:t>body</a:t>
            </a:r>
            <a:r>
              <a:rPr lang="lv-LV" sz="1800" dirty="0"/>
              <a:t>&gt;</a:t>
            </a:r>
          </a:p>
          <a:p>
            <a:pPr marL="914400" lvl="2" indent="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r>
              <a:rPr lang="lv-LV" sz="1800" dirty="0"/>
              <a:t>&lt;h2&gt;</a:t>
            </a:r>
            <a:r>
              <a:rPr lang="lv-LV" sz="1800" dirty="0" err="1"/>
              <a:t>My</a:t>
            </a:r>
            <a:r>
              <a:rPr lang="lv-LV" sz="1800" dirty="0"/>
              <a:t> First </a:t>
            </a:r>
            <a:r>
              <a:rPr lang="lv-LV" sz="1800" dirty="0" err="1"/>
              <a:t>JavaScript</a:t>
            </a:r>
            <a:r>
              <a:rPr lang="lv-LV" sz="1800" dirty="0"/>
              <a:t>&lt;/h2&gt;</a:t>
            </a:r>
          </a:p>
          <a:p>
            <a:pPr lvl="2" indent="-22860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endParaRPr lang="lv-LV" sz="1800" dirty="0"/>
          </a:p>
          <a:p>
            <a:pPr marL="914400" lvl="2" indent="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r>
              <a:rPr lang="lv-LV" sz="1800" dirty="0"/>
              <a:t>&lt;</a:t>
            </a:r>
            <a:r>
              <a:rPr lang="lv-LV" sz="1800" dirty="0" err="1"/>
              <a:t>button</a:t>
            </a:r>
            <a:r>
              <a:rPr lang="lv-LV" sz="1800" dirty="0"/>
              <a:t> </a:t>
            </a:r>
            <a:r>
              <a:rPr lang="lv-LV" sz="1800" dirty="0" err="1"/>
              <a:t>type</a:t>
            </a:r>
            <a:r>
              <a:rPr lang="lv-LV" sz="1800" dirty="0"/>
              <a:t>="</a:t>
            </a:r>
            <a:r>
              <a:rPr lang="lv-LV" sz="1800" dirty="0" err="1"/>
              <a:t>button</a:t>
            </a:r>
            <a:r>
              <a:rPr lang="lv-LV" sz="1800" dirty="0"/>
              <a:t>"</a:t>
            </a:r>
          </a:p>
          <a:p>
            <a:pPr marL="914400" lvl="2" indent="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r>
              <a:rPr lang="lv-LV" sz="1800" dirty="0" err="1"/>
              <a:t>onclick</a:t>
            </a:r>
            <a:r>
              <a:rPr lang="lv-LV" sz="1800" dirty="0"/>
              <a:t>="</a:t>
            </a:r>
            <a:r>
              <a:rPr lang="lv-LV" sz="1800" dirty="0" err="1"/>
              <a:t>document.getElementById</a:t>
            </a:r>
            <a:r>
              <a:rPr lang="lv-LV" sz="1800" dirty="0"/>
              <a:t>('</a:t>
            </a:r>
            <a:r>
              <a:rPr lang="lv-LV" sz="1800" dirty="0" err="1"/>
              <a:t>demo</a:t>
            </a:r>
            <a:r>
              <a:rPr lang="lv-LV" sz="1800" dirty="0"/>
              <a:t>').</a:t>
            </a:r>
            <a:r>
              <a:rPr lang="lv-LV" sz="1800" dirty="0" err="1"/>
              <a:t>innerHTML</a:t>
            </a:r>
            <a:r>
              <a:rPr lang="lv-LV" sz="1800" dirty="0"/>
              <a:t> = </a:t>
            </a:r>
            <a:r>
              <a:rPr lang="lv-LV" sz="1800" dirty="0" err="1"/>
              <a:t>Date</a:t>
            </a:r>
            <a:r>
              <a:rPr lang="lv-LV" sz="1800" dirty="0"/>
              <a:t>()"&gt;</a:t>
            </a:r>
          </a:p>
          <a:p>
            <a:pPr marL="914400" lvl="2" indent="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r>
              <a:rPr lang="lv-LV" sz="1800" dirty="0" err="1"/>
              <a:t>Click</a:t>
            </a:r>
            <a:r>
              <a:rPr lang="lv-LV" sz="1800" dirty="0"/>
              <a:t> </a:t>
            </a:r>
            <a:r>
              <a:rPr lang="lv-LV" sz="1800" dirty="0" err="1"/>
              <a:t>me</a:t>
            </a:r>
            <a:r>
              <a:rPr lang="lv-LV" sz="1800" dirty="0"/>
              <a:t> to </a:t>
            </a:r>
            <a:r>
              <a:rPr lang="lv-LV" sz="1800" dirty="0" err="1"/>
              <a:t>display</a:t>
            </a:r>
            <a:r>
              <a:rPr lang="lv-LV" sz="1800" dirty="0"/>
              <a:t> </a:t>
            </a:r>
            <a:r>
              <a:rPr lang="lv-LV" sz="1800" dirty="0" err="1"/>
              <a:t>Date</a:t>
            </a:r>
            <a:r>
              <a:rPr lang="lv-LV" sz="1800" dirty="0"/>
              <a:t> </a:t>
            </a:r>
            <a:r>
              <a:rPr lang="lv-LV" sz="1800" dirty="0" err="1"/>
              <a:t>and</a:t>
            </a:r>
            <a:r>
              <a:rPr lang="lv-LV" sz="1800" dirty="0"/>
              <a:t> </a:t>
            </a:r>
            <a:r>
              <a:rPr lang="lv-LV" sz="1800" dirty="0" err="1"/>
              <a:t>Time</a:t>
            </a:r>
            <a:r>
              <a:rPr lang="lv-LV" sz="1800" dirty="0"/>
              <a:t>.&lt;/</a:t>
            </a:r>
            <a:r>
              <a:rPr lang="lv-LV" sz="1800" dirty="0" err="1"/>
              <a:t>button</a:t>
            </a:r>
            <a:r>
              <a:rPr lang="lv-LV" sz="1800" dirty="0"/>
              <a:t>&gt;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r>
              <a:rPr lang="lv-LV" sz="1800" dirty="0"/>
              <a:t>&lt;p </a:t>
            </a:r>
            <a:r>
              <a:rPr lang="lv-LV" sz="1800" dirty="0" err="1"/>
              <a:t>id</a:t>
            </a:r>
            <a:r>
              <a:rPr lang="lv-LV" sz="1800" dirty="0"/>
              <a:t>="</a:t>
            </a:r>
            <a:r>
              <a:rPr lang="lv-LV" sz="1800" dirty="0" err="1"/>
              <a:t>demo</a:t>
            </a:r>
            <a:r>
              <a:rPr lang="lv-LV" sz="1800" dirty="0"/>
              <a:t>"&gt;&lt;/p&gt;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SzPts val="2800"/>
              <a:buNone/>
            </a:pPr>
            <a:r>
              <a:rPr lang="lv-LV" sz="1800" dirty="0"/>
              <a:t>&lt;/</a:t>
            </a:r>
            <a:r>
              <a:rPr lang="lv-LV" sz="1800" dirty="0" err="1"/>
              <a:t>body</a:t>
            </a:r>
            <a:r>
              <a:rPr lang="lv-LV" sz="1800" dirty="0"/>
              <a:t>&gt;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800" dirty="0"/>
              <a:t>&lt;/html&gt;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lv-LV" sz="1540" dirty="0"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 err="1"/>
              <a:t>JavaScript</a:t>
            </a:r>
            <a:r>
              <a:rPr lang="lv-LV" dirty="0"/>
              <a:t> ir HTML un </a:t>
            </a:r>
            <a:r>
              <a:rPr lang="lv-LV" dirty="0" err="1"/>
              <a:t>Web</a:t>
            </a:r>
            <a:r>
              <a:rPr lang="lv-LV" dirty="0"/>
              <a:t> programmēšanas valoda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 err="1"/>
              <a:t>JavaScript</a:t>
            </a:r>
            <a:r>
              <a:rPr lang="lv-LV" dirty="0"/>
              <a:t> var mainīt HTML saturu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 err="1"/>
              <a:t>JavaScript</a:t>
            </a:r>
            <a:r>
              <a:rPr lang="lv-LV" dirty="0"/>
              <a:t> ir interpretēta valoda. Izpildās pārlūkā.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825B5D-C80C-4542-B22C-87EA0AD31E4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342515" y="330707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Populāri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JavaScript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ietvari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224" name="Google Shape;224;p16" descr="Image result for different javascript framework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134" y="1616436"/>
            <a:ext cx="10619328" cy="39139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48170-8481-46F7-91FE-993717B4573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b="1" dirty="0" err="1">
                <a:solidFill>
                  <a:srgbClr val="1B5089"/>
                </a:solidFill>
                <a:latin typeface="+mj-lt"/>
              </a:rPr>
              <a:t>Jautājums</a:t>
            </a:r>
            <a:r>
              <a:rPr lang="en-US" b="1" dirty="0">
                <a:solidFill>
                  <a:srgbClr val="1B5089"/>
                </a:solidFill>
                <a:latin typeface="+mj-lt"/>
              </a:rPr>
              <a:t> – </a:t>
            </a:r>
            <a:r>
              <a:rPr lang="en-US" b="1" dirty="0" err="1">
                <a:solidFill>
                  <a:srgbClr val="1B5089"/>
                </a:solidFill>
                <a:latin typeface="+mj-lt"/>
              </a:rPr>
              <a:t>Cik</a:t>
            </a:r>
            <a:r>
              <a:rPr lang="en-US" b="1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gadus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dzīvo</a:t>
            </a:r>
            <a:r>
              <a:rPr lang="en-US" b="1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Javascript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ietvars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?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Atbilde</a:t>
            </a:r>
            <a:r>
              <a:rPr lang="en-US" dirty="0"/>
              <a:t>: 8-10 </a:t>
            </a:r>
            <a:r>
              <a:rPr lang="en-US" dirty="0" err="1"/>
              <a:t>gadi</a:t>
            </a:r>
            <a:endParaRPr dirty="0"/>
          </a:p>
        </p:txBody>
      </p:sp>
      <p:sp>
        <p:nvSpPr>
          <p:cNvPr id="232" name="Google Shape;232;p17"/>
          <p:cNvSpPr txBox="1"/>
          <p:nvPr/>
        </p:nvSpPr>
        <p:spPr>
          <a:xfrm>
            <a:off x="5586413" y="267176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FC0B9-2B6D-4760-B072-B627FA499E2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JavaScript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sintakse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238" name="Google Shape;23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9227113" cy="179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799" y="3742532"/>
            <a:ext cx="11233013" cy="1636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D1D4D13-39E3-44F2-B8FE-D8EA725717C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dirty="0">
                <a:solidFill>
                  <a:srgbClr val="1B5089"/>
                </a:solidFill>
                <a:latin typeface="+mj-lt"/>
              </a:rPr>
              <a:t>Saturs</a:t>
            </a:r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 ir tīmekļa lapa </a:t>
            </a:r>
            <a:r>
              <a:rPr lang="lv-LV" b="1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</a:t>
            </a:r>
            <a:r>
              <a:rPr lang="lv-LV" b="1" i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Web</a:t>
            </a:r>
            <a:r>
              <a:rPr lang="lv-LV" b="1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lapa)</a:t>
            </a:r>
            <a:r>
              <a:rPr lang="lv-LV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Hyper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Text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Markup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Language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Cascading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Style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Sheets</a:t>
            </a: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prakse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mainīgie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operatori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lv-LV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Prakse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2D02D-F58B-4FB9-8A18-EFCD23236C5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101570" y="136525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Ievades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elementi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247" name="Google Shape;247;p19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0900" y="136524"/>
            <a:ext cx="1997075" cy="603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 descr="A picture containing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1100" y="136524"/>
            <a:ext cx="939800" cy="600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69" y="931225"/>
            <a:ext cx="4914807" cy="38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5CFBBD6-B2F7-4CCB-B0FE-E9EED60BB7A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Dažādi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objekti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364" y="1526151"/>
            <a:ext cx="29908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7214" y="1777770"/>
            <a:ext cx="10382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175151" y="302825"/>
            <a:ext cx="53911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5949" y="914488"/>
            <a:ext cx="41814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6364" y="3086188"/>
            <a:ext cx="49434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6364" y="3731825"/>
            <a:ext cx="23526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E8E211C-E593-4EBB-8E89-BFCEDF242C2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Kopsavilkums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170"/>
              <a:t>HTML ir iezīmēšanas valoda, kuru mēs izmantojam, lai strukturētu un piešķirtu jēgu mūsu tīmekļa saturam, piemēram, definējot rindkopas, virsrakstus un datu tabulas vai iegūtu attēlus un videoklipus lapā.</a:t>
            </a:r>
            <a:endParaRPr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170"/>
              <a:t>CSS ir stila noteikumu valoda, kuru mēs izmantojam, lai HTML saturam piemērotu stilu, piemēram, nosakot fona krāsas un fontus un izvietojot saturu vairākās kolonnās.</a:t>
            </a:r>
            <a:endParaRPr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170"/>
              <a:t>JavaScript ir skriptu valoda, kas ļauj jums izveidot dinamiski atjauninošu saturu, kontrolēt multivides failus, animēt attēlus un daudz ko citu.</a:t>
            </a:r>
            <a:endParaRPr sz="2170"/>
          </a:p>
        </p:txBody>
      </p:sp>
      <p:pic>
        <p:nvPicPr>
          <p:cNvPr id="268" name="Google Shape;268;p21" descr="The Web Page Tria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4380" y="1825625"/>
            <a:ext cx="470924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074F62-568B-4A10-90D7-F30B13D5C17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lapa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(Hyper Text Markup Language)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(Cascading Style Sheets)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</a:t>
            </a:r>
            <a:r>
              <a:rPr lang="en-US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b="1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mainīgie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operatori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12C5-336D-4037-A63D-F938C26CDA5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HTML - 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iesildīšanās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282" name="Google Shape;282;p23"/>
          <p:cNvSpPr txBox="1">
            <a:spLocks noGrp="1"/>
          </p:cNvSpPr>
          <p:nvPr>
            <p:ph type="body" idx="1"/>
          </p:nvPr>
        </p:nvSpPr>
        <p:spPr>
          <a:xfrm>
            <a:off x="479400" y="1623805"/>
            <a:ext cx="11712600" cy="417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Atveriet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https://codepen.io/AJamesL/pen/MXmvZp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HTML </a:t>
            </a:r>
            <a:r>
              <a:rPr lang="en-US" dirty="0" err="1"/>
              <a:t>daļai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Mainiet</a:t>
            </a:r>
            <a:r>
              <a:rPr lang="en-US" dirty="0"/>
              <a:t> h1 </a:t>
            </a:r>
            <a:r>
              <a:rPr lang="en-US" dirty="0" err="1"/>
              <a:t>tekstu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Borrowing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Pievienot</a:t>
            </a:r>
            <a:r>
              <a:rPr lang="en-US" dirty="0"/>
              <a:t> </a:t>
            </a:r>
            <a:r>
              <a:rPr lang="en-US" dirty="0" err="1"/>
              <a:t>sarakstam</a:t>
            </a:r>
            <a:r>
              <a:rPr lang="en-US" dirty="0"/>
              <a:t> </a:t>
            </a:r>
            <a:r>
              <a:rPr lang="en-US" dirty="0" err="1"/>
              <a:t>vārdu</a:t>
            </a:r>
            <a:r>
              <a:rPr lang="en-US" dirty="0"/>
              <a:t> - Borrowing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Mainiet</a:t>
            </a:r>
            <a:r>
              <a:rPr lang="en-US" dirty="0"/>
              <a:t> h2 </a:t>
            </a:r>
            <a:r>
              <a:rPr lang="en-US" dirty="0" err="1"/>
              <a:t>tekstu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Something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Mainīt</a:t>
            </a:r>
            <a:r>
              <a:rPr lang="en-US" dirty="0"/>
              <a:t> </a:t>
            </a:r>
            <a:r>
              <a:rPr lang="en-US" dirty="0" err="1"/>
              <a:t>pirmo</a:t>
            </a:r>
            <a:r>
              <a:rPr lang="en-US" dirty="0"/>
              <a:t> </a:t>
            </a:r>
            <a:r>
              <a:rPr lang="en-US" dirty="0" err="1"/>
              <a:t>rindkopu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“</a:t>
            </a:r>
            <a:r>
              <a:rPr lang="en-US" dirty="0" err="1"/>
              <a:t>Scooby</a:t>
            </a:r>
            <a:r>
              <a:rPr lang="en-US" dirty="0"/>
              <a:t> doo, Where are you?”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Atstājiet</a:t>
            </a:r>
            <a:r>
              <a:rPr lang="en-US" dirty="0"/>
              <a:t> to </a:t>
            </a:r>
            <a:r>
              <a:rPr lang="en-US" dirty="0" err="1"/>
              <a:t>atvērtu</a:t>
            </a:r>
            <a:r>
              <a:rPr lang="en-US" dirty="0"/>
              <a:t> </a:t>
            </a:r>
            <a:r>
              <a:rPr lang="en-US" dirty="0" err="1"/>
              <a:t>līdz</a:t>
            </a:r>
            <a:r>
              <a:rPr lang="en-US" dirty="0"/>
              <a:t> </a:t>
            </a:r>
            <a:r>
              <a:rPr lang="en-US" dirty="0" err="1"/>
              <a:t>turpmākai</a:t>
            </a:r>
            <a:r>
              <a:rPr lang="en-US" dirty="0"/>
              <a:t> </a:t>
            </a:r>
            <a:r>
              <a:rPr lang="en-US" dirty="0" err="1"/>
              <a:t>nepieciešamībai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AA88B-3447-4219-9D77-4B4469F0D83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b="1" dirty="0">
                <a:solidFill>
                  <a:srgbClr val="1B5089"/>
                </a:solidFill>
                <a:latin typeface="+mj-lt"/>
              </a:rPr>
              <a:t>CSS -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iesildīšanās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590"/>
              <a:t>Atveriet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https://codepen.io/AJamesL/pen/MXmvZp</a:t>
            </a:r>
            <a:endParaRPr sz="2590"/>
          </a:p>
          <a:p>
            <a:pPr marL="45720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590"/>
              <a:t>Mainīsim dažas krāsas</a:t>
            </a:r>
            <a:endParaRPr/>
          </a:p>
          <a:p>
            <a:pPr marL="45720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590"/>
              <a:t>Mainiet body background color uz dzeltenu</a:t>
            </a:r>
            <a:endParaRPr/>
          </a:p>
          <a:p>
            <a:pPr marL="45720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590"/>
              <a:t>Mainiet fonta krāsu uz zilu</a:t>
            </a:r>
            <a:endParaRPr sz="259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337E-E008-4B1D-B55E-4B9B74E862F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HTML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1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297" name="Google Shape;297;p25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Atveriet Word dokumentu </a:t>
            </a:r>
            <a:r>
              <a:rPr lang="en-US" u="sng"/>
              <a:t>Apple pie recipie.docx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Kopējiet visu saturu Notepad un saglabājiet to kā ApplePie.html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Pārbaudiet rezultātu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9BE2-7080-4E7D-BAA1-BB8C78E43BD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HTML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2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body" idx="1"/>
          </p:nvPr>
        </p:nvSpPr>
        <p:spPr>
          <a:xfrm>
            <a:off x="315882" y="1709530"/>
            <a:ext cx="11712600" cy="389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Atveriet ApplePie.html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Pievienojiet Html, Title, Body tagus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Pievienojiet pīrāga attēlu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Pievienojiet h1 virsraksta tagu Apple Pie, Ingredients and Direction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Izveidojiet ul sarakstu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Izveidojiet ol sarakstu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Aprakstam pievienojiet p tagu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498B0-C085-4B2D-B244-28483D70D68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b="1" dirty="0">
                <a:solidFill>
                  <a:srgbClr val="1B5089"/>
                </a:solidFill>
                <a:latin typeface="+mj-lt"/>
              </a:rPr>
              <a:t>CSS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1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11" name="Google Shape;311;p27"/>
          <p:cNvSpPr txBox="1">
            <a:spLocks noGrp="1"/>
          </p:cNvSpPr>
          <p:nvPr>
            <p:ph type="body" idx="1"/>
          </p:nvPr>
        </p:nvSpPr>
        <p:spPr>
          <a:xfrm>
            <a:off x="315882" y="1709530"/>
            <a:ext cx="11712600" cy="401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Pievienojiet h1 stilu = "color: gray;"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Pievienojiet atribūtus attēla height="200" width="200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Pievienojiet h2 stilam style="color:blue;“ Pievienojiet sarakstam style = "color: blue;"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Pievienojiet align="center" style="text-transform: uppercase;text-size:16px;“ tagam p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BF56-DD6F-4C84-961F-D4373DE03F5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Pirms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mēs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ejam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pie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nākamā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uzdevuma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18" name="Google Shape;318;p28"/>
          <p:cNvSpPr txBox="1">
            <a:spLocks noGrp="1"/>
          </p:cNvSpPr>
          <p:nvPr>
            <p:ph type="body" idx="1"/>
          </p:nvPr>
        </p:nvSpPr>
        <p:spPr>
          <a:xfrm>
            <a:off x="682625" y="14620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Paņemiet failu page4div.html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Atveriet to un pastāstiet, kāda ir atšķirība ar jūsu jau izveidoto failu?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Kāpēc mēs to izdarījām?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89F67-B674-4AE6-B628-AB2E20EF140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62;p18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Tīmekļa lapa</a:t>
            </a:r>
            <a:endParaRPr lang="lv-LV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9" name="Google Shape;263;p18"/>
          <p:cNvGrpSpPr/>
          <p:nvPr/>
        </p:nvGrpSpPr>
        <p:grpSpPr>
          <a:xfrm>
            <a:off x="838906" y="2390817"/>
            <a:ext cx="10514187" cy="3220952"/>
            <a:chOff x="706" y="565192"/>
            <a:chExt cx="10514187" cy="3220952"/>
          </a:xfrm>
        </p:grpSpPr>
        <p:sp>
          <p:nvSpPr>
            <p:cNvPr id="20" name="Google Shape;264;p18"/>
            <p:cNvSpPr/>
            <p:nvPr/>
          </p:nvSpPr>
          <p:spPr>
            <a:xfrm>
              <a:off x="5257800" y="1603375"/>
              <a:ext cx="3719932" cy="6456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F3F3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" name="Google Shape;265;p18"/>
            <p:cNvSpPr/>
            <p:nvPr/>
          </p:nvSpPr>
          <p:spPr>
            <a:xfrm>
              <a:off x="5212080" y="1603375"/>
              <a:ext cx="91440" cy="6456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3F3F3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" name="Google Shape;266;p18"/>
            <p:cNvSpPr/>
            <p:nvPr/>
          </p:nvSpPr>
          <p:spPr>
            <a:xfrm>
              <a:off x="1537867" y="1603375"/>
              <a:ext cx="3719932" cy="6456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F3F3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3" name="Google Shape;267;p18"/>
            <p:cNvSpPr/>
            <p:nvPr/>
          </p:nvSpPr>
          <p:spPr>
            <a:xfrm>
              <a:off x="4019554" y="565192"/>
              <a:ext cx="2476490" cy="103818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848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268;p18"/>
            <p:cNvSpPr txBox="1"/>
            <p:nvPr/>
          </p:nvSpPr>
          <p:spPr>
            <a:xfrm>
              <a:off x="4019554" y="565192"/>
              <a:ext cx="2476490" cy="103818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SzPts val="3600"/>
              </a:pPr>
              <a:r>
                <a:rPr lang="lv-LV" sz="3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Tīmekļa lapa (</a:t>
              </a:r>
              <a:r>
                <a:rPr lang="lv-LV" sz="32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Web</a:t>
              </a:r>
              <a:r>
                <a:rPr lang="lv-LV" sz="3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lv-LV" sz="32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page</a:t>
              </a:r>
              <a:r>
                <a:rPr lang="lv-LV" sz="3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lv-LV" sz="32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" name="Google Shape;269;p18"/>
            <p:cNvSpPr/>
            <p:nvPr/>
          </p:nvSpPr>
          <p:spPr>
            <a:xfrm>
              <a:off x="706" y="2248983"/>
              <a:ext cx="3074323" cy="153716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848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270;p18"/>
            <p:cNvSpPr txBox="1"/>
            <p:nvPr/>
          </p:nvSpPr>
          <p:spPr>
            <a:xfrm>
              <a:off x="706" y="2248983"/>
              <a:ext cx="3074323" cy="153716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b="1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HTML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b="0" i="0" u="none" strike="noStrike" cap="none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Saturs un struktūra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Virsraksti (</a:t>
              </a:r>
              <a:r>
                <a:rPr lang="lv-LV" sz="1700" b="0" i="0" u="none" strike="noStrike" cap="none" dirty="0" err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Headings</a:t>
              </a:r>
              <a:r>
                <a:rPr lang="lv-LV" sz="1700" b="0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)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Paragrāfi (</a:t>
              </a:r>
              <a:r>
                <a:rPr lang="lv-LV" sz="1700" b="0" i="0" u="none" strike="noStrike" cap="none" dirty="0" err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Paragraphs</a:t>
              </a:r>
              <a:r>
                <a:rPr lang="lv-LV" sz="1700" b="0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)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Saraksti (</a:t>
              </a:r>
              <a:r>
                <a:rPr lang="lv-LV" sz="1700" b="0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Lists)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271;p18"/>
            <p:cNvSpPr/>
            <p:nvPr/>
          </p:nvSpPr>
          <p:spPr>
            <a:xfrm>
              <a:off x="3720638" y="2248983"/>
              <a:ext cx="3074323" cy="153716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848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272;p18"/>
            <p:cNvSpPr txBox="1"/>
            <p:nvPr/>
          </p:nvSpPr>
          <p:spPr>
            <a:xfrm>
              <a:off x="3720638" y="2248983"/>
              <a:ext cx="3074323" cy="153716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b="1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CSS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b="0" i="0" u="none" strike="noStrike" cap="none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Vizuālais noformējums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Fonts (</a:t>
              </a:r>
              <a:r>
                <a:rPr lang="lv-LV" sz="1700" b="0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Font)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Krāsa (</a:t>
              </a:r>
              <a:r>
                <a:rPr lang="lv-LV" sz="1700" b="0" i="0" u="none" strike="noStrike" cap="none" dirty="0" err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Color</a:t>
              </a:r>
              <a:r>
                <a:rPr lang="lv-LV" sz="1700" b="0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)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lv-LV" sz="17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Robežas (</a:t>
              </a:r>
              <a:r>
                <a:rPr lang="lv-LV" sz="1700" b="0" i="0" u="none" strike="noStrike" cap="none" dirty="0" err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Margins</a:t>
              </a:r>
              <a:r>
                <a:rPr lang="lv-LV" sz="1700" b="0" i="0" u="none" strike="noStrike" cap="none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)</a:t>
              </a: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273;p18"/>
            <p:cNvSpPr/>
            <p:nvPr/>
          </p:nvSpPr>
          <p:spPr>
            <a:xfrm>
              <a:off x="7440570" y="2248983"/>
              <a:ext cx="3074323" cy="153716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848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274;p18"/>
            <p:cNvSpPr txBox="1"/>
            <p:nvPr/>
          </p:nvSpPr>
          <p:spPr>
            <a:xfrm>
              <a:off x="7440570" y="2248983"/>
              <a:ext cx="3074323" cy="153716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SzPts val="1700"/>
              </a:pPr>
              <a:r>
                <a:rPr lang="lv-LV" b="1" dirty="0" err="1">
                  <a:solidFill>
                    <a:schemeClr val="lt1"/>
                  </a:solidFill>
                </a:rPr>
                <a:t>JavaScript</a:t>
              </a:r>
              <a:endParaRPr lang="lv-LV" dirty="0"/>
            </a:p>
            <a:p>
              <a:pPr lvl="0" algn="ctr">
                <a:lnSpc>
                  <a:spcPct val="90000"/>
                </a:lnSpc>
                <a:spcBef>
                  <a:spcPts val="595"/>
                </a:spcBef>
                <a:buSzPts val="1700"/>
              </a:pPr>
              <a:r>
                <a:rPr lang="lv-LV" dirty="0">
                  <a:solidFill>
                    <a:schemeClr val="accent2"/>
                  </a:solidFill>
                </a:rPr>
                <a:t>Uzvedība</a:t>
              </a:r>
            </a:p>
            <a:p>
              <a:pPr lvl="0" algn="ctr">
                <a:lnSpc>
                  <a:spcPct val="90000"/>
                </a:lnSpc>
                <a:spcBef>
                  <a:spcPts val="595"/>
                </a:spcBef>
                <a:buSzPts val="1700"/>
              </a:pPr>
              <a:r>
                <a:rPr lang="lv-LV" dirty="0">
                  <a:solidFill>
                    <a:schemeClr val="lt1"/>
                  </a:solidFill>
                </a:rPr>
                <a:t>Dinamika (</a:t>
              </a:r>
              <a:r>
                <a:rPr lang="lv-LV" dirty="0" err="1">
                  <a:solidFill>
                    <a:schemeClr val="lt1"/>
                  </a:solidFill>
                </a:rPr>
                <a:t>Dynamic</a:t>
              </a:r>
              <a:r>
                <a:rPr lang="lv-LV" dirty="0">
                  <a:solidFill>
                    <a:schemeClr val="lt1"/>
                  </a:solidFill>
                </a:rPr>
                <a:t> </a:t>
              </a:r>
              <a:r>
                <a:rPr lang="lv-LV" dirty="0" err="1">
                  <a:solidFill>
                    <a:schemeClr val="lt1"/>
                  </a:solidFill>
                </a:rPr>
                <a:t>display</a:t>
              </a:r>
              <a:r>
                <a:rPr lang="lv-LV" dirty="0">
                  <a:solidFill>
                    <a:schemeClr val="lt1"/>
                  </a:solidFill>
                </a:rPr>
                <a:t>)</a:t>
              </a:r>
              <a:endParaRPr lang="lv-LV" dirty="0"/>
            </a:p>
            <a:p>
              <a:pPr lvl="0" algn="ctr">
                <a:lnSpc>
                  <a:spcPct val="90000"/>
                </a:lnSpc>
                <a:spcBef>
                  <a:spcPts val="595"/>
                </a:spcBef>
                <a:buSzPts val="1700"/>
              </a:pPr>
              <a:r>
                <a:rPr lang="lv-LV" dirty="0">
                  <a:solidFill>
                    <a:schemeClr val="lt1"/>
                  </a:solidFill>
                </a:rPr>
                <a:t>Lietotāju mijiedarbība (</a:t>
              </a:r>
              <a:r>
                <a:rPr lang="lv-LV" dirty="0" err="1">
                  <a:solidFill>
                    <a:schemeClr val="lt1"/>
                  </a:solidFill>
                </a:rPr>
                <a:t>User</a:t>
              </a:r>
              <a:r>
                <a:rPr lang="lv-LV" dirty="0">
                  <a:solidFill>
                    <a:schemeClr val="lt1"/>
                  </a:solidFill>
                </a:rPr>
                <a:t> </a:t>
              </a:r>
              <a:r>
                <a:rPr lang="lv-LV" dirty="0" err="1">
                  <a:solidFill>
                    <a:schemeClr val="lt1"/>
                  </a:solidFill>
                </a:rPr>
                <a:t>interaction</a:t>
              </a:r>
              <a:r>
                <a:rPr lang="lv-LV" dirty="0">
                  <a:solidFill>
                    <a:schemeClr val="lt1"/>
                  </a:solidFill>
                </a:rPr>
                <a:t>)</a:t>
              </a:r>
              <a:endParaRPr lang="lv-LV" dirty="0"/>
            </a:p>
            <a:p>
              <a:pPr lvl="0" algn="ctr">
                <a:lnSpc>
                  <a:spcPct val="90000"/>
                </a:lnSpc>
                <a:spcBef>
                  <a:spcPts val="595"/>
                </a:spcBef>
                <a:buSzPts val="1700"/>
              </a:pPr>
              <a:r>
                <a:rPr lang="lv-LV" dirty="0">
                  <a:solidFill>
                    <a:schemeClr val="lt1"/>
                  </a:solidFill>
                </a:rPr>
                <a:t>Paziņojumi (</a:t>
              </a:r>
              <a:r>
                <a:rPr lang="lv-LV" dirty="0" err="1">
                  <a:solidFill>
                    <a:schemeClr val="lt1"/>
                  </a:solidFill>
                </a:rPr>
                <a:t>Popups</a:t>
              </a:r>
              <a:r>
                <a:rPr lang="lv-LV" dirty="0">
                  <a:solidFill>
                    <a:schemeClr val="lt1"/>
                  </a:solidFill>
                </a:rPr>
                <a:t>)</a:t>
              </a:r>
              <a:endParaRPr lang="lv-LV" dirty="0"/>
            </a:p>
          </p:txBody>
        </p:sp>
      </p:grpSp>
      <p:pic>
        <p:nvPicPr>
          <p:cNvPr id="31" name="Google Shape;275;p18" descr="AttÄlu rezultÄti vaicÄjumam âhtml javascript cssâ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1044" y="346882"/>
            <a:ext cx="1929912" cy="192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F352EE9-6265-47E0-A69D-59DE665E570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b="1" dirty="0">
                <a:solidFill>
                  <a:srgbClr val="1B5089"/>
                </a:solidFill>
                <a:latin typeface="+mj-lt"/>
              </a:rPr>
              <a:t>CSS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uzdevums 2</a:t>
            </a:r>
            <a:endParaRPr lang="lv-LV"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25" name="Google Shape;325;p29"/>
          <p:cNvSpPr txBox="1">
            <a:spLocks noGrp="1"/>
          </p:cNvSpPr>
          <p:nvPr>
            <p:ph type="body" idx="1"/>
          </p:nvPr>
        </p:nvSpPr>
        <p:spPr>
          <a:xfrm>
            <a:off x="315882" y="1169090"/>
            <a:ext cx="11712600" cy="451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2400" dirty="0"/>
              <a:t>Paņemiet page4 div html failu</a:t>
            </a:r>
            <a:endParaRPr lang="lv-LV"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2400" dirty="0"/>
              <a:t>Izveidojiet failu style.css ar saturu: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 err="1"/>
              <a:t>body</a:t>
            </a:r>
            <a:r>
              <a:rPr lang="lv-LV" sz="2400" dirty="0"/>
              <a:t> 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/>
              <a:t>{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/>
              <a:t>  </a:t>
            </a:r>
            <a:r>
              <a:rPr lang="lv-LV" sz="2400" dirty="0" err="1"/>
              <a:t>font-family:Open</a:t>
            </a:r>
            <a:r>
              <a:rPr lang="lv-LV" sz="2400" dirty="0"/>
              <a:t> Sans;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/>
              <a:t>}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lv-LV" sz="2400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/>
              <a:t>h1, h2 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/>
              <a:t>{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/>
              <a:t>  </a:t>
            </a:r>
            <a:r>
              <a:rPr lang="lv-LV" sz="2400" dirty="0" err="1"/>
              <a:t>color</a:t>
            </a:r>
            <a:r>
              <a:rPr lang="lv-LV" sz="2400" dirty="0"/>
              <a:t>: </a:t>
            </a:r>
            <a:r>
              <a:rPr lang="lv-LV" sz="2400" dirty="0" err="1"/>
              <a:t>red</a:t>
            </a:r>
            <a:endParaRPr lang="lv-LV"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2400" dirty="0"/>
              <a:t>}</a:t>
            </a:r>
            <a:endParaRPr lang="lv-L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E9A1-E833-43CA-8368-E1FC2D552B6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CSS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2</a:t>
            </a:r>
            <a:endParaRPr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3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Head tagā pievienojiet &lt;link rel = "stylesheet" type = "text / css" href = "style.css"&gt;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Ko dara šis kods?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Lejupielādējiet style.css un pārrakstiet savu failu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Kāds ir rezultāts?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Mainiet fonta un fona krāsu uz vēlamo krāsu</a:t>
            </a:r>
            <a:endParaRPr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A06C3-3D88-457D-8255-B8EA54ED042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Javascript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1</a:t>
            </a:r>
            <a:endParaRPr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20" dirty="0"/>
              <a:t>: </a:t>
            </a:r>
            <a:r>
              <a:rPr lang="en-US" sz="2420" dirty="0" err="1"/>
              <a:t>Ļaujiet</a:t>
            </a:r>
            <a:r>
              <a:rPr lang="en-US" sz="2420" dirty="0"/>
              <a:t> </a:t>
            </a:r>
            <a:r>
              <a:rPr lang="en-US" sz="2420" dirty="0" err="1"/>
              <a:t>izveidot</a:t>
            </a:r>
            <a:r>
              <a:rPr lang="en-US" sz="2420" dirty="0"/>
              <a:t> </a:t>
            </a:r>
            <a:r>
              <a:rPr lang="en-US" sz="2420" dirty="0" err="1"/>
              <a:t>ieeju</a:t>
            </a:r>
            <a:r>
              <a:rPr lang="en-US" sz="2420" dirty="0"/>
              <a:t> </a:t>
            </a:r>
            <a:r>
              <a:rPr lang="en-US" sz="2420" dirty="0" err="1"/>
              <a:t>mūsu</a:t>
            </a:r>
            <a:r>
              <a:rPr lang="en-US" sz="2420" dirty="0"/>
              <a:t> JS:&lt;p&gt;Rate it:&lt;/p&gt;</a:t>
            </a:r>
            <a:endParaRPr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20" dirty="0"/>
              <a:t>&lt;input type="text" id="</a:t>
            </a:r>
            <a:r>
              <a:rPr lang="en-US" sz="2420" dirty="0" err="1"/>
              <a:t>rateInput</a:t>
            </a:r>
            <a:r>
              <a:rPr lang="en-US" sz="2420" dirty="0"/>
              <a:t>"&gt;</a:t>
            </a:r>
            <a:endParaRPr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20" dirty="0"/>
              <a:t>&lt;button type="button" </a:t>
            </a:r>
            <a:r>
              <a:rPr lang="en-US" sz="2420" dirty="0" err="1"/>
              <a:t>onclick</a:t>
            </a:r>
            <a:r>
              <a:rPr lang="en-US" sz="2420" dirty="0"/>
              <a:t>="</a:t>
            </a:r>
            <a:r>
              <a:rPr lang="en-US" sz="2420" dirty="0" err="1"/>
              <a:t>rateIt</a:t>
            </a:r>
            <a:r>
              <a:rPr lang="en-US" sz="2420" dirty="0"/>
              <a:t>()"&gt;Rate&lt;/button&gt;</a:t>
            </a:r>
            <a:endParaRPr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20" dirty="0" err="1"/>
              <a:t>Ko</a:t>
            </a:r>
            <a:r>
              <a:rPr lang="en-US" sz="2420" dirty="0"/>
              <a:t> </a:t>
            </a:r>
            <a:r>
              <a:rPr lang="en-US" sz="2420" dirty="0" err="1"/>
              <a:t>dara</a:t>
            </a:r>
            <a:r>
              <a:rPr lang="en-US" sz="2420" dirty="0"/>
              <a:t> </a:t>
            </a:r>
            <a:r>
              <a:rPr lang="en-US" sz="2420" dirty="0" err="1"/>
              <a:t>šis</a:t>
            </a:r>
            <a:r>
              <a:rPr lang="en-US" sz="2420" dirty="0"/>
              <a:t> </a:t>
            </a:r>
            <a:r>
              <a:rPr lang="en-US" sz="2420" dirty="0" err="1"/>
              <a:t>kods</a:t>
            </a:r>
            <a:r>
              <a:rPr lang="en-US" sz="2420" dirty="0"/>
              <a:t>?</a:t>
            </a:r>
            <a:endParaRPr sz="154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01DDE-D538-4F5D-983D-876F47E2D84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239700" y="3139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Javascript</a:t>
            </a:r>
            <a:r>
              <a:rPr lang="en-US" dirty="0">
                <a:solidFill>
                  <a:srgbClr val="1B5089"/>
                </a:solidFill>
              </a:rPr>
              <a:t> </a:t>
            </a:r>
            <a:r>
              <a:rPr lang="en-US" dirty="0" err="1">
                <a:solidFill>
                  <a:srgbClr val="1B5089"/>
                </a:solidFill>
              </a:rPr>
              <a:t>uzdevums</a:t>
            </a:r>
            <a:r>
              <a:rPr lang="en-US" dirty="0">
                <a:solidFill>
                  <a:srgbClr val="1B5089"/>
                </a:solidFill>
              </a:rPr>
              <a:t> 1</a:t>
            </a:r>
            <a:endParaRPr b="1" dirty="0">
              <a:solidFill>
                <a:srgbClr val="00B0F0"/>
              </a:solidFill>
            </a:endParaRPr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478971" y="972457"/>
            <a:ext cx="10686143" cy="536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Pievienojiet pēc Apple Pie nosaukuma: &lt;div id = "rated"&gt; Nav novērtēts &lt;/div&gt;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Pievienot JS skriptu: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&lt;script&gt;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function rateIt() {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	var myRate = document.getElementById("rateInput").value;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	document.getElementById("rated").innerHTML = myRate;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}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&lt;/script&gt;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Pārbaudiet mūsu gala rezultātu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BAEED-F6B0-403C-8B78-136C1E0F1B5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56" name="Google Shape;356;p33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lapa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(Hyper Text Markup Language)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(Cascading Style Sheets)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mainīgie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operatori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3313-9A92-4145-9B21-DE2E71525C5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Java</a:t>
            </a:r>
          </a:p>
        </p:txBody>
      </p:sp>
      <p:sp>
        <p:nvSpPr>
          <p:cNvPr id="5" name="AutoShape 4" descr="upload.wikimedia.org/wikipedia/en/3/30/Java_pro...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5882" y="1709531"/>
            <a:ext cx="7156486" cy="192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800" indent="0">
              <a:buNone/>
            </a:pPr>
            <a:r>
              <a:rPr lang="lv-LV" dirty="0"/>
              <a:t>Java ir firmas </a:t>
            </a:r>
            <a:r>
              <a:rPr lang="lv-LV" dirty="0" err="1"/>
              <a:t>Sun</a:t>
            </a:r>
            <a:r>
              <a:rPr lang="lv-LV" dirty="0"/>
              <a:t> </a:t>
            </a:r>
            <a:r>
              <a:rPr lang="lv-LV" dirty="0" err="1"/>
              <a:t>Microsystems</a:t>
            </a:r>
            <a:r>
              <a:rPr lang="lv-LV" dirty="0"/>
              <a:t> izstrādāta objektorientēta programmēšanas valoda.</a:t>
            </a:r>
          </a:p>
          <a:p>
            <a:pPr marL="50800" indent="0">
              <a:buNone/>
            </a:pPr>
            <a:br>
              <a:rPr lang="lv-LV" dirty="0"/>
            </a:br>
            <a:r>
              <a:rPr lang="lv-LV" dirty="0"/>
              <a:t>Izveidota	1995. gadā.</a:t>
            </a:r>
          </a:p>
        </p:txBody>
      </p:sp>
      <p:pic>
        <p:nvPicPr>
          <p:cNvPr id="1034" name="Picture 10" descr="Attēls:Java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0" y="1061210"/>
            <a:ext cx="1758950" cy="32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89" y="4035324"/>
            <a:ext cx="3200847" cy="117173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69A252-3EE8-42F5-B06A-821937B31C8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31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d3da93df7_0_290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</a:rPr>
              <a:t>Kas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ir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Java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mainīgais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?</a:t>
            </a:r>
            <a:endParaRPr dirty="0">
              <a:latin typeface="+mj-lt"/>
            </a:endParaRPr>
          </a:p>
        </p:txBody>
      </p:sp>
      <p:pic>
        <p:nvPicPr>
          <p:cNvPr id="363" name="Google Shape;363;g9d3da93df7_0_2901" descr="Young Business Man And Woman Confused Thinking Office Illustration |  Illustration character design, Character design animation, Character desig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12694" y="1900807"/>
            <a:ext cx="4201544" cy="4201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6100-9C00-4571-A257-69D1DDBCD69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d3da93df7_0_2908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lv-LV" dirty="0"/>
              <a:t>Mainīgais ir nosauktais vietturis, kas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lv-LV" dirty="0"/>
              <a:t>Saglabā datus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lv-LV" dirty="0"/>
              <a:t>Apraksta, kāda veida datus varat glabāt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lv-LV" dirty="0"/>
              <a:t>Apraksta datus vai to apjomu, ko tas var uzglabāt</a:t>
            </a:r>
          </a:p>
        </p:txBody>
      </p:sp>
      <p:sp>
        <p:nvSpPr>
          <p:cNvPr id="370" name="Google Shape;370;g9d3da93df7_0_2908"/>
          <p:cNvSpPr txBox="1">
            <a:spLocks noGrp="1"/>
          </p:cNvSpPr>
          <p:nvPr>
            <p:ph type="title"/>
          </p:nvPr>
        </p:nvSpPr>
        <p:spPr>
          <a:xfrm>
            <a:off x="315881" y="284457"/>
            <a:ext cx="11473665" cy="91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Java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mainīgais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525" y="1443037"/>
            <a:ext cx="68389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227104" y="-15745"/>
            <a:ext cx="11580197" cy="94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Mainīgā attiecība ar objektiem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4C6D-E052-4483-AD2C-F916E7E9D40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>
            <a:spLocks noGrp="1"/>
          </p:cNvSpPr>
          <p:nvPr>
            <p:ph type="title"/>
          </p:nvPr>
        </p:nvSpPr>
        <p:spPr>
          <a:xfrm>
            <a:off x="315881" y="284457"/>
            <a:ext cx="11330048" cy="13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Mainīgā deklarācija</a:t>
            </a:r>
            <a:endParaRPr b="1" i="0" u="none" strike="noStrike" cap="none" dirty="0">
              <a:solidFill>
                <a:srgbClr val="00206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726" y="2036223"/>
            <a:ext cx="35433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33" y="2188207"/>
            <a:ext cx="53721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2974" y="3881669"/>
            <a:ext cx="48387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440903E-563D-4BC1-A176-37D72A4233E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HTML DOM (Document Object Model)</a:t>
            </a:r>
            <a:endParaRPr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315874" y="1542200"/>
            <a:ext cx="6127500" cy="4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70000"/>
              </a:lnSpc>
            </a:pPr>
            <a:r>
              <a:rPr lang="lv-LV" sz="2380" dirty="0"/>
              <a:t>Kad tīmekļa lapa ir ielādēta, pārlūkprogramma izveido lapas dokumenta objekta modeli.</a:t>
            </a:r>
            <a:endParaRPr lang="lv-LV" sz="2400" dirty="0"/>
          </a:p>
          <a:p>
            <a:pPr lvl="0">
              <a:lnSpc>
                <a:spcPct val="70000"/>
              </a:lnSpc>
            </a:pPr>
            <a:r>
              <a:rPr lang="lv-LV" sz="2380" dirty="0"/>
              <a:t>HTML DOM modelis tiek veidots kā objektu koks.</a:t>
            </a:r>
            <a:endParaRPr lang="lv-LV" sz="2400" dirty="0"/>
          </a:p>
          <a:p>
            <a:pPr lvl="0">
              <a:lnSpc>
                <a:spcPct val="70000"/>
              </a:lnSpc>
            </a:pPr>
            <a:r>
              <a:rPr lang="lv-LV" sz="2380" dirty="0"/>
              <a:t>Citiem vārdiem sakot: HTML DOM ir standarts, kā iegūt, mainīt, pievienot vai dzēst HTML elementus.</a:t>
            </a:r>
            <a:endParaRPr lang="lv-LV" sz="2400" dirty="0"/>
          </a:p>
          <a:p>
            <a:pPr lvl="0">
              <a:lnSpc>
                <a:spcPct val="70000"/>
              </a:lnSpc>
            </a:pPr>
            <a:r>
              <a:rPr lang="lv-LV" sz="2380" dirty="0"/>
              <a:t>Izmantojot dokumenta objekta modeli, </a:t>
            </a:r>
            <a:r>
              <a:rPr lang="lv-LV" sz="2380" dirty="0" err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8"/>
                  </a:ext>
                </a:extLst>
              </a:rPr>
              <a:t>JavaScript</a:t>
            </a:r>
            <a:r>
              <a:rPr lang="lv-LV" sz="2380" dirty="0"/>
              <a:t> iegūst visu nepieciešamo informāciju, lai izveidotu dinamisku HTML.</a:t>
            </a:r>
            <a:endParaRPr lang="lv-LV" sz="2400" dirty="0"/>
          </a:p>
          <a:p>
            <a:pPr lvl="0">
              <a:lnSpc>
                <a:spcPct val="70000"/>
              </a:lnSpc>
            </a:pPr>
            <a:r>
              <a:rPr lang="lv-LV" sz="2380" dirty="0"/>
              <a:t>Dokumenta objekta modelis jeb DOM ir būtiska tīmekļa izstrādes un automatizācijas sastāvdaļa.</a:t>
            </a:r>
            <a:endParaRPr lang="lv-LV" sz="2400" dirty="0"/>
          </a:p>
        </p:txBody>
      </p:sp>
      <p:pic>
        <p:nvPicPr>
          <p:cNvPr id="117" name="Google Shape;117;p3" descr="DOM HTML tre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35261" y="2162175"/>
            <a:ext cx="46291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FF7B50-9A94-4E02-BEFC-FB42088DBD2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>
            <a:spLocks noGrp="1"/>
          </p:cNvSpPr>
          <p:nvPr>
            <p:ph type="title"/>
          </p:nvPr>
        </p:nvSpPr>
        <p:spPr>
          <a:xfrm>
            <a:off x="315881" y="284457"/>
            <a:ext cx="11713362" cy="63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2200"/>
              </a:spcBef>
            </a:pPr>
            <a:r>
              <a:rPr lang="lv-LV" dirty="0">
                <a:solidFill>
                  <a:srgbClr val="1B5089"/>
                </a:solidFill>
                <a:latin typeface="+mj-lt"/>
              </a:rPr>
              <a:t>Mainīgā deklarācija</a:t>
            </a:r>
            <a:endParaRPr b="1" i="0" u="none" strike="noStrike" cap="none" dirty="0">
              <a:solidFill>
                <a:srgbClr val="00206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33" y="2188207"/>
            <a:ext cx="53721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2974" y="3881669"/>
            <a:ext cx="4838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6919" y="1905277"/>
            <a:ext cx="38576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48EF23B-4EC4-4E1E-811C-4630657633B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/>
        </p:nvSpPr>
        <p:spPr>
          <a:xfrm>
            <a:off x="4216231" y="3748636"/>
            <a:ext cx="3328820" cy="52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3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953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53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2953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953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2953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403" name="Google Shape;403;p37"/>
          <p:cNvCxnSpPr/>
          <p:nvPr/>
        </p:nvCxnSpPr>
        <p:spPr>
          <a:xfrm>
            <a:off x="4960883" y="2476460"/>
            <a:ext cx="1" cy="1272176"/>
          </a:xfrm>
          <a:prstGeom prst="straightConnector1">
            <a:avLst/>
          </a:prstGeom>
          <a:noFill/>
          <a:ln w="38100" cap="flat" cmpd="sng">
            <a:solidFill>
              <a:srgbClr val="CA783A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404" name="Google Shape;404;p37"/>
          <p:cNvSpPr txBox="1"/>
          <p:nvPr/>
        </p:nvSpPr>
        <p:spPr>
          <a:xfrm>
            <a:off x="3892062" y="2023320"/>
            <a:ext cx="176009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i="0" u="none" strike="noStrike" cap="none">
                <a:solidFill>
                  <a:srgbClr val="CA783A"/>
                </a:solidFill>
                <a:latin typeface="Avenir"/>
                <a:ea typeface="Avenir"/>
                <a:cs typeface="Avenir"/>
                <a:sym typeface="Avenir"/>
              </a:rPr>
              <a:t>Mainīga data tips</a:t>
            </a:r>
            <a:endParaRPr/>
          </a:p>
        </p:txBody>
      </p:sp>
      <p:cxnSp>
        <p:nvCxnSpPr>
          <p:cNvPr id="405" name="Google Shape;405;p37"/>
          <p:cNvCxnSpPr/>
          <p:nvPr/>
        </p:nvCxnSpPr>
        <p:spPr>
          <a:xfrm>
            <a:off x="5880641" y="4413999"/>
            <a:ext cx="1" cy="1272176"/>
          </a:xfrm>
          <a:prstGeom prst="straightConnector1">
            <a:avLst/>
          </a:prstGeom>
          <a:noFill/>
          <a:ln w="38100" cap="flat" cmpd="sng">
            <a:solidFill>
              <a:srgbClr val="9777A9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406" name="Google Shape;406;p37"/>
          <p:cNvSpPr txBox="1"/>
          <p:nvPr/>
        </p:nvSpPr>
        <p:spPr>
          <a:xfrm>
            <a:off x="5031455" y="5783651"/>
            <a:ext cx="2018181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i="0" u="none" strike="noStrike" cap="none">
                <a:solidFill>
                  <a:srgbClr val="9678A8"/>
                </a:solidFill>
                <a:latin typeface="Avenir"/>
                <a:ea typeface="Avenir"/>
                <a:cs typeface="Avenir"/>
                <a:sym typeface="Avenir"/>
              </a:rPr>
              <a:t>Mainīg</a:t>
            </a:r>
            <a:r>
              <a:rPr lang="en-US" sz="1828" b="1">
                <a:solidFill>
                  <a:srgbClr val="9678A8"/>
                </a:solidFill>
                <a:latin typeface="Avenir"/>
                <a:ea typeface="Avenir"/>
                <a:cs typeface="Avenir"/>
                <a:sym typeface="Avenir"/>
              </a:rPr>
              <a:t>ā</a:t>
            </a:r>
            <a:r>
              <a:rPr lang="en-US" sz="1828" b="1" i="0" u="none" strike="noStrike" cap="none">
                <a:solidFill>
                  <a:srgbClr val="9678A8"/>
                </a:solidFill>
                <a:latin typeface="Avenir"/>
                <a:ea typeface="Avenir"/>
                <a:cs typeface="Avenir"/>
                <a:sym typeface="Avenir"/>
              </a:rPr>
              <a:t> nosaukums</a:t>
            </a:r>
            <a:endParaRPr sz="1828" b="1" i="0" u="none" strike="noStrike" cap="none">
              <a:solidFill>
                <a:srgbClr val="9678A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07" name="Google Shape;407;p37"/>
          <p:cNvCxnSpPr/>
          <p:nvPr/>
        </p:nvCxnSpPr>
        <p:spPr>
          <a:xfrm>
            <a:off x="6185617" y="3061519"/>
            <a:ext cx="1" cy="63837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408" name="Google Shape;408;p37"/>
          <p:cNvSpPr txBox="1"/>
          <p:nvPr/>
        </p:nvSpPr>
        <p:spPr>
          <a:xfrm>
            <a:off x="5139000" y="2582402"/>
            <a:ext cx="224580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Piešķires operators</a:t>
            </a:r>
            <a:endParaRPr sz="1828" b="1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09" name="Google Shape;409;p37"/>
          <p:cNvCxnSpPr/>
          <p:nvPr/>
        </p:nvCxnSpPr>
        <p:spPr>
          <a:xfrm>
            <a:off x="6639985" y="4393779"/>
            <a:ext cx="1" cy="638379"/>
          </a:xfrm>
          <a:prstGeom prst="straightConnector1">
            <a:avLst/>
          </a:prstGeom>
          <a:noFill/>
          <a:ln w="38100" cap="flat" cmpd="sng">
            <a:solidFill>
              <a:srgbClr val="6997BA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410" name="Google Shape;410;p37"/>
          <p:cNvSpPr txBox="1"/>
          <p:nvPr/>
        </p:nvSpPr>
        <p:spPr>
          <a:xfrm>
            <a:off x="6261904" y="5150747"/>
            <a:ext cx="1604606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i="0" u="none" strike="noStrike" cap="none">
                <a:solidFill>
                  <a:srgbClr val="6B98B8"/>
                </a:solidFill>
                <a:latin typeface="Avenir"/>
                <a:ea typeface="Avenir"/>
                <a:cs typeface="Avenir"/>
                <a:sym typeface="Avenir"/>
              </a:rPr>
              <a:t>Mainīg</a:t>
            </a:r>
            <a:r>
              <a:rPr lang="en-US" sz="1828" b="1">
                <a:solidFill>
                  <a:srgbClr val="6B98B8"/>
                </a:solidFill>
                <a:latin typeface="Avenir"/>
                <a:ea typeface="Avenir"/>
                <a:cs typeface="Avenir"/>
                <a:sym typeface="Avenir"/>
              </a:rPr>
              <a:t>ā</a:t>
            </a:r>
            <a:r>
              <a:rPr lang="en-US" sz="1828" b="1" i="0" u="none" strike="noStrike" cap="none">
                <a:solidFill>
                  <a:srgbClr val="6B98B8"/>
                </a:solidFill>
                <a:latin typeface="Avenir"/>
                <a:ea typeface="Avenir"/>
                <a:cs typeface="Avenir"/>
                <a:sym typeface="Avenir"/>
              </a:rPr>
              <a:t> vērt</a:t>
            </a:r>
            <a:r>
              <a:rPr lang="en-US" sz="1828" b="1">
                <a:solidFill>
                  <a:srgbClr val="6B98B8"/>
                </a:solidFill>
                <a:latin typeface="Avenir"/>
                <a:ea typeface="Avenir"/>
                <a:cs typeface="Avenir"/>
                <a:sym typeface="Avenir"/>
              </a:rPr>
              <a:t>ī</a:t>
            </a:r>
            <a:r>
              <a:rPr lang="en-US" sz="1828" b="1" i="0" u="none" strike="noStrike" cap="none">
                <a:solidFill>
                  <a:srgbClr val="6B98B8"/>
                </a:solidFill>
                <a:latin typeface="Avenir"/>
                <a:ea typeface="Avenir"/>
                <a:cs typeface="Avenir"/>
                <a:sym typeface="Avenir"/>
              </a:rPr>
              <a:t>ba</a:t>
            </a:r>
            <a:endParaRPr sz="1828" b="1" i="0" u="none" strike="noStrike" cap="none">
              <a:solidFill>
                <a:srgbClr val="6B98B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11" name="Google Shape;411;p37"/>
          <p:cNvCxnSpPr/>
          <p:nvPr/>
        </p:nvCxnSpPr>
        <p:spPr>
          <a:xfrm flipH="1">
            <a:off x="7108520" y="4098474"/>
            <a:ext cx="638379" cy="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412" name="Google Shape;412;p37"/>
          <p:cNvSpPr txBox="1"/>
          <p:nvPr/>
        </p:nvSpPr>
        <p:spPr>
          <a:xfrm>
            <a:off x="8039635" y="3835197"/>
            <a:ext cx="1880323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Darb</a:t>
            </a:r>
            <a:r>
              <a:rPr lang="en-US" sz="1828" b="1">
                <a:latin typeface="Avenir"/>
                <a:ea typeface="Avenir"/>
                <a:cs typeface="Avenir"/>
                <a:sym typeface="Avenir"/>
              </a:rPr>
              <a:t>ī</a:t>
            </a:r>
            <a:r>
              <a:rPr lang="en-US" sz="1828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bas beigas</a:t>
            </a:r>
            <a:endParaRPr sz="1828" b="1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DE7EA26-EA22-4598-B0A3-CA27346B963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Google Shape;392;p36">
            <a:extLst>
              <a:ext uri="{FF2B5EF4-FFF2-40B4-BE49-F238E27FC236}">
                <a16:creationId xmlns:a16="http://schemas.microsoft.com/office/drawing/2014/main" id="{91DAB0FC-40AA-4FDC-B1B0-AE3E0E829E62}"/>
              </a:ext>
            </a:extLst>
          </p:cNvPr>
          <p:cNvSpPr txBox="1">
            <a:spLocks/>
          </p:cNvSpPr>
          <p:nvPr/>
        </p:nvSpPr>
        <p:spPr>
          <a:xfrm>
            <a:off x="315881" y="284457"/>
            <a:ext cx="11713362" cy="63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2200"/>
              </a:spcBef>
            </a:pPr>
            <a:r>
              <a:rPr lang="lv-LV">
                <a:solidFill>
                  <a:srgbClr val="1B5089"/>
                </a:solidFill>
                <a:latin typeface="+mj-lt"/>
              </a:rPr>
              <a:t>Mainīgā deklarācija</a:t>
            </a:r>
            <a:endParaRPr lang="lv-LV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d3da93df7_0_2914"/>
          <p:cNvSpPr txBox="1">
            <a:spLocks noGrp="1"/>
          </p:cNvSpPr>
          <p:nvPr>
            <p:ph type="title"/>
          </p:nvPr>
        </p:nvSpPr>
        <p:spPr>
          <a:xfrm>
            <a:off x="315882" y="257831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Dat</a:t>
            </a:r>
            <a:r>
              <a:rPr lang="lv-LV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u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tip</a:t>
            </a:r>
            <a:r>
              <a:rPr lang="lv-LV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u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kategorijas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9d3da93df7_0_2914"/>
          <p:cNvSpPr txBox="1">
            <a:spLocks noGrp="1"/>
          </p:cNvSpPr>
          <p:nvPr>
            <p:ph type="body" idx="2"/>
          </p:nvPr>
        </p:nvSpPr>
        <p:spPr>
          <a:xfrm>
            <a:off x="399497" y="1259155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1828"/>
              </a:spcBef>
              <a:buFont typeface="Arial" panose="020B0604020202020204" pitchFamily="34" charset="0"/>
              <a:buChar char="•"/>
            </a:pPr>
            <a:r>
              <a:rPr lang="lv-LV" b="1" dirty="0">
                <a:solidFill>
                  <a:schemeClr val="accent5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Primitīvie tipi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801" lvl="1" indent="-342900">
              <a:spcBef>
                <a:spcPts val="1828"/>
              </a:spcBef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Veselie skaitļi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byte</a:t>
            </a:r>
            <a:r>
              <a:rPr lang="lv-LV" i="1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,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short</a:t>
            </a:r>
            <a:r>
              <a:rPr lang="lv-LV" i="1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,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int</a:t>
            </a:r>
            <a:r>
              <a:rPr lang="lv-LV" i="1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,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long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dirty="0" err="1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3, 7, 42, 2018)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801" lvl="1" indent="-342900">
              <a:spcBef>
                <a:spcPts val="1828"/>
              </a:spcBef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Decimālie skaitļi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float</a:t>
            </a:r>
            <a:r>
              <a:rPr lang="lv-LV" i="1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,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double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dirty="0" err="1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3.1415, 2.7, 19.0)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801" lvl="1" indent="-342900">
              <a:spcBef>
                <a:spcPts val="1828"/>
              </a:spcBef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Loģiskie operatori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boolean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lv-LV" dirty="0" err="1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 err="1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 err="1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801" lvl="1" indent="-342900">
              <a:spcBef>
                <a:spcPts val="1828"/>
              </a:spcBef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Simbols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lv-LV" i="1" dirty="0" err="1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char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dirty="0" err="1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lv-LV" dirty="0">
                <a:solidFill>
                  <a:srgbClr val="8387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a, b, c, x, y, z)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1828"/>
              </a:spcBef>
              <a:buFont typeface="Arial" panose="020B0604020202020204" pitchFamily="34" charset="0"/>
              <a:buChar char="•"/>
            </a:pPr>
            <a:r>
              <a:rPr lang="lv-LV" b="1" dirty="0">
                <a:solidFill>
                  <a:schemeClr val="accen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Atsauces (Reference)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b="1" dirty="0">
                <a:solidFill>
                  <a:schemeClr val="accent5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tipi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801" lvl="1" indent="-342900">
              <a:spcBef>
                <a:spcPts val="1828"/>
              </a:spcBef>
              <a:buFont typeface="Arial" panose="020B0604020202020204" pitchFamily="34" charset="0"/>
              <a:buChar char="•"/>
            </a:pP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Viss cits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3C2CDB-9F86-4ECC-96B6-2EC071DAC99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d3da93df7_0_2922"/>
          <p:cNvSpPr txBox="1">
            <a:spLocks noGrp="1"/>
          </p:cNvSpPr>
          <p:nvPr>
            <p:ph type="title"/>
          </p:nvPr>
        </p:nvSpPr>
        <p:spPr>
          <a:xfrm>
            <a:off x="479400" y="189591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Primitīvie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datu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tipi: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Veseli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skait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ļ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(Integers)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6" name="Google Shape;426;g9d3da93df7_0_2922"/>
          <p:cNvGraphicFramePr/>
          <p:nvPr>
            <p:extLst>
              <p:ext uri="{D42A27DB-BD31-4B8C-83A1-F6EECF244321}">
                <p14:modId xmlns:p14="http://schemas.microsoft.com/office/powerpoint/2010/main" val="1911182030"/>
              </p:ext>
            </p:extLst>
          </p:nvPr>
        </p:nvGraphicFramePr>
        <p:xfrm>
          <a:off x="1229068" y="1443931"/>
          <a:ext cx="8341800" cy="4500625"/>
        </p:xfrm>
        <a:graphic>
          <a:graphicData uri="http://schemas.openxmlformats.org/drawingml/2006/table">
            <a:tbl>
              <a:tblPr>
                <a:noFill/>
                <a:tableStyleId>{5ED07350-BEF0-41B5-B53D-3065ACA545B9}</a:tableStyleId>
              </a:tblPr>
              <a:tblGrid>
                <a:gridCol w="27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Nosaukums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Vērtības</a:t>
                      </a:r>
                      <a:endParaRPr dirty="0"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Ietilpība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/>
                        <a:t>byte 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-128 … 127</a:t>
                      </a:r>
                      <a:endParaRPr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1 byte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short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-32,768 … 32,767</a:t>
                      </a:r>
                      <a:endParaRPr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2 bytes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int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/>
                        <a:t>-2</a:t>
                      </a:r>
                      <a:r>
                        <a:rPr lang="en-US" sz="2500" u="none" strike="noStrike" cap="none" baseline="30000"/>
                        <a:t>31</a:t>
                      </a:r>
                      <a:r>
                        <a:rPr lang="en-US" sz="2500" u="none" strike="noStrike" cap="none"/>
                        <a:t>… 2</a:t>
                      </a:r>
                      <a:r>
                        <a:rPr lang="en-US" sz="2500" u="none" strike="noStrike" cap="none" baseline="30000"/>
                        <a:t>31 </a:t>
                      </a:r>
                      <a:r>
                        <a:rPr lang="en-US" sz="2500" u="none" strike="noStrike" cap="none"/>
                        <a:t>-1</a:t>
                      </a:r>
                      <a:endParaRPr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4 bytes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long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/>
                        <a:t>-2</a:t>
                      </a:r>
                      <a:r>
                        <a:rPr lang="en-US" sz="2500" u="none" strike="noStrike" cap="none" baseline="30000"/>
                        <a:t>63</a:t>
                      </a:r>
                      <a:r>
                        <a:rPr lang="en-US" sz="2500" u="none" strike="noStrike" cap="none"/>
                        <a:t> … 2</a:t>
                      </a:r>
                      <a:r>
                        <a:rPr lang="en-US" sz="2500" u="none" strike="noStrike" cap="none" baseline="30000"/>
                        <a:t>63</a:t>
                      </a:r>
                      <a:r>
                        <a:rPr lang="en-US" sz="2500" u="none" strike="noStrike" cap="none"/>
                        <a:t> -1</a:t>
                      </a:r>
                      <a:endParaRPr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8 bytes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3B19-2102-40F8-B9BC-69E114A0D8B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3da93df7_0_2930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Primitīvie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datu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tipi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Decimālie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skaitļi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(Floating point)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3" name="Google Shape;433;g9d3da93df7_0_2930"/>
          <p:cNvGraphicFramePr/>
          <p:nvPr>
            <p:extLst>
              <p:ext uri="{D42A27DB-BD31-4B8C-83A1-F6EECF244321}">
                <p14:modId xmlns:p14="http://schemas.microsoft.com/office/powerpoint/2010/main" val="2256031687"/>
              </p:ext>
            </p:extLst>
          </p:nvPr>
        </p:nvGraphicFramePr>
        <p:xfrm>
          <a:off x="1925104" y="1962546"/>
          <a:ext cx="8341800" cy="2643225"/>
        </p:xfrm>
        <a:graphic>
          <a:graphicData uri="http://schemas.openxmlformats.org/drawingml/2006/table">
            <a:tbl>
              <a:tblPr>
                <a:noFill/>
                <a:tableStyleId>{5ED07350-BEF0-41B5-B53D-3065ACA545B9}</a:tableStyleId>
              </a:tblPr>
              <a:tblGrid>
                <a:gridCol w="27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Nosaukums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Precizitāte</a:t>
                      </a:r>
                      <a:endParaRPr dirty="0"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Ietilpība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/>
                        <a:t>float 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solidFill>
                            <a:srgbClr val="222222"/>
                          </a:solidFill>
                        </a:rPr>
                        <a:t>Single</a:t>
                      </a:r>
                      <a:endParaRPr dirty="0"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solidFill>
                            <a:srgbClr val="222222"/>
                          </a:solidFill>
                        </a:rPr>
                        <a:t>4 bytes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double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Double</a:t>
                      </a:r>
                      <a:endParaRPr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solidFill>
                            <a:srgbClr val="222222"/>
                          </a:solidFill>
                        </a:rPr>
                        <a:t>8 bytes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84C76-85DB-4A40-8434-FF9EBEF666E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d3da93df7_0_2937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Prim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itīvie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datu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tipi: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Lo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ģiskie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operatori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0" name="Google Shape;440;g9d3da93df7_0_2937"/>
          <p:cNvGraphicFramePr/>
          <p:nvPr>
            <p:extLst>
              <p:ext uri="{D42A27DB-BD31-4B8C-83A1-F6EECF244321}">
                <p14:modId xmlns:p14="http://schemas.microsoft.com/office/powerpoint/2010/main" val="1420630638"/>
              </p:ext>
            </p:extLst>
          </p:nvPr>
        </p:nvGraphicFramePr>
        <p:xfrm>
          <a:off x="1925104" y="1962546"/>
          <a:ext cx="8341800" cy="1714525"/>
        </p:xfrm>
        <a:graphic>
          <a:graphicData uri="http://schemas.openxmlformats.org/drawingml/2006/table">
            <a:tbl>
              <a:tblPr>
                <a:noFill/>
                <a:tableStyleId>{5ED07350-BEF0-41B5-B53D-3065ACA545B9}</a:tableStyleId>
              </a:tblPr>
              <a:tblGrid>
                <a:gridCol w="27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Nosaukums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Vērtības</a:t>
                      </a:r>
                      <a:endParaRPr dirty="0"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Ietilpība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 err="1"/>
                        <a:t>boolean</a:t>
                      </a:r>
                      <a:r>
                        <a:rPr lang="en-US" sz="2500" u="none" strike="noStrike" cap="none" dirty="0"/>
                        <a:t> 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true / false</a:t>
                      </a:r>
                      <a:endParaRPr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1 byte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E5915-B45B-400B-9EA5-02CE825DCE5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d3da93df7_0_2948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Primitīvie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datu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tipi: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Simbols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" name="Google Shape;447;g9d3da93df7_0_2948"/>
          <p:cNvGraphicFramePr/>
          <p:nvPr>
            <p:extLst>
              <p:ext uri="{D42A27DB-BD31-4B8C-83A1-F6EECF244321}">
                <p14:modId xmlns:p14="http://schemas.microsoft.com/office/powerpoint/2010/main" val="665845443"/>
              </p:ext>
            </p:extLst>
          </p:nvPr>
        </p:nvGraphicFramePr>
        <p:xfrm>
          <a:off x="1925104" y="1962546"/>
          <a:ext cx="8323950" cy="1714525"/>
        </p:xfrm>
        <a:graphic>
          <a:graphicData uri="http://schemas.openxmlformats.org/drawingml/2006/table">
            <a:tbl>
              <a:tblPr>
                <a:noFill/>
                <a:tableStyleId>{5ED07350-BEF0-41B5-B53D-3065ACA545B9}</a:tableStyleId>
              </a:tblPr>
              <a:tblGrid>
                <a:gridCol w="27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Nosaukums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Vērtības</a:t>
                      </a:r>
                      <a:endParaRPr dirty="0"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Ietilpība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/>
                        <a:t>char (unicode)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0 ('\u0000') …  65535 ('\uffff')</a:t>
                      </a:r>
                      <a:endParaRPr/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solidFill>
                            <a:srgbClr val="222222"/>
                          </a:solidFill>
                        </a:rPr>
                        <a:t>2 bytes</a:t>
                      </a:r>
                      <a:endParaRPr dirty="0"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7AB64-ECA5-4621-A72F-3036C587AE9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>
            <a:spLocks noGrp="1"/>
          </p:cNvSpPr>
          <p:nvPr>
            <p:ph type="title"/>
          </p:nvPr>
        </p:nvSpPr>
        <p:spPr>
          <a:xfrm>
            <a:off x="255238" y="180976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K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ā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pareizi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saukt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Main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ī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gos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?</a:t>
            </a:r>
            <a:endParaRPr b="1" i="0" u="none" strike="noStrike" cap="none" dirty="0">
              <a:solidFill>
                <a:srgbClr val="1B5089"/>
              </a:solidFill>
              <a:latin typeface="+mj-lt"/>
              <a:sym typeface="Calibri"/>
            </a:endParaRPr>
          </a:p>
        </p:txBody>
      </p:sp>
      <p:sp>
        <p:nvSpPr>
          <p:cNvPr id="454" name="Google Shape;454;p38"/>
          <p:cNvSpPr txBox="1">
            <a:spLocks noGrp="1"/>
          </p:cNvSpPr>
          <p:nvPr>
            <p:ph type="body" idx="2"/>
          </p:nvPr>
        </p:nvSpPr>
        <p:spPr>
          <a:xfrm>
            <a:off x="255238" y="1311837"/>
            <a:ext cx="11712600" cy="53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Jebkuru mainīgo ir atļauts sākt ar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Burti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A-Z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00100" lvl="1" indent="-3429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Speciālie simboli ('</a:t>
            </a:r>
            <a:r>
              <a:rPr lang="lv-LV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lv-LV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dollar</a:t>
            </a: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lang="lv-LV" dirty="0">
                <a:solidFill>
                  <a:srgbClr val="FBD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- </a:t>
            </a:r>
            <a:r>
              <a:rPr lang="lv-LV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underscore</a:t>
            </a: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Jebkurš mainīgais var saturēt:</a:t>
            </a:r>
            <a:endParaRPr lang="lv-LV" b="1"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580421" lvl="1" indent="-3429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Burtus vai skaitļus (</a:t>
            </a:r>
            <a:r>
              <a:rPr lang="lv-LV" dirty="0">
                <a:solidFill>
                  <a:srgbClr val="FBD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A-Z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lv-LV" dirty="0">
                <a:solidFill>
                  <a:srgbClr val="FBD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0-9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80421" lvl="1" indent="-3429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Speciālos simbolus ('</a:t>
            </a:r>
            <a:r>
              <a:rPr lang="lv-LV" dirty="0">
                <a:solidFill>
                  <a:srgbClr val="FBD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' - </a:t>
            </a:r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dollar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lang="lv-LV" dirty="0">
                <a:solidFill>
                  <a:srgbClr val="FBD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' - </a:t>
            </a:r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underscore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indent="-4572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Mainīgā nosaukumi ir reģistr jutīgi</a:t>
            </a:r>
            <a:endParaRPr lang="lv-LV" b="1"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 indent="-457200" algn="l" rtl="0">
              <a:lnSpc>
                <a:spcPct val="90000"/>
              </a:lnSpc>
              <a:spcBef>
                <a:spcPts val="1477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Java valoda nevar izmantot dažus vārdus, kas ir rezervēti Java pamat klasēm– piemēram, “</a:t>
            </a:r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03BB9-C17D-46BD-BC7F-483522A94E5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315882" y="82132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Ir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atļauts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9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Mainīgais var būt viens vārds ar mazajiem burtiem</a:t>
            </a:r>
            <a:endParaRPr lang="lv-LV" b="1" dirty="0">
              <a:latin typeface="Avenir"/>
              <a:ea typeface="Avenir"/>
              <a:cs typeface="Avenir"/>
              <a:sym typeface="Avenir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Ja mainīgā nosaukumā ir vairāk par vienu </a:t>
            </a:r>
            <a:r>
              <a:rPr lang="lv-LV" dirty="0" err="1"/>
              <a:t>vāŗdu</a:t>
            </a:r>
            <a:r>
              <a:rPr lang="lv-LV" dirty="0"/>
              <a:t>, tad</a:t>
            </a: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lv-LV" dirty="0"/>
              <a:t>Pirmo vārdu sāk ar mazo burtu</a:t>
            </a:r>
            <a:endParaRPr lang="lv-LV" b="1" dirty="0">
              <a:latin typeface="Avenir"/>
              <a:ea typeface="Avenir"/>
              <a:cs typeface="Avenir"/>
              <a:sym typeface="Avenir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lv-LV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Katrs nākamais vārs mainīgajā sākas ar lielo burtu </a:t>
            </a:r>
            <a:endParaRPr lang="lv-LV" b="1" dirty="0">
              <a:solidFill>
                <a:srgbClr val="57A3D5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lv-LV" b="1" dirty="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Nevar izmantot komatus, mīkstinājumus, garumzīmes vai atstarpes</a:t>
            </a:r>
            <a:endParaRPr lang="lv-LV" dirty="0">
              <a:solidFill>
                <a:srgbClr val="000000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000000"/>
                </a:solidFill>
              </a:rPr>
              <a:t>Paskaidro kāpēc mainīgais ir uztaisīts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73112-502B-464B-926D-45D9ED18093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239700" y="126521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lv-LV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Nav atļauts</a:t>
            </a:r>
          </a:p>
        </p:txBody>
      </p:sp>
      <p:sp>
        <p:nvSpPr>
          <p:cNvPr id="468" name="Google Shape;468;p40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Sākt mainīgo vārdu no </a:t>
            </a:r>
            <a:r>
              <a:rPr lang="lv-LV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vai 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lv-LV" b="1" dirty="0">
                <a:solidFill>
                  <a:schemeClr val="accent5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Neizmantot </a:t>
            </a:r>
            <a:r>
              <a:rPr lang="lv-LV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vai pārējo speciālo simbolu </a:t>
            </a:r>
            <a:r>
              <a:rPr lang="lv-LV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jebkurā </a:t>
            </a:r>
            <a:r>
              <a:rPr lang="lv-LV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mainigā</a:t>
            </a:r>
            <a:r>
              <a:rPr lang="lv-LV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nosaukumā</a:t>
            </a:r>
            <a:endParaRPr lang="lv-LV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A922B-B09A-4700-A838-F7794EFD698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lapa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(Hyper Text Markup Language)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(Cascading Style Sheets)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mainīgie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operatori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E119A-3EE5-4BBB-A131-4DE1290FCC7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315882" y="17090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Piemēri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1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Tā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dirty="0">
              <a:solidFill>
                <a:schemeClr val="accent1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size, </a:t>
            </a:r>
            <a:r>
              <a:rPr lang="en-US" dirty="0" err="1"/>
              <a:t>xCoordinate</a:t>
            </a:r>
            <a:r>
              <a:rPr lang="en-US" dirty="0"/>
              <a:t>, </a:t>
            </a:r>
            <a:r>
              <a:rPr lang="en-US" dirty="0" err="1"/>
              <a:t>skinColor</a:t>
            </a:r>
            <a:r>
              <a:rPr lang="en-US" dirty="0"/>
              <a:t>, </a:t>
            </a:r>
            <a:r>
              <a:rPr lang="en-US" dirty="0" err="1"/>
              <a:t>currentDayOfTheWeek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Tā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nevar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b="1" dirty="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_counter, $</a:t>
            </a:r>
            <a:r>
              <a:rPr lang="en-US" dirty="0" err="1">
                <a:solidFill>
                  <a:srgbClr val="000000"/>
                </a:solidFill>
              </a:rPr>
              <a:t>bankBalance</a:t>
            </a:r>
            <a:r>
              <a:rPr lang="en-US" dirty="0">
                <a:solidFill>
                  <a:srgbClr val="000000"/>
                </a:solidFill>
              </a:rPr>
              <a:t>, Timestamp, 7daysOfTheWeek, !</a:t>
            </a:r>
            <a:r>
              <a:rPr lang="en-US" dirty="0" err="1">
                <a:solidFill>
                  <a:srgbClr val="000000"/>
                </a:solidFill>
              </a:rPr>
              <a:t>variableName</a:t>
            </a:r>
            <a:r>
              <a:rPr lang="en-US" dirty="0">
                <a:solidFill>
                  <a:srgbClr val="000000"/>
                </a:solidFill>
              </a:rPr>
              <a:t>, *</a:t>
            </a:r>
            <a:r>
              <a:rPr lang="en-US" dirty="0" err="1">
                <a:solidFill>
                  <a:srgbClr val="000000"/>
                </a:solidFill>
              </a:rPr>
              <a:t>notPointer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EFF71-AA60-4000-8A5F-EB1F51AEF31B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315881" y="284457"/>
            <a:ext cx="10493145" cy="142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Java </a:t>
            </a:r>
            <a:r>
              <a:rPr lang="en-US" sz="4800" dirty="0" err="1">
                <a:solidFill>
                  <a:srgbClr val="1B5089"/>
                </a:solidFill>
                <a:latin typeface="+mj-lt"/>
              </a:rPr>
              <a:t>Mainīgais</a:t>
            </a:r>
            <a:r>
              <a:rPr lang="en-US" sz="4800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sz="4800" dirty="0" err="1">
                <a:solidFill>
                  <a:srgbClr val="1B5089"/>
                </a:solidFill>
                <a:latin typeface="+mj-lt"/>
              </a:rPr>
              <a:t>n</a:t>
            </a:r>
            <a:r>
              <a:rPr lang="en-US" sz="4800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osaukumu</a:t>
            </a:r>
            <a:r>
              <a:rPr lang="en-US" sz="4800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 </a:t>
            </a:r>
            <a:r>
              <a:rPr lang="en-US" sz="4800" dirty="0" err="1">
                <a:solidFill>
                  <a:srgbClr val="1B5089"/>
                </a:solidFill>
                <a:latin typeface="+mj-lt"/>
              </a:rPr>
              <a:t>piemēri</a:t>
            </a:r>
            <a:endParaRPr sz="4800" b="1" i="0" u="none" strike="noStrike" cap="none" dirty="0">
              <a:solidFill>
                <a:srgbClr val="1B5089"/>
              </a:solidFill>
              <a:latin typeface="+mj-lt"/>
              <a:sym typeface="Calibri"/>
            </a:endParaRPr>
          </a:p>
        </p:txBody>
      </p:sp>
      <p:pic>
        <p:nvPicPr>
          <p:cNvPr id="482" name="Google Shape;48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198" y="1508540"/>
            <a:ext cx="8339492" cy="477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89" name="Google Shape;489;p55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lapa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(Hyper Text Markup Language)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(Cascading Style Sheets)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mainīgie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operatori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Aritmētiskie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operatori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496" name="Google Shape;49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517" y="1311837"/>
            <a:ext cx="10019169" cy="47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52687-4DA0-43C1-83E0-BA0E0049E63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>
            <a:spLocks noGrp="1"/>
          </p:cNvSpPr>
          <p:nvPr>
            <p:ph type="title"/>
          </p:nvPr>
        </p:nvSpPr>
        <p:spPr>
          <a:xfrm>
            <a:off x="171641" y="91010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dirty="0" err="1">
                <a:solidFill>
                  <a:srgbClr val="1B5089"/>
                </a:solidFill>
                <a:latin typeface="+mj-lt"/>
              </a:rPr>
              <a:t>Aritmētisko</a:t>
            </a:r>
            <a:r>
              <a:rPr lang="en-US" sz="4800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sz="4800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operatoru</a:t>
            </a:r>
            <a:r>
              <a:rPr lang="en-US" sz="4800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1B5089"/>
                </a:solidFill>
                <a:latin typeface="+mj-lt"/>
              </a:rPr>
              <a:t>pārskats</a:t>
            </a:r>
            <a:endParaRPr sz="4800"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Google Shape;503;p57"/>
          <p:cNvGraphicFramePr/>
          <p:nvPr>
            <p:extLst>
              <p:ext uri="{D42A27DB-BD31-4B8C-83A1-F6EECF244321}">
                <p14:modId xmlns:p14="http://schemas.microsoft.com/office/powerpoint/2010/main" val="965978708"/>
              </p:ext>
            </p:extLst>
          </p:nvPr>
        </p:nvGraphicFramePr>
        <p:xfrm>
          <a:off x="1738672" y="1178719"/>
          <a:ext cx="8341800" cy="4500525"/>
        </p:xfrm>
        <a:graphic>
          <a:graphicData uri="http://schemas.openxmlformats.org/drawingml/2006/table">
            <a:tbl>
              <a:tblPr>
                <a:noFill/>
                <a:tableStyleId>{5ED07350-BEF0-41B5-B53D-3065ACA545B9}</a:tableStyleId>
              </a:tblPr>
              <a:tblGrid>
                <a:gridCol w="417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solidFill>
                            <a:srgbClr val="FFFFFF"/>
                          </a:solidFill>
                        </a:rPr>
                        <a:t>Operators</a:t>
                      </a:r>
                      <a:endParaRPr sz="2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sz="2500" u="none" strike="noStrike" cap="none" dirty="0">
                          <a:solidFill>
                            <a:srgbClr val="FFFFFF"/>
                          </a:solidFill>
                        </a:rPr>
                        <a:t>Darbība</a:t>
                      </a:r>
                      <a:endParaRPr sz="2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/>
                        <a:t>+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Saskaitīšana</a:t>
                      </a:r>
                      <a:endParaRPr sz="2500" u="none" strike="noStrike" cap="none">
                        <a:solidFill>
                          <a:srgbClr val="222222"/>
                        </a:solidFill>
                      </a:endParaRPr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-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Atņemšana</a:t>
                      </a:r>
                      <a:endParaRPr sz="2500" u="none" strike="noStrike" cap="none">
                        <a:solidFill>
                          <a:srgbClr val="222222"/>
                        </a:solidFill>
                      </a:endParaRPr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/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Dal</a:t>
                      </a:r>
                      <a:r>
                        <a:rPr lang="en-US" sz="2500">
                          <a:solidFill>
                            <a:srgbClr val="222222"/>
                          </a:solidFill>
                        </a:rPr>
                        <a:t>ī</a:t>
                      </a: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šana</a:t>
                      </a:r>
                      <a:endParaRPr sz="2500" u="none" strike="noStrike" cap="none">
                        <a:solidFill>
                          <a:srgbClr val="222222"/>
                        </a:solidFill>
                      </a:endParaRPr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*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Reizin</a:t>
                      </a:r>
                      <a:r>
                        <a:rPr lang="en-US" sz="2500">
                          <a:solidFill>
                            <a:srgbClr val="222222"/>
                          </a:solidFill>
                        </a:rPr>
                        <a:t>ā</a:t>
                      </a: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šana</a:t>
                      </a:r>
                      <a:endParaRPr sz="2500" u="none" strike="noStrike" cap="none">
                        <a:solidFill>
                          <a:srgbClr val="222222"/>
                        </a:solidFill>
                      </a:endParaRPr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%</a:t>
                      </a:r>
                      <a:endParaRPr/>
                    </a:p>
                  </a:txBody>
                  <a:tcPr marL="35725" marR="35725" marT="35725" marB="3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222222"/>
                          </a:solidFill>
                        </a:rPr>
                        <a:t>Atlikums</a:t>
                      </a:r>
                      <a:endParaRPr sz="2500" u="none" strike="noStrike" cap="none">
                        <a:solidFill>
                          <a:srgbClr val="222222"/>
                        </a:solidFill>
                      </a:endParaRPr>
                    </a:p>
                  </a:txBody>
                  <a:tcPr marL="35725" marR="35725" marT="35725" marB="357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387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A2AE0-0C78-437D-82DB-F6CE5CB664D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>
            <a:spLocks noGrp="1"/>
          </p:cNvSpPr>
          <p:nvPr>
            <p:ph type="title"/>
          </p:nvPr>
        </p:nvSpPr>
        <p:spPr>
          <a:xfrm>
            <a:off x="333637" y="71520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Operators -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Saskaitīšana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8"/>
          <p:cNvSpPr/>
          <p:nvPr/>
        </p:nvSpPr>
        <p:spPr>
          <a:xfrm>
            <a:off x="2023854" y="2049249"/>
            <a:ext cx="3825883" cy="3924688"/>
          </a:xfrm>
          <a:prstGeom prst="roundRect">
            <a:avLst>
              <a:gd name="adj" fmla="val 19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8"/>
          <p:cNvSpPr txBox="1"/>
          <p:nvPr/>
        </p:nvSpPr>
        <p:spPr>
          <a:xfrm>
            <a:off x="2805332" y="1445939"/>
            <a:ext cx="1867499" cy="41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Veselie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8"/>
          <p:cNvSpPr/>
          <p:nvPr/>
        </p:nvSpPr>
        <p:spPr>
          <a:xfrm>
            <a:off x="6413283" y="2049249"/>
            <a:ext cx="3825884" cy="3924690"/>
          </a:xfrm>
          <a:prstGeom prst="roundRect">
            <a:avLst>
              <a:gd name="adj" fmla="val 204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8"/>
          <p:cNvSpPr txBox="1"/>
          <p:nvPr/>
        </p:nvSpPr>
        <p:spPr>
          <a:xfrm>
            <a:off x="2272385" y="2353682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14" name="Google Shape;514;p58"/>
          <p:cNvCxnSpPr/>
          <p:nvPr/>
        </p:nvCxnSpPr>
        <p:spPr>
          <a:xfrm>
            <a:off x="2294744" y="3958015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15" name="Google Shape;515;p58"/>
          <p:cNvSpPr txBox="1"/>
          <p:nvPr/>
        </p:nvSpPr>
        <p:spPr>
          <a:xfrm>
            <a:off x="2272385" y="4104954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516" name="Google Shape;516;p58"/>
          <p:cNvSpPr txBox="1"/>
          <p:nvPr/>
        </p:nvSpPr>
        <p:spPr>
          <a:xfrm>
            <a:off x="6661815" y="2353682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2.7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17" name="Google Shape;517;p58"/>
          <p:cNvCxnSpPr/>
          <p:nvPr/>
        </p:nvCxnSpPr>
        <p:spPr>
          <a:xfrm>
            <a:off x="6684173" y="3958015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18" name="Google Shape;518;p58"/>
          <p:cNvSpPr txBox="1"/>
          <p:nvPr/>
        </p:nvSpPr>
        <p:spPr>
          <a:xfrm>
            <a:off x="6661815" y="4104954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endParaRPr/>
          </a:p>
        </p:txBody>
      </p:sp>
      <p:sp>
        <p:nvSpPr>
          <p:cNvPr id="520" name="Google Shape;520;p58"/>
          <p:cNvSpPr txBox="1"/>
          <p:nvPr/>
        </p:nvSpPr>
        <p:spPr>
          <a:xfrm>
            <a:off x="7041448" y="1445950"/>
            <a:ext cx="2382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Decimālie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431E759-10FD-4A99-A895-62B67C92BE9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>
            <a:spLocks noGrp="1"/>
          </p:cNvSpPr>
          <p:nvPr>
            <p:ph type="title"/>
          </p:nvPr>
        </p:nvSpPr>
        <p:spPr>
          <a:xfrm>
            <a:off x="239700" y="4022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Operators -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Atņemšana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9"/>
          <p:cNvSpPr/>
          <p:nvPr/>
        </p:nvSpPr>
        <p:spPr>
          <a:xfrm>
            <a:off x="1988344" y="2134588"/>
            <a:ext cx="3825883" cy="3924688"/>
          </a:xfrm>
          <a:prstGeom prst="roundRect">
            <a:avLst>
              <a:gd name="adj" fmla="val 19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9"/>
          <p:cNvSpPr/>
          <p:nvPr/>
        </p:nvSpPr>
        <p:spPr>
          <a:xfrm>
            <a:off x="6377773" y="2134588"/>
            <a:ext cx="3825884" cy="3924690"/>
          </a:xfrm>
          <a:prstGeom prst="roundRect">
            <a:avLst>
              <a:gd name="adj" fmla="val 204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9"/>
          <p:cNvSpPr txBox="1"/>
          <p:nvPr/>
        </p:nvSpPr>
        <p:spPr>
          <a:xfrm>
            <a:off x="2236875" y="2439021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29" name="Google Shape;529;p59"/>
          <p:cNvCxnSpPr/>
          <p:nvPr/>
        </p:nvCxnSpPr>
        <p:spPr>
          <a:xfrm>
            <a:off x="2259234" y="4043354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0" name="Google Shape;530;p59"/>
          <p:cNvSpPr txBox="1"/>
          <p:nvPr/>
        </p:nvSpPr>
        <p:spPr>
          <a:xfrm>
            <a:off x="2236875" y="4190293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31" name="Google Shape;531;p59"/>
          <p:cNvSpPr txBox="1"/>
          <p:nvPr/>
        </p:nvSpPr>
        <p:spPr>
          <a:xfrm>
            <a:off x="6626305" y="2439021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5.4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1.6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32" name="Google Shape;532;p59"/>
          <p:cNvCxnSpPr/>
          <p:nvPr/>
        </p:nvCxnSpPr>
        <p:spPr>
          <a:xfrm>
            <a:off x="6648663" y="4043354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3" name="Google Shape;533;p59"/>
          <p:cNvSpPr txBox="1"/>
          <p:nvPr/>
        </p:nvSpPr>
        <p:spPr>
          <a:xfrm>
            <a:off x="6626305" y="4190293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3.8</a:t>
            </a:r>
            <a:endParaRPr/>
          </a:p>
        </p:txBody>
      </p:sp>
      <p:sp>
        <p:nvSpPr>
          <p:cNvPr id="535" name="Google Shape;535;p59"/>
          <p:cNvSpPr txBox="1"/>
          <p:nvPr/>
        </p:nvSpPr>
        <p:spPr>
          <a:xfrm>
            <a:off x="2769822" y="1531278"/>
            <a:ext cx="1867499" cy="41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Veselie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9"/>
          <p:cNvSpPr txBox="1"/>
          <p:nvPr/>
        </p:nvSpPr>
        <p:spPr>
          <a:xfrm>
            <a:off x="7005950" y="1531275"/>
            <a:ext cx="2283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Decimālie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25E338E-DA5D-4CE2-85E1-86A021141A9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>
            <a:spLocks noGrp="1"/>
          </p:cNvSpPr>
          <p:nvPr>
            <p:ph type="title"/>
          </p:nvPr>
        </p:nvSpPr>
        <p:spPr>
          <a:xfrm>
            <a:off x="239700" y="95026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Operators -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Reizin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ā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šana</a:t>
            </a:r>
            <a:endParaRPr b="1" i="0" u="none" strike="noStrike" cap="none" dirty="0">
              <a:solidFill>
                <a:srgbClr val="1B5089"/>
              </a:solidFill>
              <a:latin typeface="+mj-lt"/>
              <a:sym typeface="Calibri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2210286" y="1963855"/>
            <a:ext cx="3825883" cy="3924688"/>
          </a:xfrm>
          <a:prstGeom prst="roundRect">
            <a:avLst>
              <a:gd name="adj" fmla="val 19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0"/>
          <p:cNvSpPr/>
          <p:nvPr/>
        </p:nvSpPr>
        <p:spPr>
          <a:xfrm>
            <a:off x="6599715" y="1963855"/>
            <a:ext cx="3825884" cy="3924690"/>
          </a:xfrm>
          <a:prstGeom prst="roundRect">
            <a:avLst>
              <a:gd name="adj" fmla="val 204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0"/>
          <p:cNvSpPr txBox="1"/>
          <p:nvPr/>
        </p:nvSpPr>
        <p:spPr>
          <a:xfrm>
            <a:off x="2458817" y="2268288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 dirty="0" err="1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 dirty="0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 dirty="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 dirty="0" err="1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 dirty="0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 dirty="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 dirty="0" err="1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 dirty="0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 dirty="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98" b="0" i="0" u="none" strike="noStrike" cap="none" dirty="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1898" b="0" i="0" u="none" strike="noStrike" cap="none" dirty="0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cxnSp>
        <p:nvCxnSpPr>
          <p:cNvPr id="545" name="Google Shape;545;p60"/>
          <p:cNvCxnSpPr/>
          <p:nvPr/>
        </p:nvCxnSpPr>
        <p:spPr>
          <a:xfrm>
            <a:off x="2481176" y="3872621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46" name="Google Shape;546;p60"/>
          <p:cNvSpPr txBox="1"/>
          <p:nvPr/>
        </p:nvSpPr>
        <p:spPr>
          <a:xfrm>
            <a:off x="2458817" y="4019560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47" name="Google Shape;547;p60"/>
          <p:cNvSpPr txBox="1"/>
          <p:nvPr/>
        </p:nvSpPr>
        <p:spPr>
          <a:xfrm>
            <a:off x="6848247" y="2268288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6.4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48" name="Google Shape;548;p60"/>
          <p:cNvCxnSpPr/>
          <p:nvPr/>
        </p:nvCxnSpPr>
        <p:spPr>
          <a:xfrm>
            <a:off x="6870605" y="3872621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49" name="Google Shape;549;p60"/>
          <p:cNvSpPr txBox="1"/>
          <p:nvPr/>
        </p:nvSpPr>
        <p:spPr>
          <a:xfrm>
            <a:off x="6848247" y="4019560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16.0</a:t>
            </a:r>
            <a:endParaRPr/>
          </a:p>
        </p:txBody>
      </p:sp>
      <p:sp>
        <p:nvSpPr>
          <p:cNvPr id="551" name="Google Shape;551;p60"/>
          <p:cNvSpPr txBox="1"/>
          <p:nvPr/>
        </p:nvSpPr>
        <p:spPr>
          <a:xfrm>
            <a:off x="2991764" y="1360545"/>
            <a:ext cx="1867499" cy="41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Veselie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0"/>
          <p:cNvSpPr txBox="1"/>
          <p:nvPr/>
        </p:nvSpPr>
        <p:spPr>
          <a:xfrm>
            <a:off x="7227901" y="1360550"/>
            <a:ext cx="22413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Decimālie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4A5DCDF-643A-47EC-95C5-3E07D37E92F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>
            <a:spLocks noGrp="1"/>
          </p:cNvSpPr>
          <p:nvPr>
            <p:ph type="title"/>
          </p:nvPr>
        </p:nvSpPr>
        <p:spPr>
          <a:xfrm>
            <a:off x="378025" y="62729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sym typeface="Calibri"/>
              </a:rPr>
              <a:t>Operators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Dal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ī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sym typeface="Calibri"/>
              </a:rPr>
              <a:t>šana</a:t>
            </a:r>
            <a:endParaRPr b="1" i="0" u="none" strike="noStrike" cap="none" dirty="0">
              <a:solidFill>
                <a:srgbClr val="1B5089"/>
              </a:solidFill>
              <a:latin typeface="+mj-lt"/>
              <a:sym typeface="Calibri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2085998" y="2075881"/>
            <a:ext cx="3825883" cy="3924688"/>
          </a:xfrm>
          <a:prstGeom prst="roundRect">
            <a:avLst>
              <a:gd name="adj" fmla="val 19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1"/>
          <p:cNvSpPr/>
          <p:nvPr/>
        </p:nvSpPr>
        <p:spPr>
          <a:xfrm>
            <a:off x="6475427" y="2075881"/>
            <a:ext cx="3825884" cy="3924690"/>
          </a:xfrm>
          <a:prstGeom prst="roundRect">
            <a:avLst>
              <a:gd name="adj" fmla="val 204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1"/>
          <p:cNvSpPr txBox="1"/>
          <p:nvPr/>
        </p:nvSpPr>
        <p:spPr>
          <a:xfrm>
            <a:off x="2334529" y="2380314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61" name="Google Shape;561;p61"/>
          <p:cNvCxnSpPr/>
          <p:nvPr/>
        </p:nvCxnSpPr>
        <p:spPr>
          <a:xfrm>
            <a:off x="2356888" y="3984647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62" name="Google Shape;562;p61"/>
          <p:cNvSpPr txBox="1"/>
          <p:nvPr/>
        </p:nvSpPr>
        <p:spPr>
          <a:xfrm>
            <a:off x="2334529" y="4131586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3" name="Google Shape;563;p61"/>
          <p:cNvSpPr txBox="1"/>
          <p:nvPr/>
        </p:nvSpPr>
        <p:spPr>
          <a:xfrm>
            <a:off x="6723959" y="2380314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18.0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4.8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64" name="Google Shape;564;p61"/>
          <p:cNvCxnSpPr/>
          <p:nvPr/>
        </p:nvCxnSpPr>
        <p:spPr>
          <a:xfrm>
            <a:off x="6746317" y="3984647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65" name="Google Shape;565;p61"/>
          <p:cNvSpPr txBox="1"/>
          <p:nvPr/>
        </p:nvSpPr>
        <p:spPr>
          <a:xfrm>
            <a:off x="6723959" y="4131586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3.75</a:t>
            </a:r>
            <a:endParaRPr/>
          </a:p>
        </p:txBody>
      </p:sp>
      <p:sp>
        <p:nvSpPr>
          <p:cNvPr id="567" name="Google Shape;567;p61"/>
          <p:cNvSpPr txBox="1"/>
          <p:nvPr/>
        </p:nvSpPr>
        <p:spPr>
          <a:xfrm>
            <a:off x="2769822" y="1531278"/>
            <a:ext cx="1867499" cy="41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Veselie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1"/>
          <p:cNvSpPr txBox="1"/>
          <p:nvPr/>
        </p:nvSpPr>
        <p:spPr>
          <a:xfrm>
            <a:off x="7005950" y="1531275"/>
            <a:ext cx="2429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Decimālie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62056F6-C9BC-495A-AA7C-FB4BC845284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>
            <a:spLocks noGrp="1"/>
          </p:cNvSpPr>
          <p:nvPr>
            <p:ph type="title"/>
          </p:nvPr>
        </p:nvSpPr>
        <p:spPr>
          <a:xfrm>
            <a:off x="324760" y="71607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Operators -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Atlikums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2"/>
          <p:cNvSpPr/>
          <p:nvPr/>
        </p:nvSpPr>
        <p:spPr>
          <a:xfrm>
            <a:off x="1997222" y="2067003"/>
            <a:ext cx="3825883" cy="3924688"/>
          </a:xfrm>
          <a:prstGeom prst="roundRect">
            <a:avLst>
              <a:gd name="adj" fmla="val 19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2"/>
          <p:cNvSpPr/>
          <p:nvPr/>
        </p:nvSpPr>
        <p:spPr>
          <a:xfrm>
            <a:off x="6386651" y="2067003"/>
            <a:ext cx="3825884" cy="3924690"/>
          </a:xfrm>
          <a:prstGeom prst="roundRect">
            <a:avLst>
              <a:gd name="adj" fmla="val 204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2"/>
          <p:cNvSpPr txBox="1"/>
          <p:nvPr/>
        </p:nvSpPr>
        <p:spPr>
          <a:xfrm>
            <a:off x="2245753" y="2371436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77" name="Google Shape;577;p62"/>
          <p:cNvCxnSpPr/>
          <p:nvPr/>
        </p:nvCxnSpPr>
        <p:spPr>
          <a:xfrm>
            <a:off x="2268112" y="3975769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8" name="Google Shape;578;p62"/>
          <p:cNvSpPr txBox="1"/>
          <p:nvPr/>
        </p:nvSpPr>
        <p:spPr>
          <a:xfrm>
            <a:off x="2245753" y="4122708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79" name="Google Shape;579;p62"/>
          <p:cNvSpPr txBox="1"/>
          <p:nvPr/>
        </p:nvSpPr>
        <p:spPr>
          <a:xfrm>
            <a:off x="6635183" y="2371436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10.0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80" name="Google Shape;580;p62"/>
          <p:cNvCxnSpPr/>
          <p:nvPr/>
        </p:nvCxnSpPr>
        <p:spPr>
          <a:xfrm>
            <a:off x="6657541" y="3975769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81" name="Google Shape;581;p62"/>
          <p:cNvSpPr txBox="1"/>
          <p:nvPr/>
        </p:nvSpPr>
        <p:spPr>
          <a:xfrm>
            <a:off x="6635183" y="4122708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83" name="Google Shape;583;p62"/>
          <p:cNvSpPr txBox="1"/>
          <p:nvPr/>
        </p:nvSpPr>
        <p:spPr>
          <a:xfrm>
            <a:off x="2769822" y="1531278"/>
            <a:ext cx="1867499" cy="41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Veselie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2"/>
          <p:cNvSpPr txBox="1"/>
          <p:nvPr/>
        </p:nvSpPr>
        <p:spPr>
          <a:xfrm>
            <a:off x="7005950" y="1531275"/>
            <a:ext cx="2317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Decimālie Skaitļi</a:t>
            </a:r>
            <a:endParaRPr sz="22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1DCDC94-AF71-4AAD-93E6-0D95EAC2C2B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b="1" dirty="0">
                <a:solidFill>
                  <a:srgbClr val="1B5089"/>
                </a:solidFill>
                <a:latin typeface="+mj-lt"/>
              </a:rPr>
              <a:t>HTML (</a:t>
            </a:r>
            <a:r>
              <a:rPr lang="lv-LV" b="1" dirty="0" err="1">
                <a:solidFill>
                  <a:srgbClr val="1B5089"/>
                </a:solidFill>
                <a:latin typeface="+mj-lt"/>
              </a:rPr>
              <a:t>Hyper</a:t>
            </a:r>
            <a:r>
              <a:rPr lang="lv-LV" b="1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b="1" dirty="0" err="1">
                <a:solidFill>
                  <a:srgbClr val="1B5089"/>
                </a:solidFill>
                <a:latin typeface="+mj-lt"/>
              </a:rPr>
              <a:t>Text</a:t>
            </a:r>
            <a:r>
              <a:rPr lang="lv-LV" b="1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b="1" dirty="0" err="1">
                <a:solidFill>
                  <a:srgbClr val="1B5089"/>
                </a:solidFill>
                <a:latin typeface="+mj-lt"/>
              </a:rPr>
              <a:t>Markup</a:t>
            </a:r>
            <a:r>
              <a:rPr lang="lv-LV" b="1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b="1" dirty="0" err="1">
                <a:solidFill>
                  <a:srgbClr val="1B5089"/>
                </a:solidFill>
                <a:latin typeface="+mj-lt"/>
              </a:rPr>
              <a:t>Language</a:t>
            </a:r>
            <a:r>
              <a:rPr lang="lv-LV" b="1" dirty="0">
                <a:solidFill>
                  <a:srgbClr val="1B5089"/>
                </a:solidFill>
                <a:latin typeface="+mj-lt"/>
              </a:rPr>
              <a:t>)</a:t>
            </a:r>
            <a:endParaRPr lang="lv-LV" dirty="0">
              <a:latin typeface="+mj-lt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&lt;!DOCTYPE html&gt;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&lt;html&gt;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</a:t>
            </a:r>
            <a:r>
              <a:rPr lang="lv-LV" sz="1960" dirty="0" err="1"/>
              <a:t>head</a:t>
            </a:r>
            <a:r>
              <a:rPr lang="lv-LV" sz="1960" dirty="0"/>
              <a:t>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</a:t>
            </a:r>
            <a:r>
              <a:rPr lang="lv-LV" sz="1960" dirty="0" err="1"/>
              <a:t>title</a:t>
            </a:r>
            <a:r>
              <a:rPr lang="lv-LV" sz="1960" dirty="0"/>
              <a:t>&gt;</a:t>
            </a:r>
            <a:r>
              <a:rPr lang="lv-LV" sz="1960" dirty="0" err="1"/>
              <a:t>Page</a:t>
            </a:r>
            <a:r>
              <a:rPr lang="lv-LV" sz="1960" dirty="0"/>
              <a:t> </a:t>
            </a:r>
            <a:r>
              <a:rPr lang="lv-LV" sz="1960" dirty="0" err="1"/>
              <a:t>Title</a:t>
            </a:r>
            <a:r>
              <a:rPr lang="lv-LV" sz="1960" dirty="0"/>
              <a:t>&lt;/</a:t>
            </a:r>
            <a:r>
              <a:rPr lang="lv-LV" sz="1960" dirty="0" err="1"/>
              <a:t>title</a:t>
            </a:r>
            <a:r>
              <a:rPr lang="lv-LV" sz="1960" dirty="0"/>
              <a:t>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&lt;/</a:t>
            </a:r>
            <a:r>
              <a:rPr lang="lv-LV" sz="1960" dirty="0" err="1"/>
              <a:t>head</a:t>
            </a:r>
            <a:r>
              <a:rPr lang="lv-LV" sz="1960" dirty="0"/>
              <a:t>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</a:t>
            </a:r>
            <a:r>
              <a:rPr lang="lv-LV" sz="1960" dirty="0" err="1"/>
              <a:t>body</a:t>
            </a:r>
            <a:r>
              <a:rPr lang="lv-LV" sz="1960" dirty="0"/>
              <a:t>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lv-LV" sz="1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&lt;h1&gt;</a:t>
            </a:r>
            <a:r>
              <a:rPr lang="lv-LV" sz="1960" dirty="0" err="1"/>
              <a:t>This</a:t>
            </a:r>
            <a:r>
              <a:rPr lang="lv-LV" sz="1960" dirty="0"/>
              <a:t> </a:t>
            </a:r>
            <a:r>
              <a:rPr lang="lv-LV" sz="1960" dirty="0" err="1"/>
              <a:t>is</a:t>
            </a:r>
            <a:r>
              <a:rPr lang="lv-LV" sz="1960" dirty="0"/>
              <a:t> a </a:t>
            </a:r>
            <a:r>
              <a:rPr lang="lv-LV" sz="1960" dirty="0" err="1"/>
              <a:t>Heading</a:t>
            </a:r>
            <a:r>
              <a:rPr lang="lv-LV" sz="1960" dirty="0"/>
              <a:t>&lt;/h1&gt;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&lt;p&gt;</a:t>
            </a:r>
            <a:r>
              <a:rPr lang="lv-LV" sz="1960" dirty="0" err="1"/>
              <a:t>This</a:t>
            </a:r>
            <a:r>
              <a:rPr lang="lv-LV" sz="1960" dirty="0"/>
              <a:t> </a:t>
            </a:r>
            <a:r>
              <a:rPr lang="lv-LV" sz="1960" dirty="0" err="1"/>
              <a:t>is</a:t>
            </a:r>
            <a:r>
              <a:rPr lang="lv-LV" sz="1960" dirty="0"/>
              <a:t> a </a:t>
            </a:r>
            <a:r>
              <a:rPr lang="lv-LV" sz="1960" dirty="0" err="1"/>
              <a:t>paragraph</a:t>
            </a:r>
            <a:r>
              <a:rPr lang="lv-LV" sz="1960" dirty="0"/>
              <a:t>.&lt;/p&gt;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lv-LV" sz="1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&lt;/</a:t>
            </a:r>
            <a:r>
              <a:rPr lang="lv-LV" sz="1960" dirty="0" err="1"/>
              <a:t>body</a:t>
            </a:r>
            <a:r>
              <a:rPr lang="lv-LV" sz="1960" dirty="0"/>
              <a:t>&gt;</a:t>
            </a:r>
            <a:endParaRPr lang="lv-LV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lv-LV" sz="1960" dirty="0"/>
              <a:t>&lt;/html&gt;</a:t>
            </a:r>
            <a:endParaRPr lang="lv-LV" dirty="0"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2"/>
          </p:nvPr>
        </p:nvSpPr>
        <p:spPr>
          <a:xfrm>
            <a:off x="6096000" y="1435100"/>
            <a:ext cx="5257800" cy="474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HTML apraksta tīmekļa lapu struktūru, izmantojot marķējumu jeb iezīmes </a:t>
            </a:r>
            <a:endParaRPr lang="lv-LV"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HTML elementi ir HTML lapu celtniecības bloki </a:t>
            </a:r>
            <a:endParaRPr lang="lv-LV"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HTML elementus attēlo tagi </a:t>
            </a:r>
            <a:endParaRPr lang="lv-LV"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HTML tagi iezīmē satura gabalus, piemēram, "virsraksts", "rindkopa", "tabula" </a:t>
            </a:r>
            <a:r>
              <a:rPr lang="lv-LV" sz="1960" dirty="0" err="1"/>
              <a:t>utt</a:t>
            </a:r>
            <a:r>
              <a:rPr lang="lv-LV" sz="1960" dirty="0"/>
              <a:t> </a:t>
            </a:r>
            <a:endParaRPr lang="lv-LV"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Pārlūkprogrammas neparāda HTML tagus, bet izmanto tos lapas satura renderēšanai </a:t>
            </a:r>
            <a:endParaRPr lang="lv-LV"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Visiem HTML dokumentiem jāsākas ar dokumenta tipa deklarāciju: &lt;! DOCTYPE html&gt; </a:t>
            </a:r>
            <a:endParaRPr lang="lv-LV"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Sākas ar &lt;html&gt; un beidzas ar &lt;/html&gt; </a:t>
            </a:r>
            <a:endParaRPr lang="lv-LV" dirty="0"/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-LV" sz="1960" dirty="0"/>
              <a:t>HTML dokumenta redzamā daļa atrodas starp &lt;</a:t>
            </a:r>
            <a:r>
              <a:rPr lang="lv-LV" sz="1960" dirty="0" err="1"/>
              <a:t>body</a:t>
            </a:r>
            <a:r>
              <a:rPr lang="lv-LV" sz="1960" dirty="0"/>
              <a:t>&gt; un &lt;/</a:t>
            </a:r>
            <a:r>
              <a:rPr lang="lv-LV" sz="1960" dirty="0" err="1"/>
              <a:t>body</a:t>
            </a:r>
            <a:r>
              <a:rPr lang="lv-LV" sz="1960" dirty="0"/>
              <a:t>&gt;</a:t>
            </a:r>
          </a:p>
        </p:txBody>
      </p:sp>
      <p:sp>
        <p:nvSpPr>
          <p:cNvPr id="132" name="Google Shape;132;p5"/>
          <p:cNvSpPr/>
          <p:nvPr/>
        </p:nvSpPr>
        <p:spPr>
          <a:xfrm>
            <a:off x="3429000" y="2558642"/>
            <a:ext cx="200637" cy="870358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E64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lv-LV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879775" y="3582888"/>
            <a:ext cx="101367" cy="1755396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E64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lv-LV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4836275" y="2312745"/>
            <a:ext cx="378204" cy="363243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E64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lv-LV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8726" y="3867352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HTML </a:t>
            </a:r>
            <a:br>
              <a:rPr lang="lv-LV" dirty="0"/>
            </a:br>
            <a:r>
              <a:rPr lang="lv-LV" dirty="0"/>
              <a:t>dokuments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3300" y="4091254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Dokumenta</a:t>
            </a:r>
            <a:br>
              <a:rPr lang="lv-LV" dirty="0"/>
            </a:br>
            <a:r>
              <a:rPr lang="lv-LV" dirty="0"/>
              <a:t>izvadāmais</a:t>
            </a:r>
            <a:br>
              <a:rPr lang="lv-LV" dirty="0"/>
            </a:br>
            <a:r>
              <a:rPr lang="lv-LV" dirty="0"/>
              <a:t>saturs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9637" y="273221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Dokumenta</a:t>
            </a:r>
            <a:br>
              <a:rPr lang="lv-LV" dirty="0"/>
            </a:br>
            <a:r>
              <a:rPr lang="lv-LV" dirty="0"/>
              <a:t>galvas daļa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4E52F83-067A-4D9B-8957-C0D44067B36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3"/>
          <p:cNvSpPr txBox="1">
            <a:spLocks noGrp="1"/>
          </p:cNvSpPr>
          <p:nvPr>
            <p:ph type="title"/>
          </p:nvPr>
        </p:nvSpPr>
        <p:spPr>
          <a:xfrm>
            <a:off x="395781" y="115620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Jautājums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?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2014977" y="2031493"/>
            <a:ext cx="3825883" cy="3924688"/>
          </a:xfrm>
          <a:prstGeom prst="roundRect">
            <a:avLst>
              <a:gd name="adj" fmla="val 19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3"/>
          <p:cNvSpPr txBox="1"/>
          <p:nvPr/>
        </p:nvSpPr>
        <p:spPr>
          <a:xfrm>
            <a:off x="2953488" y="1490039"/>
            <a:ext cx="212878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Kāds </a:t>
            </a:r>
            <a:r>
              <a:rPr lang="en-US" sz="1828">
                <a:solidFill>
                  <a:schemeClr val="accent1"/>
                </a:solidFill>
              </a:rPr>
              <a:t>būs rezultāts</a:t>
            </a:r>
            <a:r>
              <a:rPr lang="en-US" sz="182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28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2263508" y="2335926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93" name="Google Shape;593;p63"/>
          <p:cNvCxnSpPr/>
          <p:nvPr/>
        </p:nvCxnSpPr>
        <p:spPr>
          <a:xfrm>
            <a:off x="2285867" y="3940259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4" name="Google Shape;594;p63"/>
          <p:cNvSpPr txBox="1"/>
          <p:nvPr/>
        </p:nvSpPr>
        <p:spPr>
          <a:xfrm>
            <a:off x="2263508" y="4087198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95" name="Google Shape;595;p63"/>
          <p:cNvSpPr/>
          <p:nvPr/>
        </p:nvSpPr>
        <p:spPr>
          <a:xfrm>
            <a:off x="6404406" y="2031493"/>
            <a:ext cx="3825883" cy="3924688"/>
          </a:xfrm>
          <a:prstGeom prst="roundRect">
            <a:avLst>
              <a:gd name="adj" fmla="val 204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3"/>
          <p:cNvSpPr txBox="1"/>
          <p:nvPr/>
        </p:nvSpPr>
        <p:spPr>
          <a:xfrm>
            <a:off x="6652938" y="2335926"/>
            <a:ext cx="3328821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597" name="Google Shape;597;p63"/>
          <p:cNvCxnSpPr/>
          <p:nvPr/>
        </p:nvCxnSpPr>
        <p:spPr>
          <a:xfrm>
            <a:off x="6675296" y="3940259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8" name="Google Shape;598;p63"/>
          <p:cNvSpPr txBox="1"/>
          <p:nvPr/>
        </p:nvSpPr>
        <p:spPr>
          <a:xfrm>
            <a:off x="6652938" y="4087198"/>
            <a:ext cx="3328821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600" name="Google Shape;600;p63"/>
          <p:cNvSpPr txBox="1"/>
          <p:nvPr/>
        </p:nvSpPr>
        <p:spPr>
          <a:xfrm>
            <a:off x="7189616" y="1460657"/>
            <a:ext cx="212878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Kāds </a:t>
            </a:r>
            <a:r>
              <a:rPr lang="en-US" sz="1828">
                <a:solidFill>
                  <a:schemeClr val="accent1"/>
                </a:solidFill>
              </a:rPr>
              <a:t>būs rezultāts</a:t>
            </a:r>
            <a:r>
              <a:rPr lang="en-US" sz="182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28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D963F58-151C-4655-9D72-F3ABFEB8468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Darbībām ar paplašināšanas rezultātu nepieciešama skaidra tipa pārveidošana (</a:t>
            </a:r>
            <a:r>
              <a:rPr lang="lv-LV" dirty="0" err="1"/>
              <a:t>cast</a:t>
            </a:r>
            <a:r>
              <a:rPr lang="lv-LV" dirty="0"/>
              <a:t>)</a:t>
            </a:r>
          </a:p>
        </p:txBody>
      </p:sp>
      <p:sp>
        <p:nvSpPr>
          <p:cNvPr id="606" name="Google Shape;606;p64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Tipa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konvertācija</a:t>
            </a:r>
            <a:r>
              <a:rPr lang="en-US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 (casting)</a:t>
            </a:r>
            <a:endParaRPr b="1" i="0" u="none" strike="noStrike" cap="none" dirty="0">
              <a:solidFill>
                <a:srgbClr val="1B5089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64"/>
          <p:cNvSpPr/>
          <p:nvPr/>
        </p:nvSpPr>
        <p:spPr>
          <a:xfrm>
            <a:off x="3151418" y="3261762"/>
            <a:ext cx="5889164" cy="2893309"/>
          </a:xfrm>
          <a:prstGeom prst="roundRect">
            <a:avLst>
              <a:gd name="adj" fmla="val 269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4"/>
          <p:cNvSpPr txBox="1"/>
          <p:nvPr/>
        </p:nvSpPr>
        <p:spPr>
          <a:xfrm>
            <a:off x="3453057" y="3659956"/>
            <a:ext cx="5285887" cy="13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/ (</a:t>
            </a:r>
            <a:r>
              <a:rPr lang="en-US" sz="1898" b="1" i="0" u="none" strike="noStrike" cap="non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609" name="Google Shape;609;p64"/>
          <p:cNvCxnSpPr/>
          <p:nvPr/>
        </p:nvCxnSpPr>
        <p:spPr>
          <a:xfrm>
            <a:off x="3739574" y="5170526"/>
            <a:ext cx="471285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10" name="Google Shape;610;p64"/>
          <p:cNvSpPr txBox="1"/>
          <p:nvPr/>
        </p:nvSpPr>
        <p:spPr>
          <a:xfrm>
            <a:off x="3453057" y="5317467"/>
            <a:ext cx="5285887" cy="51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89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9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A2713D4-5DB1-4B08-A681-B17DADA6CB9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Izvadīšana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konsolē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: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sintakse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17" name="Google Shape;617;p65"/>
          <p:cNvSpPr txBox="1"/>
          <p:nvPr/>
        </p:nvSpPr>
        <p:spPr>
          <a:xfrm>
            <a:off x="479394" y="1928812"/>
            <a:ext cx="5073221" cy="155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Rakstiet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uz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mainīgā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konsoles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saturu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5"/>
          <p:cNvSpPr txBox="1"/>
          <p:nvPr/>
        </p:nvSpPr>
        <p:spPr>
          <a:xfrm>
            <a:off x="781236" y="3821906"/>
            <a:ext cx="4771380" cy="155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67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Rakstiet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konsolē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tieši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bez </a:t>
            </a:r>
            <a:r>
              <a:rPr lang="en-US" sz="28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mainīgā</a:t>
            </a:r>
            <a:endParaRPr sz="28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19" name="Google Shape;619;p65"/>
          <p:cNvSpPr/>
          <p:nvPr/>
        </p:nvSpPr>
        <p:spPr>
          <a:xfrm>
            <a:off x="6025190" y="3777265"/>
            <a:ext cx="4341189" cy="1553759"/>
          </a:xfrm>
          <a:prstGeom prst="roundRect">
            <a:avLst>
              <a:gd name="adj" fmla="val 479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5"/>
          <p:cNvSpPr txBox="1"/>
          <p:nvPr/>
        </p:nvSpPr>
        <p:spPr>
          <a:xfrm>
            <a:off x="6235387" y="4404424"/>
            <a:ext cx="3920796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77" b="0" i="1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477" b="0" i="1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1477" b="0" i="1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-US" sz="1477" b="0" i="1" u="none" strike="noStrike" cap="non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1477" b="0" i="1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621" name="Google Shape;621;p65"/>
          <p:cNvSpPr/>
          <p:nvPr/>
        </p:nvSpPr>
        <p:spPr>
          <a:xfrm>
            <a:off x="6025190" y="1906495"/>
            <a:ext cx="4341189" cy="1553759"/>
          </a:xfrm>
          <a:prstGeom prst="roundRect">
            <a:avLst>
              <a:gd name="adj" fmla="val 479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5"/>
          <p:cNvSpPr txBox="1"/>
          <p:nvPr/>
        </p:nvSpPr>
        <p:spPr>
          <a:xfrm>
            <a:off x="6236695" y="2555971"/>
            <a:ext cx="3920796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77" b="0" i="1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477" b="0" i="1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1477" b="0" i="1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.println(args);</a:t>
            </a:r>
            <a:endParaRPr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9FAC567-62DF-4C4F-836C-32144EA327D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6"/>
          <p:cNvSpPr txBox="1">
            <a:spLocks noGrp="1"/>
          </p:cNvSpPr>
          <p:nvPr>
            <p:ph type="title"/>
          </p:nvPr>
        </p:nvSpPr>
        <p:spPr>
          <a:xfrm>
            <a:off x="171641" y="155897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Izvadīšana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konsolē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: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piemērs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29" name="Google Shape;629;p66"/>
          <p:cNvSpPr/>
          <p:nvPr/>
        </p:nvSpPr>
        <p:spPr>
          <a:xfrm>
            <a:off x="2077120" y="1800673"/>
            <a:ext cx="3825883" cy="3924688"/>
          </a:xfrm>
          <a:prstGeom prst="roundRect">
            <a:avLst>
              <a:gd name="adj" fmla="val 19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6"/>
          <p:cNvSpPr txBox="1"/>
          <p:nvPr/>
        </p:nvSpPr>
        <p:spPr>
          <a:xfrm>
            <a:off x="2257792" y="1186671"/>
            <a:ext cx="3614772" cy="41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250">
                <a:solidFill>
                  <a:schemeClr val="accent5"/>
                </a:solidFill>
              </a:rPr>
              <a:t>ī</a:t>
            </a:r>
            <a:r>
              <a:rPr lang="en-US" sz="225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250">
                <a:solidFill>
                  <a:schemeClr val="accent5"/>
                </a:solidFill>
              </a:rPr>
              <a:t>ā</a:t>
            </a:r>
            <a:r>
              <a:rPr lang="en-US" sz="225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izvadīšana </a:t>
            </a:r>
            <a:r>
              <a:rPr lang="en-US" sz="2250">
                <a:solidFill>
                  <a:schemeClr val="accent5"/>
                </a:solidFill>
              </a:rPr>
              <a:t>konsolē</a:t>
            </a:r>
            <a:endParaRPr sz="225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6"/>
          <p:cNvSpPr/>
          <p:nvPr/>
        </p:nvSpPr>
        <p:spPr>
          <a:xfrm>
            <a:off x="6466549" y="1800673"/>
            <a:ext cx="3825883" cy="3924688"/>
          </a:xfrm>
          <a:prstGeom prst="roundRect">
            <a:avLst>
              <a:gd name="adj" fmla="val 204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35700" tIns="35700" rIns="35700" bIns="3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6"/>
          <p:cNvSpPr txBox="1"/>
          <p:nvPr/>
        </p:nvSpPr>
        <p:spPr>
          <a:xfrm>
            <a:off x="6836600" y="1226450"/>
            <a:ext cx="36147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accent1"/>
                </a:solidFill>
              </a:rPr>
              <a:t>Izvadīšana bez mainīgā</a:t>
            </a:r>
            <a:endParaRPr/>
          </a:p>
        </p:txBody>
      </p:sp>
      <p:grpSp>
        <p:nvGrpSpPr>
          <p:cNvPr id="633" name="Google Shape;633;p66"/>
          <p:cNvGrpSpPr/>
          <p:nvPr/>
        </p:nvGrpSpPr>
        <p:grpSpPr>
          <a:xfrm>
            <a:off x="2325650" y="1934502"/>
            <a:ext cx="3328822" cy="3554348"/>
            <a:chOff x="0" y="-141993"/>
            <a:chExt cx="4734322" cy="5055071"/>
          </a:xfrm>
        </p:grpSpPr>
        <p:sp>
          <p:nvSpPr>
            <p:cNvPr id="634" name="Google Shape;634;p66"/>
            <p:cNvSpPr txBox="1"/>
            <p:nvPr/>
          </p:nvSpPr>
          <p:spPr>
            <a:xfrm>
              <a:off x="0" y="-141993"/>
              <a:ext cx="4734322" cy="2411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00" tIns="35700" rIns="35700" bIns="3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8" b="1" i="0" u="none" strike="noStrike" cap="none">
                  <a:solidFill>
                    <a:srgbClr val="CC7832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58" b="0" i="0" u="none" strike="noStrike" cap="none">
                  <a:solidFill>
                    <a:srgbClr val="9876AA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758" b="0" i="0" u="none" strike="noStrike" cap="none">
                  <a:solidFill>
                    <a:srgbClr val="6897BB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758" b="0" i="0" u="none" strike="noStrike" cap="none">
                  <a:solidFill>
                    <a:srgbClr val="9876AA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758" b="0" i="0" u="none" strike="noStrike" cap="none">
                  <a:solidFill>
                    <a:srgbClr val="6A8759"/>
                  </a:solidFill>
                  <a:latin typeface="Arial"/>
                  <a:ea typeface="Arial"/>
                  <a:cs typeface="Arial"/>
                  <a:sym typeface="Arial"/>
                </a:rPr>
                <a:t>"Hi"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System.</a:t>
              </a:r>
              <a:r>
                <a:rPr lang="en-US" sz="1758" b="0" i="0" u="none" strike="noStrike" cap="none">
                  <a:solidFill>
                    <a:srgbClr val="9876AA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.println(</a:t>
              </a:r>
              <a:r>
                <a:rPr lang="en-US" sz="1758" b="0" i="0" u="none" strike="noStrike" cap="none">
                  <a:solidFill>
                    <a:srgbClr val="9876AA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System.</a:t>
              </a:r>
              <a:r>
                <a:rPr lang="en-US" sz="1758" b="0" i="0" u="none" strike="noStrike" cap="none">
                  <a:solidFill>
                    <a:srgbClr val="9876AA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.println(</a:t>
              </a:r>
              <a:r>
                <a:rPr lang="en-US" sz="1758" b="0" i="0" u="none" strike="noStrike" cap="none">
                  <a:solidFill>
                    <a:srgbClr val="9876AA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en-US" sz="1758" b="0" i="0" u="none" strike="noStrike" cap="none">
                  <a:solidFill>
                    <a:srgbClr val="B6C1CB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</p:txBody>
        </p:sp>
        <p:cxnSp>
          <p:nvCxnSpPr>
            <p:cNvPr id="635" name="Google Shape;635;p66"/>
            <p:cNvCxnSpPr/>
            <p:nvPr/>
          </p:nvCxnSpPr>
          <p:spPr>
            <a:xfrm>
              <a:off x="31799" y="2382361"/>
              <a:ext cx="4670724" cy="1"/>
            </a:xfrm>
            <a:prstGeom prst="straightConnector1">
              <a:avLst/>
            </a:prstGeom>
            <a:noFill/>
            <a:ln w="25400" cap="flat" cmpd="sng">
              <a:solidFill>
                <a:srgbClr val="A6AAA9">
                  <a:alpha val="29803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636" name="Google Shape;636;p66"/>
            <p:cNvSpPr txBox="1"/>
            <p:nvPr/>
          </p:nvSpPr>
          <p:spPr>
            <a:xfrm>
              <a:off x="0" y="2825669"/>
              <a:ext cx="4734322" cy="2087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00" tIns="35700" rIns="35700" bIns="3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 b="0" i="0" u="none" strike="noStrike" cap="none">
                  <a:solidFill>
                    <a:srgbClr val="BBBBBB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 b="0" i="0" u="none" strike="noStrike" cap="none">
                  <a:solidFill>
                    <a:srgbClr val="BBBBBB"/>
                  </a:solidFill>
                  <a:latin typeface="Arial"/>
                  <a:ea typeface="Arial"/>
                  <a:cs typeface="Arial"/>
                  <a:sym typeface="Arial"/>
                </a:rPr>
                <a:t>Hi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84" b="0" i="0" u="none" strike="noStrike" cap="none">
                  <a:solidFill>
                    <a:srgbClr val="BBBBBB"/>
                  </a:solidFill>
                  <a:latin typeface="Arial"/>
                  <a:ea typeface="Arial"/>
                  <a:cs typeface="Arial"/>
                  <a:sym typeface="Arial"/>
                </a:rPr>
                <a:t>Process finished with exit code 0</a:t>
              </a:r>
              <a:endParaRPr/>
            </a:p>
          </p:txBody>
        </p:sp>
      </p:grpSp>
      <p:sp>
        <p:nvSpPr>
          <p:cNvPr id="637" name="Google Shape;637;p66"/>
          <p:cNvSpPr txBox="1"/>
          <p:nvPr/>
        </p:nvSpPr>
        <p:spPr>
          <a:xfrm>
            <a:off x="6715081" y="1914588"/>
            <a:ext cx="3328821" cy="88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75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175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-US" sz="1758" b="0" i="0" u="none" strike="noStrike" cap="non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374</a:t>
            </a:r>
            <a:r>
              <a:rPr lang="en-US" sz="175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758" b="0" i="0" u="none" strike="noStrike" cap="non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175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-US" sz="1758" b="0" i="0" u="none" strike="noStrike" cap="non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lang="en-US" sz="1758" b="0" i="0" u="none" strike="noStrike" cap="none">
                <a:solidFill>
                  <a:srgbClr val="B6C1CB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cxnSp>
        <p:nvCxnSpPr>
          <p:cNvPr id="638" name="Google Shape;638;p66"/>
          <p:cNvCxnSpPr/>
          <p:nvPr/>
        </p:nvCxnSpPr>
        <p:spPr>
          <a:xfrm>
            <a:off x="6737439" y="3709439"/>
            <a:ext cx="3284103" cy="1"/>
          </a:xfrm>
          <a:prstGeom prst="straightConnector1">
            <a:avLst/>
          </a:prstGeom>
          <a:noFill/>
          <a:ln w="25400" cap="flat" cmpd="sng">
            <a:solidFill>
              <a:srgbClr val="A6AAA9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39" name="Google Shape;639;p66"/>
          <p:cNvSpPr txBox="1"/>
          <p:nvPr/>
        </p:nvSpPr>
        <p:spPr>
          <a:xfrm>
            <a:off x="6715081" y="4021140"/>
            <a:ext cx="3328821" cy="14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 b="0" i="0" u="none" strike="noStrike" cap="non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374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 b="0" i="0" u="none" strike="noStrike" cap="non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4" b="0" i="0" u="none" strike="noStrike" cap="non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Process finished with exit code 0</a:t>
            </a:r>
            <a:endParaRPr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0752BB7-8C40-46C5-8652-DC91D239486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7"/>
          <p:cNvSpPr txBox="1">
            <a:spLocks noGrp="1"/>
          </p:cNvSpPr>
          <p:nvPr>
            <p:ph type="title"/>
          </p:nvPr>
        </p:nvSpPr>
        <p:spPr>
          <a:xfrm>
            <a:off x="378026" y="44363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lang="lv-LV" b="1" i="0" u="none" strike="noStrike" cap="none" dirty="0">
                <a:solidFill>
                  <a:srgbClr val="1B5089"/>
                </a:solidFill>
                <a:latin typeface="+mj-lt"/>
                <a:ea typeface="Calibri"/>
                <a:cs typeface="Calibri"/>
                <a:sym typeface="Calibri"/>
              </a:rPr>
              <a:t>Konsoles izvadīšanas piemērs</a:t>
            </a:r>
          </a:p>
        </p:txBody>
      </p:sp>
      <p:sp>
        <p:nvSpPr>
          <p:cNvPr id="646" name="Google Shape;646;p67"/>
          <p:cNvSpPr txBox="1"/>
          <p:nvPr/>
        </p:nvSpPr>
        <p:spPr>
          <a:xfrm>
            <a:off x="2458129" y="3833816"/>
            <a:ext cx="7275743" cy="49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-LV" sz="2742" b="0" i="0" u="none" strike="noStrike" cap="none" dirty="0" err="1">
                <a:solidFill>
                  <a:srgbClr val="B6C1CB"/>
                </a:solidFill>
                <a:sym typeface="Arial"/>
              </a:rPr>
              <a:t>System.</a:t>
            </a:r>
            <a:r>
              <a:rPr lang="lv-LV" sz="2742" b="0" i="0" u="none" strike="noStrike" cap="none" dirty="0" err="1">
                <a:solidFill>
                  <a:srgbClr val="9876AA"/>
                </a:solidFill>
                <a:sym typeface="Arial"/>
              </a:rPr>
              <a:t>out</a:t>
            </a:r>
            <a:r>
              <a:rPr lang="lv-LV" sz="2742" b="0" i="0" u="none" strike="noStrike" cap="none" dirty="0" err="1">
                <a:solidFill>
                  <a:srgbClr val="B6C1CB"/>
                </a:solidFill>
                <a:sym typeface="Arial"/>
              </a:rPr>
              <a:t>.println</a:t>
            </a:r>
            <a:r>
              <a:rPr lang="lv-LV" sz="2742" b="0" i="0" u="none" strike="noStrike" cap="none" dirty="0">
                <a:solidFill>
                  <a:srgbClr val="B6C1CB"/>
                </a:solidFill>
                <a:sym typeface="Arial"/>
              </a:rPr>
              <a:t>(</a:t>
            </a:r>
            <a:r>
              <a:rPr lang="lv-LV" sz="2742" b="0" i="0" u="none" strike="noStrike" cap="none" dirty="0">
                <a:solidFill>
                  <a:srgbClr val="6A8759"/>
                </a:solidFill>
                <a:sym typeface="Arial"/>
              </a:rPr>
              <a:t>"</a:t>
            </a:r>
            <a:r>
              <a:rPr lang="lv-LV" sz="2742" b="0" i="0" u="none" strike="noStrike" cap="none" dirty="0" err="1">
                <a:solidFill>
                  <a:srgbClr val="6A8759"/>
                </a:solidFill>
                <a:sym typeface="Arial"/>
              </a:rPr>
              <a:t>Hello</a:t>
            </a:r>
            <a:r>
              <a:rPr lang="lv-LV" sz="2742" b="0" i="0" u="none" strike="noStrike" cap="none" dirty="0">
                <a:solidFill>
                  <a:srgbClr val="6A8759"/>
                </a:solidFill>
                <a:sym typeface="Arial"/>
              </a:rPr>
              <a:t> </a:t>
            </a:r>
            <a:r>
              <a:rPr lang="lv-LV" sz="2742" b="0" i="0" u="none" strike="noStrike" cap="none" dirty="0" err="1">
                <a:solidFill>
                  <a:srgbClr val="6A8759"/>
                </a:solidFill>
                <a:sym typeface="Arial"/>
              </a:rPr>
              <a:t>World</a:t>
            </a:r>
            <a:r>
              <a:rPr lang="lv-LV" sz="2742" b="0" i="0" u="none" strike="noStrike" cap="none" dirty="0">
                <a:solidFill>
                  <a:srgbClr val="6A8759"/>
                </a:solidFill>
                <a:sym typeface="Arial"/>
              </a:rPr>
              <a:t>"</a:t>
            </a:r>
            <a:r>
              <a:rPr lang="lv-LV" sz="2742" b="0" i="0" u="none" strike="noStrike" cap="none" dirty="0">
                <a:solidFill>
                  <a:srgbClr val="B6C1CB"/>
                </a:solidFill>
                <a:sym typeface="Arial"/>
              </a:rPr>
              <a:t>);</a:t>
            </a:r>
            <a:endParaRPr lang="lv-LV" dirty="0"/>
          </a:p>
        </p:txBody>
      </p:sp>
      <p:cxnSp>
        <p:nvCxnSpPr>
          <p:cNvPr id="647" name="Google Shape;647;p67"/>
          <p:cNvCxnSpPr/>
          <p:nvPr/>
        </p:nvCxnSpPr>
        <p:spPr>
          <a:xfrm flipH="1">
            <a:off x="3906389" y="2528828"/>
            <a:ext cx="1" cy="1272176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648" name="Google Shape;648;p67"/>
          <p:cNvSpPr txBox="1"/>
          <p:nvPr/>
        </p:nvSpPr>
        <p:spPr>
          <a:xfrm>
            <a:off x="2769692" y="1865715"/>
            <a:ext cx="2273396" cy="29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477" b="1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Klase</a:t>
            </a:r>
            <a:endParaRPr lang="lv-LV" dirty="0"/>
          </a:p>
        </p:txBody>
      </p:sp>
      <p:cxnSp>
        <p:nvCxnSpPr>
          <p:cNvPr id="649" name="Google Shape;649;p67"/>
          <p:cNvCxnSpPr/>
          <p:nvPr/>
        </p:nvCxnSpPr>
        <p:spPr>
          <a:xfrm>
            <a:off x="5738813" y="3143250"/>
            <a:ext cx="0" cy="64293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650" name="Google Shape;650;p67"/>
          <p:cNvSpPr txBox="1"/>
          <p:nvPr/>
        </p:nvSpPr>
        <p:spPr>
          <a:xfrm>
            <a:off x="4602115" y="2510002"/>
            <a:ext cx="2273396" cy="29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477" b="1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Funkcija</a:t>
            </a:r>
            <a:endParaRPr lang="lv-LV" dirty="0"/>
          </a:p>
        </p:txBody>
      </p:sp>
      <p:cxnSp>
        <p:nvCxnSpPr>
          <p:cNvPr id="651" name="Google Shape;651;p67"/>
          <p:cNvCxnSpPr/>
          <p:nvPr/>
        </p:nvCxnSpPr>
        <p:spPr>
          <a:xfrm>
            <a:off x="5016326" y="4375554"/>
            <a:ext cx="1" cy="1272177"/>
          </a:xfrm>
          <a:prstGeom prst="straightConnector1">
            <a:avLst/>
          </a:prstGeom>
          <a:noFill/>
          <a:ln w="38100" cap="flat" cmpd="sng">
            <a:solidFill>
              <a:srgbClr val="9777A9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652" name="Google Shape;652;p67"/>
          <p:cNvSpPr txBox="1"/>
          <p:nvPr/>
        </p:nvSpPr>
        <p:spPr>
          <a:xfrm>
            <a:off x="3322855" y="5981573"/>
            <a:ext cx="2008041" cy="29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477" b="1" i="0" u="none" strike="noStrike" cap="none" dirty="0">
                <a:solidFill>
                  <a:srgbClr val="9678A8"/>
                </a:solidFill>
                <a:latin typeface="Avenir"/>
                <a:ea typeface="Avenir"/>
                <a:cs typeface="Avenir"/>
                <a:sym typeface="Avenir"/>
              </a:rPr>
              <a:t>Iekšējā klase</a:t>
            </a:r>
            <a:endParaRPr lang="lv-LV" dirty="0"/>
          </a:p>
        </p:txBody>
      </p:sp>
      <p:cxnSp>
        <p:nvCxnSpPr>
          <p:cNvPr id="653" name="Google Shape;653;p67"/>
          <p:cNvCxnSpPr/>
          <p:nvPr/>
        </p:nvCxnSpPr>
        <p:spPr>
          <a:xfrm>
            <a:off x="7961259" y="4375554"/>
            <a:ext cx="1" cy="638379"/>
          </a:xfrm>
          <a:prstGeom prst="straightConnector1">
            <a:avLst/>
          </a:prstGeom>
          <a:noFill/>
          <a:ln w="38100" cap="flat" cmpd="sng">
            <a:solidFill>
              <a:srgbClr val="6A8759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654" name="Google Shape;654;p67"/>
          <p:cNvSpPr txBox="1"/>
          <p:nvPr/>
        </p:nvSpPr>
        <p:spPr>
          <a:xfrm>
            <a:off x="6957239" y="5104643"/>
            <a:ext cx="2008040" cy="52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477" b="1" i="0" u="none" strike="noStrike" cap="none" dirty="0" err="1">
                <a:solidFill>
                  <a:srgbClr val="6A8759"/>
                </a:solidFill>
                <a:latin typeface="Avenir"/>
                <a:ea typeface="Avenir"/>
                <a:cs typeface="Avenir"/>
                <a:sym typeface="Avenir"/>
              </a:rPr>
              <a:t>Vertība</a:t>
            </a:r>
            <a:r>
              <a:rPr lang="lv-LV" sz="1477" b="1" i="0" u="none" strike="noStrike" cap="none" dirty="0">
                <a:solidFill>
                  <a:srgbClr val="6A8759"/>
                </a:solidFill>
                <a:latin typeface="Avenir"/>
                <a:ea typeface="Avenir"/>
                <a:cs typeface="Avenir"/>
                <a:sym typeface="Avenir"/>
              </a:rPr>
              <a:t>, kura būs izvadīta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0A25EBC-0D7D-476F-A863-38C6325BD3C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8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61" name="Google Shape;661;p68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lapa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(Hyper Text Markup Language)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(Cascading Style Sheets)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mainīgie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operatori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E8D2-5FCB-425B-82AC-4D9E2960F78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Prakse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–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1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68" name="Google Shape;668;p73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Uztaisīt</a:t>
            </a:r>
            <a:r>
              <a:rPr lang="en-US" dirty="0"/>
              <a:t> Java </a:t>
            </a:r>
            <a:r>
              <a:rPr lang="en-US" dirty="0" err="1"/>
              <a:t>projektu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Izvest</a:t>
            </a:r>
            <a:r>
              <a:rPr lang="en-US" dirty="0"/>
              <a:t> </a:t>
            </a:r>
            <a:r>
              <a:rPr lang="en-US" dirty="0" err="1"/>
              <a:t>konsolī</a:t>
            </a:r>
            <a:r>
              <a:rPr lang="en-US" dirty="0"/>
              <a:t>  Hello, + </a:t>
            </a:r>
            <a:r>
              <a:rPr lang="en-US" dirty="0" err="1"/>
              <a:t>Jūsu</a:t>
            </a:r>
            <a:r>
              <a:rPr lang="en-US" dirty="0"/>
              <a:t> </a:t>
            </a:r>
            <a:r>
              <a:rPr lang="en-US" dirty="0" err="1"/>
              <a:t>vārds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43637-4146-4E1D-AAB2-172CC5F0AA3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4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Prakse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–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2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75" name="Google Shape;675;p74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Uzrakstīt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izvedīs</a:t>
            </a:r>
            <a:r>
              <a:rPr lang="en-US" dirty="0"/>
              <a:t> </a:t>
            </a:r>
            <a:r>
              <a:rPr lang="en-US" dirty="0" err="1"/>
              <a:t>konsolē</a:t>
            </a:r>
            <a:r>
              <a:rPr lang="en-US" dirty="0"/>
              <a:t> </a:t>
            </a:r>
            <a:r>
              <a:rPr lang="en-US" dirty="0" err="1"/>
              <a:t>divu</a:t>
            </a:r>
            <a:r>
              <a:rPr lang="en-US" dirty="0"/>
              <a:t> </a:t>
            </a:r>
            <a:r>
              <a:rPr lang="en-US" dirty="0" err="1"/>
              <a:t>ciparu</a:t>
            </a:r>
            <a:r>
              <a:rPr lang="en-US" dirty="0"/>
              <a:t> </a:t>
            </a:r>
            <a:r>
              <a:rPr lang="en-US" dirty="0" err="1"/>
              <a:t>summu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Uzrakstīt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izvedīs</a:t>
            </a:r>
            <a:r>
              <a:rPr lang="en-US" dirty="0"/>
              <a:t> </a:t>
            </a:r>
            <a:r>
              <a:rPr lang="en-US" dirty="0" err="1"/>
              <a:t>konsolē</a:t>
            </a:r>
            <a:r>
              <a:rPr lang="en-US" dirty="0"/>
              <a:t> </a:t>
            </a:r>
            <a:r>
              <a:rPr lang="en-US" dirty="0" err="1"/>
              <a:t>divu</a:t>
            </a:r>
            <a:r>
              <a:rPr lang="en-US" dirty="0"/>
              <a:t> </a:t>
            </a:r>
            <a:r>
              <a:rPr lang="en-US" dirty="0" err="1"/>
              <a:t>ciparu</a:t>
            </a:r>
            <a:r>
              <a:rPr lang="en-US" dirty="0"/>
              <a:t> </a:t>
            </a:r>
            <a:r>
              <a:rPr lang="en-US" dirty="0" err="1"/>
              <a:t>atņemšanu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Uzrakstīt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izvedīs</a:t>
            </a:r>
            <a:r>
              <a:rPr lang="en-US" dirty="0"/>
              <a:t> </a:t>
            </a:r>
            <a:r>
              <a:rPr lang="en-US" dirty="0" err="1"/>
              <a:t>konsolē</a:t>
            </a:r>
            <a:r>
              <a:rPr lang="en-US" dirty="0"/>
              <a:t> </a:t>
            </a:r>
            <a:r>
              <a:rPr lang="en-US" dirty="0" err="1"/>
              <a:t>divu</a:t>
            </a:r>
            <a:r>
              <a:rPr lang="en-US" dirty="0"/>
              <a:t> </a:t>
            </a:r>
            <a:r>
              <a:rPr lang="en-US" dirty="0" err="1"/>
              <a:t>ciparu</a:t>
            </a:r>
            <a:r>
              <a:rPr lang="en-US" dirty="0"/>
              <a:t> </a:t>
            </a:r>
            <a:r>
              <a:rPr lang="en-US" dirty="0" err="1"/>
              <a:t>reizinājumu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Uzrakstīt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izvedīs</a:t>
            </a:r>
            <a:r>
              <a:rPr lang="en-US" dirty="0"/>
              <a:t> </a:t>
            </a:r>
            <a:r>
              <a:rPr lang="en-US" dirty="0" err="1"/>
              <a:t>konsolēdivu</a:t>
            </a:r>
            <a:r>
              <a:rPr lang="en-US" dirty="0"/>
              <a:t> </a:t>
            </a:r>
            <a:r>
              <a:rPr lang="en-US" dirty="0" err="1"/>
              <a:t>ciparu</a:t>
            </a:r>
            <a:r>
              <a:rPr lang="en-US" dirty="0"/>
              <a:t> </a:t>
            </a:r>
            <a:r>
              <a:rPr lang="en-US" dirty="0" err="1"/>
              <a:t>dalījumu</a:t>
            </a:r>
            <a:endParaRPr dirty="0"/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76" name="Google Shape;676;p74"/>
          <p:cNvSpPr/>
          <p:nvPr/>
        </p:nvSpPr>
        <p:spPr>
          <a:xfrm>
            <a:off x="11692522" y="627871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5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Prakse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–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3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82" name="Google Shape;682;p75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Uzrakstīt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izvedīs</a:t>
            </a:r>
            <a:r>
              <a:rPr lang="en-US" dirty="0"/>
              <a:t> </a:t>
            </a:r>
            <a:r>
              <a:rPr lang="en-US" dirty="0" err="1"/>
              <a:t>konsolē</a:t>
            </a:r>
            <a:r>
              <a:rPr lang="en-US" dirty="0"/>
              <a:t> random </a:t>
            </a:r>
            <a:r>
              <a:rPr lang="en-US" dirty="0" err="1"/>
              <a:t>ģenerētus</a:t>
            </a:r>
            <a:r>
              <a:rPr lang="en-US" dirty="0"/>
              <a:t> </a:t>
            </a:r>
            <a:r>
              <a:rPr lang="en-US" dirty="0" err="1"/>
              <a:t>ciparu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5486-161B-4964-A4F7-D0BBE1ECC78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6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Prakse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–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4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89" name="Google Shape;689;p76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Uzrakstīt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izvedīs</a:t>
            </a:r>
            <a:r>
              <a:rPr lang="en-US" dirty="0"/>
              <a:t> </a:t>
            </a:r>
            <a:r>
              <a:rPr lang="en-US" dirty="0" err="1"/>
              <a:t>konsolē</a:t>
            </a:r>
            <a:r>
              <a:rPr lang="en-US" dirty="0"/>
              <a:t> random </a:t>
            </a:r>
            <a:r>
              <a:rPr lang="en-US" dirty="0" err="1"/>
              <a:t>ģenerētu</a:t>
            </a:r>
            <a:r>
              <a:rPr lang="en-US" dirty="0"/>
              <a:t> </a:t>
            </a:r>
            <a:r>
              <a:rPr lang="en-US" dirty="0" err="1"/>
              <a:t>divu</a:t>
            </a:r>
            <a:r>
              <a:rPr lang="en-US" dirty="0"/>
              <a:t> </a:t>
            </a:r>
            <a:r>
              <a:rPr lang="en-US" dirty="0" err="1"/>
              <a:t>ciparu</a:t>
            </a:r>
            <a:r>
              <a:rPr lang="en-US" dirty="0"/>
              <a:t> </a:t>
            </a:r>
            <a:r>
              <a:rPr lang="en-US" dirty="0" err="1"/>
              <a:t>summu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8F04A-9244-4D23-AEE5-A72F11BE104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b="1" dirty="0">
                <a:solidFill>
                  <a:srgbClr val="1B5089"/>
                </a:solidFill>
                <a:latin typeface="+mj-lt"/>
              </a:rPr>
              <a:t>HTML </a:t>
            </a:r>
            <a:r>
              <a:rPr lang="en-US" b="1" dirty="0" err="1">
                <a:solidFill>
                  <a:srgbClr val="1B5089"/>
                </a:solidFill>
                <a:latin typeface="+mj-lt"/>
              </a:rPr>
              <a:t>sintakse</a:t>
            </a:r>
            <a:endParaRPr b="1" dirty="0">
              <a:solidFill>
                <a:srgbClr val="1B5089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27744"/>
              </p:ext>
            </p:extLst>
          </p:nvPr>
        </p:nvGraphicFramePr>
        <p:xfrm>
          <a:off x="6332641" y="166671"/>
          <a:ext cx="5427386" cy="55603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5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Tags</a:t>
                      </a:r>
                      <a:endParaRPr lang="lv-LV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Apraksts</a:t>
                      </a:r>
                      <a:endParaRPr lang="lv-LV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04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&lt;html&gt;…&lt;/html&gt;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Definē HTML dokumentu.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Definē vietu, kur jāatrodas dažādai informācijai, kas netiek attēlota pamatdokumentā. Lapas nosaukums</a:t>
                      </a:r>
                      <a:r>
                        <a:rPr lang="lv-LV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piemēram.</a:t>
                      </a:r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  <a:p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Definē lapas nosaukums, kuru ievieto lapas galvas daļā.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body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body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  <a:p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Definē tīmekļa lappuses saturu, kas tiek attēlots pārlūkprogrammas darba laukā. Šai gadījumā tas lapas saturs.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&lt;h n&gt;…&lt;/h</a:t>
                      </a:r>
                      <a:r>
                        <a:rPr lang="lv-LV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n&gt;</a:t>
                      </a:r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Definē virsrakstu ar līmeni. N</a:t>
                      </a:r>
                      <a:r>
                        <a:rPr lang="lv-LV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var būt 1, 2, 3, 4.</a:t>
                      </a:r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Jauna rindkopa.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&lt;p&gt;…&lt;/p&gt;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Teksta rindkopa.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&lt;b&gt;…&lt;/b&gt;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Trekns teksts.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&lt;a</a:t>
                      </a:r>
                      <a:r>
                        <a:rPr lang="lv-LV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lv-LV" sz="12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href</a:t>
                      </a:r>
                      <a:r>
                        <a:rPr lang="lv-LV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=‘…’&gt;…&lt;/a&gt;</a:t>
                      </a:r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Attēlo saiti.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=‘…’&gt;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Attēlo bildi.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&lt;div&gt;…&lt;/div&gt;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Tags HTML dokumenta (teksta) strukturēšanai.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type=" "&gt;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Veido numurētu sarakstu.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r>
                        <a:rPr lang="lv-LV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jānorāda viens no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A, a, I,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&lt;li&gt; vai &lt;li&gt;…&lt;/li&gt;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Nosaka saraksta katru elementu.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 "&gt;…&lt;/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Veido nenumurētu (aizzīmētu)sarakstu.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r>
                        <a:rPr lang="lv-LV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jānorāda viens no 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</a:t>
                      </a:r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lv-LV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square</a:t>
                      </a:r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8750">
                <a:tc>
                  <a:txBody>
                    <a:bodyPr/>
                    <a:lstStyle/>
                    <a:p>
                      <a:r>
                        <a:rPr lang="lv-LV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lv-LV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73597" y="2408889"/>
            <a:ext cx="5849038" cy="3705592"/>
            <a:chOff x="173597" y="2408889"/>
            <a:chExt cx="5849038" cy="37055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95" y="3348042"/>
              <a:ext cx="5622040" cy="233172"/>
            </a:xfrm>
            <a:prstGeom prst="rect">
              <a:avLst/>
            </a:prstGeom>
          </p:spPr>
        </p:pic>
        <p:sp>
          <p:nvSpPr>
            <p:cNvPr id="10" name="Google Shape;134;p5"/>
            <p:cNvSpPr/>
            <p:nvPr/>
          </p:nvSpPr>
          <p:spPr>
            <a:xfrm rot="5400000">
              <a:off x="4028964" y="2793555"/>
              <a:ext cx="428000" cy="2062701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E647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2232" y="5806704"/>
              <a:ext cx="1447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dirty="0"/>
                <a:t>HTML elements</a:t>
              </a:r>
            </a:p>
          </p:txBody>
        </p:sp>
        <p:sp>
          <p:nvSpPr>
            <p:cNvPr id="12" name="Google Shape;134;p5"/>
            <p:cNvSpPr/>
            <p:nvPr/>
          </p:nvSpPr>
          <p:spPr>
            <a:xfrm rot="5400000">
              <a:off x="2693656" y="2583105"/>
              <a:ext cx="1084985" cy="528505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E647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91746" y="4029007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dirty="0"/>
                <a:t>Saturs</a:t>
              </a:r>
            </a:p>
          </p:txBody>
        </p:sp>
        <p:sp>
          <p:nvSpPr>
            <p:cNvPr id="14" name="Google Shape;134;p5"/>
            <p:cNvSpPr/>
            <p:nvPr/>
          </p:nvSpPr>
          <p:spPr>
            <a:xfrm rot="5400000">
              <a:off x="1865844" y="2920718"/>
              <a:ext cx="418254" cy="1798631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E647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5493" y="404349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dirty="0"/>
                <a:t>Atribūts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825163" y="2934789"/>
              <a:ext cx="0" cy="34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412992" y="2934789"/>
              <a:ext cx="0" cy="34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87698" y="2934789"/>
              <a:ext cx="0" cy="34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3597" y="2418632"/>
              <a:ext cx="10134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Taga</a:t>
              </a:r>
              <a:b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nosaukums</a:t>
              </a:r>
            </a:p>
            <a:p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lv-LV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name</a:t>
              </a: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66299" y="2408889"/>
              <a:ext cx="10954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Atribūta</a:t>
              </a:r>
              <a:b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nosaukums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77692" y="2413761"/>
              <a:ext cx="1317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Atribūta</a:t>
              </a:r>
              <a:b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vērtība (</a:t>
              </a:r>
              <a:r>
                <a:rPr lang="lv-LV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  <a:r>
                <a:rPr lang="lv-LV" i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24" name="Google Shape;134;p5"/>
            <p:cNvSpPr/>
            <p:nvPr/>
          </p:nvSpPr>
          <p:spPr>
            <a:xfrm rot="5400000">
              <a:off x="1506137" y="3197331"/>
              <a:ext cx="591908" cy="241693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E647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lv-LV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5655" y="4726010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dirty="0"/>
                <a:t>Taga sākums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627940" y="3610906"/>
              <a:ext cx="0" cy="107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44976" y="4712832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v-LV" dirty="0"/>
                <a:t>Taga beigas</a:t>
              </a:r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7071D39-425D-4198-9EDB-1B518F5EF13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7"/>
          <p:cNvSpPr txBox="1">
            <a:spLocks noGrp="1"/>
          </p:cNvSpPr>
          <p:nvPr>
            <p:ph type="title"/>
          </p:nvPr>
        </p:nvSpPr>
        <p:spPr>
          <a:xfrm>
            <a:off x="155125" y="133629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lv-LV" sz="4200" dirty="0">
                <a:solidFill>
                  <a:srgbClr val="1B5089"/>
                </a:solidFill>
                <a:latin typeface="+mj-lt"/>
              </a:rPr>
              <a:t>Uzdevums  5 – Uzrakstīt Nosaukumu Mainīgajam</a:t>
            </a:r>
          </a:p>
        </p:txBody>
      </p:sp>
      <p:sp>
        <p:nvSpPr>
          <p:cNvPr id="696" name="Google Shape;696;p77"/>
          <p:cNvSpPr txBox="1">
            <a:spLocks noGrp="1"/>
          </p:cNvSpPr>
          <p:nvPr>
            <p:ph type="body" idx="2"/>
          </p:nvPr>
        </p:nvSpPr>
        <p:spPr>
          <a:xfrm>
            <a:off x="454621" y="1078812"/>
            <a:ext cx="11282758" cy="453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accent1"/>
                </a:solidFill>
              </a:rPr>
              <a:t>Nosaukumiem </a:t>
            </a:r>
            <a:r>
              <a:rPr lang="lv-LV" dirty="0" err="1">
                <a:solidFill>
                  <a:schemeClr val="accent1"/>
                </a:solidFill>
              </a:rPr>
              <a:t>jābut</a:t>
            </a:r>
            <a:r>
              <a:rPr lang="lv-LV" dirty="0">
                <a:solidFill>
                  <a:schemeClr val="accent1"/>
                </a:solidFill>
              </a:rPr>
              <a:t> uzrakstīti angliski</a:t>
            </a:r>
            <a:endParaRPr lang="lv-LV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1. kuģu skaits ostā -?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2. vesels skaitītājs -?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3. pirmais numurs -?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4. atbilde uz jautājumu ir?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5. izlases skaitlis -?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6. nejaušu skaitļu ģenerators -?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7. automašīnas krāsa -?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8. transportlīdzekļa ātrums -?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 pitchFamily="34" charset="0"/>
              <a:buChar char="•"/>
            </a:pPr>
            <a:r>
              <a:rPr lang="lv-LV" dirty="0"/>
              <a:t>9. lietotāja ievadītais skaitlis -?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81F1F-070F-4681-A97F-17D11D6D7DA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8"/>
          <p:cNvSpPr txBox="1">
            <a:spLocks noGrp="1"/>
          </p:cNvSpPr>
          <p:nvPr>
            <p:ph type="title"/>
          </p:nvPr>
        </p:nvSpPr>
        <p:spPr>
          <a:xfrm>
            <a:off x="239700" y="88804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5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703" name="Google Shape;703;p78"/>
          <p:cNvSpPr txBox="1">
            <a:spLocks noGrp="1"/>
          </p:cNvSpPr>
          <p:nvPr>
            <p:ph type="body" idx="2"/>
          </p:nvPr>
        </p:nvSpPr>
        <p:spPr>
          <a:xfrm>
            <a:off x="454621" y="883504"/>
            <a:ext cx="11282758" cy="453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10. lielākais skaits ir?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11. mazākais skaitlis ir?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12. ciparu diapazona kreisā robeža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13. ciparu diapazona labā robeža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14. lietotāja uzminēts skaitlis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15. atbildes variants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16. bankas konts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17. naudas summa kontā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18. bankas karte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19. riteņu skaits uz velosipēda -?</a:t>
            </a:r>
            <a:endParaRPr/>
          </a:p>
        </p:txBody>
      </p:sp>
      <p:sp>
        <p:nvSpPr>
          <p:cNvPr id="704" name="Google Shape;704;p78"/>
          <p:cNvSpPr/>
          <p:nvPr/>
        </p:nvSpPr>
        <p:spPr>
          <a:xfrm>
            <a:off x="11692522" y="627871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9"/>
          <p:cNvSpPr txBox="1">
            <a:spLocks noGrp="1"/>
          </p:cNvSpPr>
          <p:nvPr>
            <p:ph type="title"/>
          </p:nvPr>
        </p:nvSpPr>
        <p:spPr>
          <a:xfrm>
            <a:off x="239700" y="88804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1B5089"/>
                </a:solidFill>
              </a:rPr>
              <a:t>Uzdevums 6 - Uzrakstīt Mainīgajam tipu (type)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710" name="Google Shape;710;p79"/>
          <p:cNvSpPr txBox="1">
            <a:spLocks noGrp="1"/>
          </p:cNvSpPr>
          <p:nvPr>
            <p:ph type="body" idx="2"/>
          </p:nvPr>
        </p:nvSpPr>
        <p:spPr>
          <a:xfrm>
            <a:off x="319596" y="883503"/>
            <a:ext cx="11417783" cy="516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1. kuģu skaits ostā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2. vesels skaitītājs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3. pirmais numurs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4. atbilde uz jautājumu ir?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5. izlases skaitlis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6. nejaušu skaitļu ģenerators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7. automašīnas krāsa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8. transportlīdzekļa ātrums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9. lietotāja ievadītais skaitlis -?</a:t>
            </a:r>
            <a:endParaRPr/>
          </a:p>
        </p:txBody>
      </p:sp>
      <p:sp>
        <p:nvSpPr>
          <p:cNvPr id="711" name="Google Shape;711;p79"/>
          <p:cNvSpPr/>
          <p:nvPr/>
        </p:nvSpPr>
        <p:spPr>
          <a:xfrm>
            <a:off x="11692522" y="627871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0"/>
          <p:cNvSpPr txBox="1">
            <a:spLocks noGrp="1"/>
          </p:cNvSpPr>
          <p:nvPr>
            <p:ph type="title"/>
          </p:nvPr>
        </p:nvSpPr>
        <p:spPr>
          <a:xfrm>
            <a:off x="239700" y="88804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6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717" name="Google Shape;717;p80"/>
          <p:cNvSpPr txBox="1">
            <a:spLocks noGrp="1"/>
          </p:cNvSpPr>
          <p:nvPr>
            <p:ph type="body" idx="2"/>
          </p:nvPr>
        </p:nvSpPr>
        <p:spPr>
          <a:xfrm>
            <a:off x="454621" y="883504"/>
            <a:ext cx="11282758" cy="453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10. lielākais skaits ir?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11. mazākais skaitlis ir?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12. ciparu diapazona kreisā robeža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13. ciparu diapazona labā robeža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14. lietotāja uzminēts skaitlis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15. atbildes variants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16. bankas konts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17. naudas summa kontā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18. bankas karte -?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/>
              <a:t>19. riteņu skaits uz velosipēda -?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4FAE-86C9-4197-B019-AFD8E613614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Saturs</a:t>
            </a:r>
            <a:endParaRPr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724" name="Google Shape;724;p81"/>
          <p:cNvSpPr txBox="1">
            <a:spLocks noGrp="1"/>
          </p:cNvSpPr>
          <p:nvPr>
            <p:ph type="body" idx="1"/>
          </p:nvPr>
        </p:nvSpPr>
        <p:spPr>
          <a:xfrm>
            <a:off x="464024" y="1487606"/>
            <a:ext cx="10889776" cy="468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lapa</a:t>
            </a: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 (Hyper Text Markup Language)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 (Cascading Style Sheets)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HTML,CSS, JS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mainīgais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operatori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 </a:t>
            </a:r>
            <a:r>
              <a:rPr lang="en-US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Prakse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Mājasdarbs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D368F-8C07-4D12-BCFB-546879C2E70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Mājasdarbs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endParaRPr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31" name="Google Shape;731;p82"/>
          <p:cNvSpPr txBox="1">
            <a:spLocks noGrp="1"/>
          </p:cNvSpPr>
          <p:nvPr>
            <p:ph type="body" idx="1"/>
          </p:nvPr>
        </p:nvSpPr>
        <p:spPr>
          <a:xfrm>
            <a:off x="315882" y="1311838"/>
            <a:ext cx="11712600" cy="474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 err="1"/>
              <a:t>Izveidojiet</a:t>
            </a:r>
            <a:r>
              <a:rPr lang="en-US" sz="1800" b="1" dirty="0"/>
              <a:t> </a:t>
            </a:r>
            <a:r>
              <a:rPr lang="en-US" sz="1800" b="1" dirty="0" err="1"/>
              <a:t>iepirkumu</a:t>
            </a:r>
            <a:r>
              <a:rPr lang="en-US" sz="1800" b="1" dirty="0"/>
              <a:t> </a:t>
            </a:r>
            <a:r>
              <a:rPr lang="en-US" sz="1800" b="1" dirty="0" err="1"/>
              <a:t>sarakstu</a:t>
            </a:r>
            <a:r>
              <a:rPr lang="en-US" sz="1800" b="1" dirty="0"/>
              <a:t> </a:t>
            </a:r>
            <a:r>
              <a:rPr lang="en-US" sz="1800" b="1" dirty="0" err="1"/>
              <a:t>piecām</a:t>
            </a:r>
            <a:r>
              <a:rPr lang="en-US" sz="1800" b="1" dirty="0"/>
              <a:t> </a:t>
            </a:r>
            <a:r>
              <a:rPr lang="en-US" sz="1800" b="1" dirty="0" err="1"/>
              <a:t>dienām</a:t>
            </a:r>
            <a:r>
              <a:rPr lang="en-US" sz="1800" b="1" dirty="0"/>
              <a:t>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Monday page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Tuesday page</a:t>
            </a:r>
            <a:endParaRPr sz="1800"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 err="1"/>
              <a:t>Wendesday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Thursday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Friday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 err="1"/>
              <a:t>Lapām</a:t>
            </a:r>
            <a:r>
              <a:rPr lang="en-US" sz="1800" b="1" dirty="0"/>
              <a:t> </a:t>
            </a:r>
            <a:r>
              <a:rPr lang="en-US" sz="1800" b="1" dirty="0" err="1"/>
              <a:t>jābūt</a:t>
            </a:r>
            <a:r>
              <a:rPr lang="en-US" sz="1800" b="1" dirty="0"/>
              <a:t>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 err="1"/>
              <a:t>Ir</a:t>
            </a:r>
            <a:r>
              <a:rPr lang="en-US" sz="1800" dirty="0"/>
              <a:t> </a:t>
            </a:r>
            <a:r>
              <a:rPr lang="en-US" sz="1800" dirty="0" err="1"/>
              <a:t>navigācija</a:t>
            </a:r>
            <a:r>
              <a:rPr lang="en-US" sz="1800" dirty="0"/>
              <a:t> no </a:t>
            </a:r>
            <a:r>
              <a:rPr lang="en-US" sz="1800" dirty="0" err="1"/>
              <a:t>vienas</a:t>
            </a:r>
            <a:r>
              <a:rPr lang="en-US" sz="1800" dirty="0"/>
              <a:t> </a:t>
            </a:r>
            <a:r>
              <a:rPr lang="en-US" sz="1800" dirty="0" err="1"/>
              <a:t>lapas</a:t>
            </a:r>
            <a:r>
              <a:rPr lang="en-US" sz="1800" dirty="0"/>
              <a:t> </a:t>
            </a:r>
            <a:r>
              <a:rPr lang="en-US" sz="1800" dirty="0" err="1"/>
              <a:t>uz</a:t>
            </a:r>
            <a:r>
              <a:rPr lang="en-US" sz="1800" dirty="0"/>
              <a:t> </a:t>
            </a:r>
            <a:r>
              <a:rPr lang="en-US" sz="1800" dirty="0" err="1"/>
              <a:t>otru</a:t>
            </a:r>
            <a:r>
              <a:rPr lang="en-US" sz="1800" dirty="0"/>
              <a:t> un </a:t>
            </a:r>
            <a:r>
              <a:rPr lang="en-US" sz="1800" dirty="0" err="1"/>
              <a:t>atpakaļ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 err="1"/>
              <a:t>Izmantojiet</a:t>
            </a:r>
            <a:r>
              <a:rPr lang="en-US" sz="1800" dirty="0"/>
              <a:t> CSS </a:t>
            </a:r>
            <a:r>
              <a:rPr lang="en-US" sz="1800" dirty="0" err="1"/>
              <a:t>formatējumu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 err="1"/>
              <a:t>Pievienojiet</a:t>
            </a:r>
            <a:r>
              <a:rPr lang="en-US" sz="1800" dirty="0"/>
              <a:t> </a:t>
            </a:r>
            <a:r>
              <a:rPr lang="en-US" sz="1800" dirty="0" err="1"/>
              <a:t>attēlus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 err="1"/>
              <a:t>Iekļaut</a:t>
            </a:r>
            <a:r>
              <a:rPr lang="en-US" sz="1800" dirty="0"/>
              <a:t> </a:t>
            </a:r>
            <a:r>
              <a:rPr lang="en-US" sz="1800" dirty="0" err="1"/>
              <a:t>tagus</a:t>
            </a:r>
            <a:r>
              <a:rPr lang="en-US" sz="1800" dirty="0"/>
              <a:t> </a:t>
            </a:r>
            <a:r>
              <a:rPr lang="en-US" sz="1800" b="1" dirty="0"/>
              <a:t>&lt; </a:t>
            </a:r>
            <a:r>
              <a:rPr lang="en-US" sz="1800" dirty="0"/>
              <a:t>p&gt; &lt;h1&gt; &lt;h2&gt; &lt;b&gt; &lt;</a:t>
            </a:r>
            <a:r>
              <a:rPr lang="en-US" sz="1800" dirty="0" err="1"/>
              <a:t>i</a:t>
            </a:r>
            <a:r>
              <a:rPr lang="en-US" sz="1800" dirty="0"/>
              <a:t>&gt; &lt;</a:t>
            </a:r>
            <a:r>
              <a:rPr lang="en-US" sz="1800" dirty="0" err="1"/>
              <a:t>img</a:t>
            </a:r>
            <a:r>
              <a:rPr lang="en-US" sz="1800" dirty="0"/>
              <a:t>&gt; &lt;a&gt; &lt;ul&gt; &lt;</a:t>
            </a:r>
            <a:r>
              <a:rPr lang="en-US" sz="1800" dirty="0" err="1"/>
              <a:t>ol</a:t>
            </a:r>
            <a:r>
              <a:rPr lang="en-US" sz="1800" dirty="0"/>
              <a:t>&gt; &lt;li&gt; &lt;</a:t>
            </a:r>
            <a:r>
              <a:rPr lang="en-US" sz="1800" dirty="0" err="1"/>
              <a:t>br</a:t>
            </a:r>
            <a:r>
              <a:rPr lang="en-US" sz="1800" dirty="0"/>
              <a:t>&gt; &lt;</a:t>
            </a:r>
            <a:r>
              <a:rPr lang="en-US" sz="1800" dirty="0" err="1"/>
              <a:t>hr</a:t>
            </a:r>
            <a:r>
              <a:rPr lang="en-US" sz="1800" dirty="0"/>
              <a:t>&gt;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54AC-5604-43F5-B370-F3744D7AEEBB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Atsauces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endParaRPr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38" name="Google Shape;738;p83"/>
          <p:cNvSpPr txBox="1">
            <a:spLocks noGrp="1"/>
          </p:cNvSpPr>
          <p:nvPr>
            <p:ph type="body" idx="2"/>
          </p:nvPr>
        </p:nvSpPr>
        <p:spPr>
          <a:xfrm>
            <a:off x="838200" y="1690688"/>
            <a:ext cx="10515600" cy="450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HTML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https://www.w3schools.com/html/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CSS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https://www.w3schools.com/css/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JS -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https://www.w3schools.com/js/js_intro.asp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36509-5800-4C20-9B35-E65C5A16A3D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4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>
                <a:solidFill>
                  <a:srgbClr val="1B5089"/>
                </a:solidFill>
                <a:latin typeface="+mj-lt"/>
              </a:rPr>
              <a:t>Atsauces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745" name="Google Shape;745;p84"/>
          <p:cNvSpPr txBox="1">
            <a:spLocks noGrp="1"/>
          </p:cNvSpPr>
          <p:nvPr>
            <p:ph type="body" idx="2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https://docs.oracle.com/javase/tutorial/java/nutsandbolts/datatypes.html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http://tutorials.jenkov.com/java/variables.html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http://tutorials.jenkov.com/java/data-types.html</a:t>
            </a:r>
            <a:r>
              <a:rPr lang="en-US"/>
              <a:t>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▸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https://javapapers.com/core-java/system-out-println/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77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 descr="Image result for difference html and html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20432" y="365125"/>
            <a:ext cx="8527305" cy="536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 descr="Image result for html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256" y="394670"/>
            <a:ext cx="1810153" cy="18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4062-967A-410E-9207-00174F7F73B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" descr="Image result for difference html and html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3479" y="0"/>
            <a:ext cx="7586830" cy="62628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BDF0EB8-6235-4A70-B015-2705BE3EFC7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3114</Words>
  <Application>Microsoft Office PowerPoint</Application>
  <PresentationFormat>Widescreen</PresentationFormat>
  <Paragraphs>698</Paragraphs>
  <Slides>78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Consolas</vt:lpstr>
      <vt:lpstr>Avenir</vt:lpstr>
      <vt:lpstr>Quattrocento Sans</vt:lpstr>
      <vt:lpstr>Arial</vt:lpstr>
      <vt:lpstr>Times New Roman</vt:lpstr>
      <vt:lpstr>Calibri</vt:lpstr>
      <vt:lpstr>Office dizains</vt:lpstr>
      <vt:lpstr>Office Theme</vt:lpstr>
      <vt:lpstr>Ievads programmatūras testēšanā</vt:lpstr>
      <vt:lpstr>Saturs</vt:lpstr>
      <vt:lpstr>Tīmekļa lapa</vt:lpstr>
      <vt:lpstr>HTML DOM (Document Object Model)</vt:lpstr>
      <vt:lpstr>Saturs</vt:lpstr>
      <vt:lpstr>HTML (Hyper Text Markup Language)</vt:lpstr>
      <vt:lpstr>HTML sintakse</vt:lpstr>
      <vt:lpstr>PowerPoint Presentation</vt:lpstr>
      <vt:lpstr>PowerPoint Presentation</vt:lpstr>
      <vt:lpstr>Top 10 Tagi</vt:lpstr>
      <vt:lpstr>Saturs</vt:lpstr>
      <vt:lpstr>CSS (Cascading Style Sheets)</vt:lpstr>
      <vt:lpstr>CSS sintakse</vt:lpstr>
      <vt:lpstr>CSS3 sintakse</vt:lpstr>
      <vt:lpstr>Saturs</vt:lpstr>
      <vt:lpstr>JavaScript</vt:lpstr>
      <vt:lpstr>Populāri JavaScript ietvari</vt:lpstr>
      <vt:lpstr>Jautājums – Cik gadus dzīvo Javascript ietvars?</vt:lpstr>
      <vt:lpstr>JavaScript sintakse</vt:lpstr>
      <vt:lpstr>Ievades elementi</vt:lpstr>
      <vt:lpstr>Dažādi objekti</vt:lpstr>
      <vt:lpstr>Kopsavilkums</vt:lpstr>
      <vt:lpstr>Saturs</vt:lpstr>
      <vt:lpstr>HTML -  iesildīšanās</vt:lpstr>
      <vt:lpstr>CSS - iesildīšanās</vt:lpstr>
      <vt:lpstr>HTML uzdevums 1</vt:lpstr>
      <vt:lpstr>HTML uzdevums 2</vt:lpstr>
      <vt:lpstr>CSS uzdevums 1</vt:lpstr>
      <vt:lpstr>Pirms mēs ejam pie nākamā uzdevuma</vt:lpstr>
      <vt:lpstr>CSS uzdevums 2</vt:lpstr>
      <vt:lpstr>CSS uzdevums 2</vt:lpstr>
      <vt:lpstr>Javascript uzdevums 1</vt:lpstr>
      <vt:lpstr>Javascript uzdevums 1</vt:lpstr>
      <vt:lpstr>Saturs</vt:lpstr>
      <vt:lpstr>Java</vt:lpstr>
      <vt:lpstr>Kas ir Java mainīgais?</vt:lpstr>
      <vt:lpstr>Java mainīgais</vt:lpstr>
      <vt:lpstr>Mainīgā attiecība ar objektiem</vt:lpstr>
      <vt:lpstr>Mainīgā deklarācija</vt:lpstr>
      <vt:lpstr>Mainīgā deklarācija</vt:lpstr>
      <vt:lpstr>PowerPoint Presentation</vt:lpstr>
      <vt:lpstr>Datu tipu kategorijas</vt:lpstr>
      <vt:lpstr>Primitīvie datu tipi: Veseli skaitļi (Integers)</vt:lpstr>
      <vt:lpstr>Primitīvie datu tipi: Decimālie skaitļi (Floating point)</vt:lpstr>
      <vt:lpstr>Primitīvie datu tipi: Loģiskie operatori</vt:lpstr>
      <vt:lpstr>Primitīvie datu tipi: Simbols</vt:lpstr>
      <vt:lpstr>Kā pareizi saukt Mainīgos?</vt:lpstr>
      <vt:lpstr>Ir atļauts</vt:lpstr>
      <vt:lpstr>Nav atļauts</vt:lpstr>
      <vt:lpstr>Piemēri</vt:lpstr>
      <vt:lpstr>Java Mainīgais nosaukumu piemēri</vt:lpstr>
      <vt:lpstr>Saturs</vt:lpstr>
      <vt:lpstr>Aritmētiskie operatori</vt:lpstr>
      <vt:lpstr>Aritmētisko operatoru pārskats</vt:lpstr>
      <vt:lpstr>Operators - Saskaitīšana</vt:lpstr>
      <vt:lpstr>Operators - Atņemšana</vt:lpstr>
      <vt:lpstr>Operators - Reizināšana</vt:lpstr>
      <vt:lpstr>Operators Dalīšana</vt:lpstr>
      <vt:lpstr>Operators - Atlikums</vt:lpstr>
      <vt:lpstr>Jautājums?</vt:lpstr>
      <vt:lpstr>Tipa konvertācija (casting)</vt:lpstr>
      <vt:lpstr>Izvadīšana konsolē: sintakse</vt:lpstr>
      <vt:lpstr>Izvadīšana konsolē: piemērs</vt:lpstr>
      <vt:lpstr>Konsoles izvadīšanas piemērs</vt:lpstr>
      <vt:lpstr>Saturs</vt:lpstr>
      <vt:lpstr>Prakse – Uzdevums 1</vt:lpstr>
      <vt:lpstr>Prakse – Uzdevums 2</vt:lpstr>
      <vt:lpstr>Prakse – Uzdevums 3</vt:lpstr>
      <vt:lpstr>Prakse – Uzdevums 4</vt:lpstr>
      <vt:lpstr>Uzdevums  5 – Uzrakstīt Nosaukumu Mainīgajam</vt:lpstr>
      <vt:lpstr>Uzdevums 5</vt:lpstr>
      <vt:lpstr>Uzdevums 6 - Uzrakstīt Mainīgajam tipu (type)</vt:lpstr>
      <vt:lpstr>Uzdevums 6</vt:lpstr>
      <vt:lpstr>Saturs</vt:lpstr>
      <vt:lpstr>Mājasdarbs </vt:lpstr>
      <vt:lpstr>Atsauces </vt:lpstr>
      <vt:lpstr>Atsauces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Konstantins Tarasjuks</dc:creator>
  <cp:lastModifiedBy>jack</cp:lastModifiedBy>
  <cp:revision>33</cp:revision>
  <dcterms:created xsi:type="dcterms:W3CDTF">2018-09-10T12:31:37Z</dcterms:created>
  <dcterms:modified xsi:type="dcterms:W3CDTF">2021-03-02T10:23:28Z</dcterms:modified>
</cp:coreProperties>
</file>