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  <p:sldMasterId id="2147483675" r:id="rId2"/>
  </p:sldMasterIdLst>
  <p:notesMasterIdLst>
    <p:notesMasterId r:id="rId59"/>
  </p:notesMasterIdLst>
  <p:sldIdLst>
    <p:sldId id="438" r:id="rId3"/>
    <p:sldId id="257" r:id="rId4"/>
    <p:sldId id="395" r:id="rId5"/>
    <p:sldId id="396" r:id="rId6"/>
    <p:sldId id="397" r:id="rId7"/>
    <p:sldId id="399" r:id="rId8"/>
    <p:sldId id="429" r:id="rId9"/>
    <p:sldId id="402" r:id="rId10"/>
    <p:sldId id="403" r:id="rId11"/>
    <p:sldId id="430" r:id="rId12"/>
    <p:sldId id="262" r:id="rId13"/>
    <p:sldId id="302" r:id="rId14"/>
    <p:sldId id="307" r:id="rId15"/>
    <p:sldId id="308" r:id="rId16"/>
    <p:sldId id="309" r:id="rId17"/>
    <p:sldId id="310" r:id="rId18"/>
    <p:sldId id="278" r:id="rId19"/>
    <p:sldId id="280" r:id="rId20"/>
    <p:sldId id="431" r:id="rId21"/>
    <p:sldId id="408" r:id="rId22"/>
    <p:sldId id="410" r:id="rId23"/>
    <p:sldId id="372" r:id="rId24"/>
    <p:sldId id="373" r:id="rId25"/>
    <p:sldId id="374" r:id="rId26"/>
    <p:sldId id="432" r:id="rId27"/>
    <p:sldId id="411" r:id="rId28"/>
    <p:sldId id="376" r:id="rId29"/>
    <p:sldId id="377" r:id="rId30"/>
    <p:sldId id="378" r:id="rId31"/>
    <p:sldId id="433" r:id="rId32"/>
    <p:sldId id="412" r:id="rId33"/>
    <p:sldId id="380" r:id="rId34"/>
    <p:sldId id="381" r:id="rId35"/>
    <p:sldId id="382" r:id="rId36"/>
    <p:sldId id="413" r:id="rId37"/>
    <p:sldId id="384" r:id="rId38"/>
    <p:sldId id="414" r:id="rId39"/>
    <p:sldId id="415" r:id="rId40"/>
    <p:sldId id="416" r:id="rId41"/>
    <p:sldId id="417" r:id="rId42"/>
    <p:sldId id="418" r:id="rId43"/>
    <p:sldId id="391" r:id="rId44"/>
    <p:sldId id="434" r:id="rId45"/>
    <p:sldId id="404" r:id="rId46"/>
    <p:sldId id="425" r:id="rId47"/>
    <p:sldId id="422" r:id="rId48"/>
    <p:sldId id="423" r:id="rId49"/>
    <p:sldId id="427" r:id="rId50"/>
    <p:sldId id="426" r:id="rId51"/>
    <p:sldId id="424" r:id="rId52"/>
    <p:sldId id="428" r:id="rId53"/>
    <p:sldId id="435" r:id="rId54"/>
    <p:sldId id="420" r:id="rId55"/>
    <p:sldId id="421" r:id="rId56"/>
    <p:sldId id="405" r:id="rId57"/>
    <p:sldId id="436" r:id="rId58"/>
  </p:sldIdLst>
  <p:sldSz cx="12192000" cy="6858000"/>
  <p:notesSz cx="6858000" cy="9144000"/>
  <p:embeddedFontLst>
    <p:embeddedFont>
      <p:font typeface="Calibri" panose="020F0502020204030204" pitchFamily="34" charset="0"/>
      <p:regular r:id="rId60"/>
      <p:bold r:id="rId61"/>
      <p:italic r:id="rId62"/>
      <p:boldItalic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1" roundtripDataSignature="AMtx7mjk6vsDzSOxkF2R2OYOCyPZs08D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50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134EF33-F24F-43ED-95DD-1B87D90A5AD1}">
  <a:tblStyle styleId="{8134EF33-F24F-43ED-95DD-1B87D90A5A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441"/>
    <p:restoredTop sz="94270" autoAdjust="0"/>
  </p:normalViewPr>
  <p:slideViewPr>
    <p:cSldViewPr snapToGrid="0">
      <p:cViewPr varScale="1">
        <p:scale>
          <a:sx n="72" d="100"/>
          <a:sy n="72" d="100"/>
        </p:scale>
        <p:origin x="12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font" Target="fonts/font4.fntdata"/><Relationship Id="rId7" Type="http://schemas.openxmlformats.org/officeDocument/2006/relationships/slide" Target="slides/slide5.xml"/><Relationship Id="rId71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font" Target="fonts/font2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font" Target="fonts/font3.fnt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font" Target="fonts/font1.fntdata"/><Relationship Id="rId7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445695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d3da93df7_0_5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9d3da93df7_0_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7778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d3da93df7_0_5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9d3da93df7_0_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4280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d3da93df7_0_5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9d3da93df7_0_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5125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d3da93df7_0_5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9d3da93df7_0_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0039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d3da93df7_0_5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9d3da93df7_0_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8822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d3da93df7_0_5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9d3da93df7_0_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3710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d3da93df7_0_5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9d3da93df7_0_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8350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d3da93df7_0_5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9d3da93df7_0_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3359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rsraksta slaids">
  <p:cSld name="Virsraksta slaids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d3da93df7_0_278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g9d3da93df7_0_278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1" name="Google Shape;101;g9d3da93df7_0_2789"/>
          <p:cNvSpPr/>
          <p:nvPr/>
        </p:nvSpPr>
        <p:spPr>
          <a:xfrm>
            <a:off x="0" y="5755342"/>
            <a:ext cx="12192000" cy="127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g9d3da93df7_0_278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29826" y="538464"/>
            <a:ext cx="3876527" cy="1310018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9d3da93df7_0_2789"/>
          <p:cNvSpPr/>
          <p:nvPr/>
        </p:nvSpPr>
        <p:spPr>
          <a:xfrm>
            <a:off x="0" y="2316162"/>
            <a:ext cx="12192000" cy="4712100"/>
          </a:xfrm>
          <a:prstGeom prst="rect">
            <a:avLst/>
          </a:prstGeom>
          <a:solidFill>
            <a:srgbClr val="1B508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6914A-83A2-43BE-93E2-060D37AA9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0" y="77311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5D4B9-0BE1-4928-92C4-BB0222F15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00" y="2286000"/>
            <a:ext cx="10515600" cy="333375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D18B4-5380-4D35-8C3D-937F733DF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02/03/2021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52F9E-093E-4818-B272-A1193B166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446A5-268A-4945-8313-E28FC6F0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8816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D41BA-BAE7-435C-9C7D-4B43D67D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83466-0FB0-4C3A-B657-6BB41BDC5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507F3-4548-46C1-A1BB-952D047C5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02/03/2021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8B352-E9A1-46CD-AAB5-C0E1912D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201AD-2EA5-4C23-86C6-57221865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5775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B973F-B1CA-4A0F-8D50-43CC104A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EBBD4-1B0A-44D2-A976-58A17CEF8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37351D-8925-40DB-A6C9-9B4F26BA9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4A8D3-A04A-46C2-8E52-CED9323D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02/03/2021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EBFBA-981F-4CF1-8BCC-8E45BCF49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D5F43-FB56-49E8-B326-4CDAC4CA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5082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25157-820C-49FF-9036-CDDC425AA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17E16-9B5A-4EFC-AEF4-446C73F11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104CB-EEB4-47A9-AFCA-A9B1D7EA7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0D2926-0C1C-46D8-8382-F7CA232489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BD5E7F-97BA-40C2-B098-2F834F80B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C7260F-9449-4AD5-A72F-2D624803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02/03/2021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25F451-C521-4556-B3D9-DF3D1A42F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DC2CA9-E9AB-4F41-B945-BC43A324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4692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B0F0-D86D-4BC4-88B6-4CF5576DE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37C887-C230-4EF4-8EDA-E8548C27F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02/03/2021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457899-CEF8-4E7F-8FBD-A8E34EE86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FA845-6494-4E46-BC0B-E6DE96027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4622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C7D763-BDF5-4A18-A968-AE9E2BD5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02/03/2021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329B8F-196F-41AB-A8B1-AE65E1A18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A7BCB-2460-40D1-A61D-A7411043D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97640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63D10-12B1-4E12-9672-C352E0F8A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E7E34-9D70-49CB-8A29-1FED1ABCE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2C80F-0F5E-4440-AE94-EED8C6086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C1147-311A-486B-A328-AC50AB26B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02/03/2021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7A534-AF95-43B0-95FD-9B9E7D43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834D8-0286-40F6-B906-2E02C67F8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01043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4DFE7-4916-4BF8-88D0-62205AFCC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C008EA-92FC-47A0-A6E0-D131A22654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8CD67-5600-4673-8637-379BC0471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5E6F9-4144-4105-8B10-2A2F658A5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02/03/2021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418C5-08F3-4A73-9963-919664462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8FBC0-ADC9-4E9B-ADD9-6111B90DB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9218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6724-2E1C-40FB-8627-01619F40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9090A-7F06-48D0-BDEE-1245E8CDB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5D63E-29E1-4C0A-BC61-1E8685489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02/03/2021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C741D-6322-4872-959B-3727CEF3F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946BE-1B10-434C-AE33-16F0C3F10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20585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2D0CBF-148B-40AB-BEFE-8185EAFAE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2AD7C-7BCE-405C-804E-12132F8E9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A2AE5-782C-4FB6-AAFB-59651A2DB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02/03/2021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0034D-26D6-459B-8D93-A17E9F534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4565B-6756-4F81-8421-ABC8480A7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8461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rsraksts un saturs">
  <p:cSld name="Virsraksts un saturs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d3da93df7_0_2795"/>
          <p:cNvSpPr txBox="1">
            <a:spLocks noGrp="1"/>
          </p:cNvSpPr>
          <p:nvPr>
            <p:ph type="sldNum" idx="12"/>
          </p:nvPr>
        </p:nvSpPr>
        <p:spPr>
          <a:xfrm>
            <a:off x="11645929" y="6256960"/>
            <a:ext cx="605100" cy="3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kai virsraksts" type="titleOnly">
  <p:cSld name="TITLE_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d3da93df7_0_2811"/>
          <p:cNvSpPr txBox="1">
            <a:spLocks noGrp="1"/>
          </p:cNvSpPr>
          <p:nvPr>
            <p:ph type="title"/>
          </p:nvPr>
        </p:nvSpPr>
        <p:spPr>
          <a:xfrm>
            <a:off x="315882" y="517138"/>
            <a:ext cx="117126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g9d3da93df7_0_28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g9d3da93df7_0_28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g9d3da93df7_0_28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līdzinājums" type="twoTxTwoObj">
  <p:cSld name="TWO_OBJECTS_WITH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d3da93df7_0_2822"/>
          <p:cNvSpPr txBox="1">
            <a:spLocks noGrp="1"/>
          </p:cNvSpPr>
          <p:nvPr>
            <p:ph type="title"/>
          </p:nvPr>
        </p:nvSpPr>
        <p:spPr>
          <a:xfrm>
            <a:off x="399011" y="199506"/>
            <a:ext cx="11438400" cy="9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9d3da93df7_0_2822"/>
          <p:cNvSpPr txBox="1">
            <a:spLocks noGrp="1"/>
          </p:cNvSpPr>
          <p:nvPr>
            <p:ph type="body" idx="1"/>
          </p:nvPr>
        </p:nvSpPr>
        <p:spPr>
          <a:xfrm>
            <a:off x="399012" y="1426629"/>
            <a:ext cx="55986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4" name="Google Shape;134;g9d3da93df7_0_2822"/>
          <p:cNvSpPr txBox="1">
            <a:spLocks noGrp="1"/>
          </p:cNvSpPr>
          <p:nvPr>
            <p:ph type="body" idx="2"/>
          </p:nvPr>
        </p:nvSpPr>
        <p:spPr>
          <a:xfrm>
            <a:off x="399012" y="2310938"/>
            <a:ext cx="5598600" cy="3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g9d3da93df7_0_2822"/>
          <p:cNvSpPr txBox="1">
            <a:spLocks noGrp="1"/>
          </p:cNvSpPr>
          <p:nvPr>
            <p:ph type="body" idx="3"/>
          </p:nvPr>
        </p:nvSpPr>
        <p:spPr>
          <a:xfrm>
            <a:off x="6172200" y="1426629"/>
            <a:ext cx="56652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6" name="Google Shape;136;g9d3da93df7_0_2822"/>
          <p:cNvSpPr txBox="1">
            <a:spLocks noGrp="1"/>
          </p:cNvSpPr>
          <p:nvPr>
            <p:ph type="body" idx="4"/>
          </p:nvPr>
        </p:nvSpPr>
        <p:spPr>
          <a:xfrm>
            <a:off x="6172200" y="2310938"/>
            <a:ext cx="5665200" cy="3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g9d3da93df7_0_28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Google Shape;138;g9d3da93df7_0_28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g9d3da93df7_0_28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turs ar parakstu" type="objTx">
  <p:cSld name="OBJECT_WITH_CAPTION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d3da93df7_0_283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g9d3da93df7_0_283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47" name="Google Shape;147;g9d3da93df7_0_283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8" name="Google Shape;148;g9d3da93df7_0_28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Google Shape;149;g9d3da93df7_0_28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g9d3da93df7_0_28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rsraksts un vertikāls teksts" type="vertTx">
  <p:cSld name="VERTICAL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9d3da93df7_0_2842"/>
          <p:cNvSpPr txBox="1">
            <a:spLocks noGrp="1"/>
          </p:cNvSpPr>
          <p:nvPr>
            <p:ph type="title"/>
          </p:nvPr>
        </p:nvSpPr>
        <p:spPr>
          <a:xfrm>
            <a:off x="315882" y="517138"/>
            <a:ext cx="117126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9d3da93df7_0_2842"/>
          <p:cNvSpPr txBox="1">
            <a:spLocks noGrp="1"/>
          </p:cNvSpPr>
          <p:nvPr>
            <p:ph type="body" idx="1"/>
          </p:nvPr>
        </p:nvSpPr>
        <p:spPr>
          <a:xfrm rot="5400000">
            <a:off x="5208165" y="-3182719"/>
            <a:ext cx="1928100" cy="117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g9d3da93df7_0_28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g9d3da93df7_0_28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Google Shape;156;g9d3da93df7_0_28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kāls virsraksts un teksts" type="vertTitleAndTx">
  <p:cSld name="VERTICAL_TITLE_AND_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d3da93df7_0_2848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g9d3da93df7_0_2848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g9d3da93df7_0_28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Google Shape;161;g9d3da93df7_0_28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Google Shape;162;g9d3da93df7_0_28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8D5AE-346D-412A-B294-A1A95E3AD9AD}" type="datetimeFigureOut">
              <a:rPr lang="en-US" smtClean="0"/>
              <a:t>02-Mar-21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6CD3-A040-46E7-B4E1-3A24B97E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12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EA31-9D11-4917-8784-C73E08FDD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06073-53E3-4F80-8DA3-E070EED23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58BAF-79CD-4DB7-9D3C-3512C064B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02/03/2021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6A10D-A088-40B1-A71B-9675B441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FDE75-6B84-47C0-8118-75376A204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518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d3da93df7_0_2783"/>
          <p:cNvSpPr txBox="1">
            <a:spLocks noGrp="1"/>
          </p:cNvSpPr>
          <p:nvPr>
            <p:ph type="title"/>
          </p:nvPr>
        </p:nvSpPr>
        <p:spPr>
          <a:xfrm>
            <a:off x="315882" y="517138"/>
            <a:ext cx="117126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94" name="Google Shape;94;g9d3da93df7_0_2783"/>
          <p:cNvSpPr txBox="1">
            <a:spLocks noGrp="1"/>
          </p:cNvSpPr>
          <p:nvPr>
            <p:ph type="body" idx="1"/>
          </p:nvPr>
        </p:nvSpPr>
        <p:spPr>
          <a:xfrm>
            <a:off x="315882" y="1709531"/>
            <a:ext cx="11712600" cy="19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5" name="Google Shape;95;g9d3da93df7_0_278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461873" y="6095209"/>
            <a:ext cx="2027763" cy="68525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9d3da93df7_0_2783"/>
          <p:cNvSpPr/>
          <p:nvPr/>
        </p:nvSpPr>
        <p:spPr>
          <a:xfrm>
            <a:off x="0" y="6341165"/>
            <a:ext cx="9312900" cy="1998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9d3da93df7_0_2783"/>
          <p:cNvSpPr/>
          <p:nvPr/>
        </p:nvSpPr>
        <p:spPr>
          <a:xfrm>
            <a:off x="11638544" y="6341164"/>
            <a:ext cx="553500" cy="1998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7" r:id="rId3"/>
    <p:sldLayoutId id="2147483669" r:id="rId4"/>
    <p:sldLayoutId id="2147483671" r:id="rId5"/>
    <p:sldLayoutId id="2147483672" r:id="rId6"/>
    <p:sldLayoutId id="2147483673" r:id="rId7"/>
    <p:sldLayoutId id="2147483674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B54C2C1-09D2-4599-A0AD-F976D7116B92}"/>
              </a:ext>
            </a:extLst>
          </p:cNvPr>
          <p:cNvSpPr/>
          <p:nvPr userDrawn="1"/>
        </p:nvSpPr>
        <p:spPr>
          <a:xfrm>
            <a:off x="0" y="-15269"/>
            <a:ext cx="12192000" cy="760787"/>
          </a:xfrm>
          <a:prstGeom prst="rect">
            <a:avLst/>
          </a:prstGeom>
          <a:solidFill>
            <a:srgbClr val="87B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E67701-6433-465D-9027-66EDC05E8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8B8E9-8C9B-4355-BA63-9FB371EE8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6AF01-7560-4393-A066-D69D4E854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19DAC-A207-4491-8371-4F2382EDA2B0}" type="datetimeFigureOut">
              <a:rPr lang="en-GB" smtClean="0"/>
              <a:t>02/03/2021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BF5BF-3BDD-4E1F-AC07-3CFD727DB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C3211-6FF3-4ED6-9E71-8E83DAF65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28F533-7A7F-41A3-A714-DC9E75B7C43C}"/>
              </a:ext>
            </a:extLst>
          </p:cNvPr>
          <p:cNvSpPr/>
          <p:nvPr userDrawn="1"/>
        </p:nvSpPr>
        <p:spPr>
          <a:xfrm>
            <a:off x="0" y="6058360"/>
            <a:ext cx="12192000" cy="760787"/>
          </a:xfrm>
          <a:prstGeom prst="rect">
            <a:avLst/>
          </a:prstGeom>
          <a:solidFill>
            <a:srgbClr val="87B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6FB6BF-6C8D-4F48-AB74-C1E0E4D5DFCF}"/>
              </a:ext>
            </a:extLst>
          </p:cNvPr>
          <p:cNvSpPr/>
          <p:nvPr userDrawn="1"/>
        </p:nvSpPr>
        <p:spPr>
          <a:xfrm>
            <a:off x="-1" y="6793706"/>
            <a:ext cx="12192000" cy="146505"/>
          </a:xfrm>
          <a:prstGeom prst="rect">
            <a:avLst/>
          </a:prstGeom>
          <a:solidFill>
            <a:srgbClr val="EC5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B06BB72-BC27-4BB1-B312-67B608D18D4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" y="6058360"/>
            <a:ext cx="3899967" cy="72582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D43CE9F-AA20-4339-BE8C-D77CBF66DA1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94378" y="37729"/>
            <a:ext cx="2162627" cy="65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44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nibbler.silktide.com/" TargetMode="External"/><Relationship Id="rId2" Type="http://schemas.openxmlformats.org/officeDocument/2006/relationships/hyperlink" Target="https://www.dareboost.com/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validator.w3.org/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iff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gui-testing.html" TargetMode="External"/><Relationship Id="rId2" Type="http://schemas.openxmlformats.org/officeDocument/2006/relationships/hyperlink" Target="https://www.guru99.com/api-testing.html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experienceux.co.uk/faqs/what-is-usability-testing/" TargetMode="Externa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2B8F-74FD-4EB9-BD14-14A6006E6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/>
              <a:t>Ievads</a:t>
            </a:r>
            <a:r>
              <a:rPr lang="en-US" sz="4000" b="1" dirty="0"/>
              <a:t> </a:t>
            </a:r>
            <a:r>
              <a:rPr lang="en-US" sz="4000" b="1" dirty="0" err="1"/>
              <a:t>programmatūras</a:t>
            </a:r>
            <a:r>
              <a:rPr lang="en-US" sz="4000" b="1" dirty="0"/>
              <a:t> </a:t>
            </a:r>
            <a:r>
              <a:rPr lang="en-US" sz="4000" b="1" dirty="0" err="1"/>
              <a:t>testēšanā</a:t>
            </a:r>
            <a:endParaRPr lang="en-GB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155DEC-4AC5-4855-9985-65345A040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272"/>
            <a:ext cx="9144000" cy="997527"/>
          </a:xfrm>
        </p:spPr>
        <p:txBody>
          <a:bodyPr>
            <a:normAutofit/>
          </a:bodyPr>
          <a:lstStyle/>
          <a:p>
            <a:r>
              <a:rPr lang="en-US" sz="2800" i="1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Konstantīns</a:t>
            </a:r>
            <a:r>
              <a:rPr lang="en-US" sz="2800" i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i="1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Tarasjuks</a:t>
            </a:r>
            <a:endParaRPr lang="en-US" sz="2800" i="1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45" y="1237812"/>
            <a:ext cx="4472767" cy="107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058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9d3da93df7_0_586"/>
          <p:cNvSpPr txBox="1">
            <a:spLocks noGrp="1"/>
          </p:cNvSpPr>
          <p:nvPr>
            <p:ph type="body" idx="4294967295"/>
          </p:nvPr>
        </p:nvSpPr>
        <p:spPr>
          <a:xfrm>
            <a:off x="418011" y="1709530"/>
            <a:ext cx="11619000" cy="42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lv-LV" dirty="0">
                <a:latin typeface="Arial"/>
                <a:ea typeface="Arial"/>
                <a:cs typeface="Arial"/>
                <a:sym typeface="Arial"/>
              </a:rPr>
              <a:t>Tīmekļa analīze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lv-LV" dirty="0">
                <a:latin typeface="Arial"/>
                <a:ea typeface="Arial"/>
                <a:cs typeface="Arial"/>
                <a:sym typeface="Arial"/>
              </a:rPr>
              <a:t>Lietojamība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lv-LV" b="1" dirty="0">
                <a:latin typeface="Arial"/>
                <a:ea typeface="Arial"/>
                <a:cs typeface="Arial"/>
                <a:sym typeface="Arial"/>
              </a:rPr>
              <a:t>Uzlabotas Java klases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lv-LV" dirty="0" err="1">
                <a:latin typeface="Arial"/>
                <a:ea typeface="Arial"/>
                <a:cs typeface="Arial"/>
                <a:sym typeface="Arial"/>
              </a:rPr>
              <a:t>While</a:t>
            </a:r>
            <a:endParaRPr lang="lv-LV" dirty="0">
              <a:latin typeface="Arial"/>
              <a:ea typeface="Arial"/>
              <a:cs typeface="Arial"/>
              <a:sym typeface="Arial"/>
            </a:endParaRPr>
          </a:p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lv-LV" dirty="0" err="1">
                <a:latin typeface="Arial"/>
                <a:ea typeface="Arial"/>
                <a:cs typeface="Arial"/>
                <a:sym typeface="Arial"/>
              </a:rPr>
              <a:t>For</a:t>
            </a:r>
            <a:endParaRPr lang="lv-LV" dirty="0">
              <a:latin typeface="Arial"/>
              <a:ea typeface="Arial"/>
              <a:cs typeface="Arial"/>
              <a:sym typeface="Arial"/>
            </a:endParaRPr>
          </a:p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lv-LV" dirty="0">
                <a:latin typeface="Arial"/>
                <a:ea typeface="Arial"/>
                <a:cs typeface="Arial"/>
                <a:sym typeface="Arial"/>
              </a:rPr>
              <a:t>Do </a:t>
            </a:r>
            <a:r>
              <a:rPr lang="lv-LV" dirty="0" err="1">
                <a:latin typeface="Arial"/>
                <a:ea typeface="Arial"/>
                <a:cs typeface="Arial"/>
                <a:sym typeface="Arial"/>
              </a:rPr>
              <a:t>while</a:t>
            </a:r>
            <a:endParaRPr lang="lv-LV" dirty="0">
              <a:latin typeface="Arial"/>
              <a:ea typeface="Arial"/>
              <a:cs typeface="Arial"/>
              <a:sym typeface="Arial"/>
            </a:endParaRPr>
          </a:p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lv-LV" dirty="0">
                <a:latin typeface="Arial"/>
                <a:ea typeface="Arial"/>
                <a:cs typeface="Arial"/>
                <a:sym typeface="Arial"/>
              </a:rPr>
              <a:t>Praktiskie uzdevumi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lv-LV" dirty="0">
                <a:latin typeface="Arial"/>
                <a:ea typeface="Arial"/>
                <a:cs typeface="Arial"/>
                <a:sym typeface="Arial"/>
              </a:rPr>
              <a:t>Mājasdarbs</a:t>
            </a:r>
          </a:p>
        </p:txBody>
      </p:sp>
      <p:sp>
        <p:nvSpPr>
          <p:cNvPr id="176" name="Google Shape;176;g9d3da93df7_0_586"/>
          <p:cNvSpPr txBox="1">
            <a:spLocks noGrp="1"/>
          </p:cNvSpPr>
          <p:nvPr>
            <p:ph type="sldNum" idx="12"/>
          </p:nvPr>
        </p:nvSpPr>
        <p:spPr>
          <a:xfrm>
            <a:off x="11645929" y="6256960"/>
            <a:ext cx="605100" cy="3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5" name="Google Shape;174;g9d3da93df7_0_586">
            <a:extLst>
              <a:ext uri="{FF2B5EF4-FFF2-40B4-BE49-F238E27FC236}">
                <a16:creationId xmlns:a16="http://schemas.microsoft.com/office/drawing/2014/main" id="{1D792A66-8D37-2347-BE86-729641C0570A}"/>
              </a:ext>
            </a:extLst>
          </p:cNvPr>
          <p:cNvSpPr txBox="1">
            <a:spLocks/>
          </p:cNvSpPr>
          <p:nvPr/>
        </p:nvSpPr>
        <p:spPr>
          <a:xfrm>
            <a:off x="418011" y="0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1B5089"/>
              </a:buClr>
              <a:buFont typeface="Arial"/>
              <a:buNone/>
            </a:pPr>
            <a:r>
              <a:rPr lang="en-US" dirty="0" err="1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Saturs</a:t>
            </a:r>
            <a:endParaRPr lang="en-US" dirty="0">
              <a:solidFill>
                <a:srgbClr val="1B508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0867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4A19DD-FC13-446F-BACF-190EC0EB1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79" y="1062744"/>
            <a:ext cx="8709919" cy="4946097"/>
          </a:xfrm>
          <a:prstGeom prst="rect">
            <a:avLst/>
          </a:prstGeom>
        </p:spPr>
      </p:pic>
      <p:sp>
        <p:nvSpPr>
          <p:cNvPr id="6" name="Google Shape;174;g9d3da93df7_0_586">
            <a:extLst>
              <a:ext uri="{FF2B5EF4-FFF2-40B4-BE49-F238E27FC236}">
                <a16:creationId xmlns:a16="http://schemas.microsoft.com/office/drawing/2014/main" id="{D6D4F026-838F-914E-BB5D-B881CC677C03}"/>
              </a:ext>
            </a:extLst>
          </p:cNvPr>
          <p:cNvSpPr txBox="1">
            <a:spLocks/>
          </p:cNvSpPr>
          <p:nvPr/>
        </p:nvSpPr>
        <p:spPr>
          <a:xfrm>
            <a:off x="418011" y="0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1B5089"/>
              </a:buClr>
              <a:buFont typeface="Arial"/>
              <a:buNone/>
            </a:pPr>
            <a:r>
              <a:rPr lang="en-US" dirty="0" err="1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Klases</a:t>
            </a:r>
            <a:r>
              <a:rPr lang="en-US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struktūras</a:t>
            </a:r>
            <a:r>
              <a:rPr lang="en-US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piemērs</a:t>
            </a:r>
            <a:endParaRPr lang="en-US" dirty="0">
              <a:solidFill>
                <a:srgbClr val="1B50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DAC11EBE-068B-DB4C-A41E-61FCECC7576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645929" y="6256960"/>
            <a:ext cx="605100" cy="3327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302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988DE8-B903-4B7A-B59C-503BB9592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03" y="1473693"/>
            <a:ext cx="8601166" cy="4534773"/>
          </a:xfrm>
          <a:prstGeom prst="rect">
            <a:avLst/>
          </a:prstGeom>
        </p:spPr>
      </p:pic>
      <p:sp>
        <p:nvSpPr>
          <p:cNvPr id="5" name="Google Shape;174;g9d3da93df7_0_586">
            <a:extLst>
              <a:ext uri="{FF2B5EF4-FFF2-40B4-BE49-F238E27FC236}">
                <a16:creationId xmlns:a16="http://schemas.microsoft.com/office/drawing/2014/main" id="{D06A6756-6EBF-524D-A88D-851A00FD0251}"/>
              </a:ext>
            </a:extLst>
          </p:cNvPr>
          <p:cNvSpPr txBox="1">
            <a:spLocks/>
          </p:cNvSpPr>
          <p:nvPr/>
        </p:nvSpPr>
        <p:spPr>
          <a:xfrm>
            <a:off x="418011" y="0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1B5089"/>
              </a:buClr>
              <a:buFont typeface="Arial"/>
              <a:buNone/>
            </a:pPr>
            <a:r>
              <a:rPr lang="en-US" dirty="0" err="1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Klases</a:t>
            </a:r>
            <a:r>
              <a:rPr lang="en-US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struktūras</a:t>
            </a:r>
            <a:r>
              <a:rPr lang="en-US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piemērs</a:t>
            </a:r>
            <a:endParaRPr lang="en-US" dirty="0">
              <a:solidFill>
                <a:srgbClr val="1B50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989E3A9F-34EF-EB40-9D74-6F32C83E6DB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645929" y="6256960"/>
            <a:ext cx="605100" cy="3327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803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9AC6246-5570-46E2-9B33-689FA9E736F6}"/>
              </a:ext>
            </a:extLst>
          </p:cNvPr>
          <p:cNvSpPr/>
          <p:nvPr/>
        </p:nvSpPr>
        <p:spPr>
          <a:xfrm>
            <a:off x="470517" y="1473693"/>
            <a:ext cx="107863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lv-LV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sz="3600" i="1" dirty="0" err="1"/>
              <a:t>Getters</a:t>
            </a:r>
            <a:r>
              <a:rPr lang="lv-LV" sz="3600" i="1" dirty="0"/>
              <a:t> </a:t>
            </a:r>
            <a:r>
              <a:rPr lang="lv-LV" sz="3600" dirty="0"/>
              <a:t>ielādē objekta stāvokli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sz="3600" i="1" dirty="0" err="1"/>
              <a:t>Setters</a:t>
            </a:r>
            <a:r>
              <a:rPr lang="lv-LV" sz="3600" i="1" dirty="0"/>
              <a:t> </a:t>
            </a:r>
            <a:r>
              <a:rPr lang="lv-LV" sz="3600" dirty="0"/>
              <a:t>maina objekta stāvokli</a:t>
            </a:r>
          </a:p>
        </p:txBody>
      </p:sp>
      <p:sp>
        <p:nvSpPr>
          <p:cNvPr id="5" name="Google Shape;174;g9d3da93df7_0_586">
            <a:extLst>
              <a:ext uri="{FF2B5EF4-FFF2-40B4-BE49-F238E27FC236}">
                <a16:creationId xmlns:a16="http://schemas.microsoft.com/office/drawing/2014/main" id="{FF672AD6-12AF-304D-9E8C-015AA56EBD54}"/>
              </a:ext>
            </a:extLst>
          </p:cNvPr>
          <p:cNvSpPr txBox="1">
            <a:spLocks/>
          </p:cNvSpPr>
          <p:nvPr/>
        </p:nvSpPr>
        <p:spPr>
          <a:xfrm>
            <a:off x="418011" y="0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1B5089"/>
              </a:buClr>
              <a:buFont typeface="Arial"/>
              <a:buNone/>
            </a:pPr>
            <a:r>
              <a:rPr lang="en-US" dirty="0" err="1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Objekta</a:t>
            </a:r>
            <a:r>
              <a:rPr lang="en-US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stāvokļa</a:t>
            </a:r>
            <a:r>
              <a:rPr lang="en-US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iegūšana</a:t>
            </a:r>
            <a:r>
              <a:rPr lang="en-US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dirty="0" err="1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mainīšana</a:t>
            </a:r>
            <a:r>
              <a:rPr lang="en-US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321430A9-6F58-7048-AC86-FAB5244FF4B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645929" y="6256960"/>
            <a:ext cx="605100" cy="3327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983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6B4F53-FA2C-4331-AF14-3856CB6D1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083" y="1410496"/>
            <a:ext cx="7517833" cy="4037008"/>
          </a:xfrm>
          <a:prstGeom prst="rect">
            <a:avLst/>
          </a:prstGeom>
        </p:spPr>
      </p:pic>
      <p:sp>
        <p:nvSpPr>
          <p:cNvPr id="6" name="Google Shape;174;g9d3da93df7_0_586">
            <a:extLst>
              <a:ext uri="{FF2B5EF4-FFF2-40B4-BE49-F238E27FC236}">
                <a16:creationId xmlns:a16="http://schemas.microsoft.com/office/drawing/2014/main" id="{66450022-1F5A-174C-B9C1-2B42C3433275}"/>
              </a:ext>
            </a:extLst>
          </p:cNvPr>
          <p:cNvSpPr txBox="1">
            <a:spLocks/>
          </p:cNvSpPr>
          <p:nvPr/>
        </p:nvSpPr>
        <p:spPr>
          <a:xfrm>
            <a:off x="418011" y="0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1B5089"/>
              </a:buClr>
              <a:buFont typeface="Arial"/>
              <a:buNone/>
            </a:pPr>
            <a:r>
              <a:rPr lang="en-US" i="1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Getter</a:t>
            </a:r>
            <a:r>
              <a:rPr lang="en-US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i="1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Setter</a:t>
            </a:r>
            <a:r>
              <a:rPr lang="en-US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struktūra</a:t>
            </a:r>
            <a:endParaRPr lang="en-US" dirty="0">
              <a:solidFill>
                <a:srgbClr val="1B50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A0500CC-610F-1242-8472-5CDD3DF78A8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645929" y="6256960"/>
            <a:ext cx="605100" cy="3327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876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FD0E52-6373-49AF-9A43-DA5989721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515" y="974825"/>
            <a:ext cx="7954392" cy="4908350"/>
          </a:xfrm>
          <a:prstGeom prst="rect">
            <a:avLst/>
          </a:prstGeom>
        </p:spPr>
      </p:pic>
      <p:sp>
        <p:nvSpPr>
          <p:cNvPr id="5" name="Google Shape;174;g9d3da93df7_0_586">
            <a:extLst>
              <a:ext uri="{FF2B5EF4-FFF2-40B4-BE49-F238E27FC236}">
                <a16:creationId xmlns:a16="http://schemas.microsoft.com/office/drawing/2014/main" id="{DF72C627-4CAE-1C40-9EA5-66363FA29DAB}"/>
              </a:ext>
            </a:extLst>
          </p:cNvPr>
          <p:cNvSpPr txBox="1">
            <a:spLocks/>
          </p:cNvSpPr>
          <p:nvPr/>
        </p:nvSpPr>
        <p:spPr>
          <a:xfrm>
            <a:off x="418011" y="0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1B5089"/>
              </a:buClr>
              <a:buFont typeface="Arial"/>
              <a:buNone/>
            </a:pPr>
            <a:r>
              <a:rPr lang="en-US" i="1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Getter</a:t>
            </a:r>
            <a:r>
              <a:rPr lang="en-US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i="1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Setter</a:t>
            </a:r>
            <a:r>
              <a:rPr lang="en-US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piemērs</a:t>
            </a:r>
            <a:endParaRPr lang="en-US" dirty="0">
              <a:solidFill>
                <a:srgbClr val="1B50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39C0682-41C8-6E4C-AE10-E3F531515C8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645929" y="6256960"/>
            <a:ext cx="605100" cy="3327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453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FC5771-CDF2-4C5D-81C7-5D9F8B5E5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156" y="1121637"/>
            <a:ext cx="8049688" cy="4614726"/>
          </a:xfrm>
          <a:prstGeom prst="rect">
            <a:avLst/>
          </a:prstGeom>
        </p:spPr>
      </p:pic>
      <p:sp>
        <p:nvSpPr>
          <p:cNvPr id="5" name="Google Shape;174;g9d3da93df7_0_586">
            <a:extLst>
              <a:ext uri="{FF2B5EF4-FFF2-40B4-BE49-F238E27FC236}">
                <a16:creationId xmlns:a16="http://schemas.microsoft.com/office/drawing/2014/main" id="{80974DF1-FABF-214C-9320-209EC9CCC0FA}"/>
              </a:ext>
            </a:extLst>
          </p:cNvPr>
          <p:cNvSpPr txBox="1">
            <a:spLocks/>
          </p:cNvSpPr>
          <p:nvPr/>
        </p:nvSpPr>
        <p:spPr>
          <a:xfrm>
            <a:off x="418011" y="0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1B5089"/>
              </a:buClr>
              <a:buFont typeface="Arial"/>
              <a:buNone/>
            </a:pPr>
            <a:r>
              <a:rPr lang="en-US" i="1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Getter</a:t>
            </a:r>
            <a:r>
              <a:rPr lang="en-US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i="1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Setter</a:t>
            </a:r>
            <a:r>
              <a:rPr lang="en-US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piemērs</a:t>
            </a:r>
            <a:endParaRPr lang="en-US" dirty="0">
              <a:solidFill>
                <a:srgbClr val="1B50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60481D3F-5885-BD43-BC87-BD4F7369FEF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645929" y="6256960"/>
            <a:ext cx="605100" cy="3327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077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E3DD1C5-6816-4707-81A2-4C7C7D439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970" y="0"/>
            <a:ext cx="9968060" cy="6011273"/>
          </a:xfrm>
          <a:prstGeom prst="rect">
            <a:avLst/>
          </a:prstGeom>
        </p:spPr>
      </p:pic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7DFBB09C-9F08-394D-B0BB-8E100BB8941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645929" y="6256960"/>
            <a:ext cx="605100" cy="3327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829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A268C6-4D5C-45D4-AD08-A05977A17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969" y="274724"/>
            <a:ext cx="10230061" cy="5430006"/>
          </a:xfrm>
          <a:prstGeom prst="rect">
            <a:avLst/>
          </a:prstGeom>
        </p:spPr>
      </p:pic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1334EFA9-519F-8E41-9398-2AC6B569E8B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645929" y="6256960"/>
            <a:ext cx="605100" cy="3327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794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9d3da93df7_0_586"/>
          <p:cNvSpPr txBox="1">
            <a:spLocks noGrp="1"/>
          </p:cNvSpPr>
          <p:nvPr>
            <p:ph type="body" idx="4294967295"/>
          </p:nvPr>
        </p:nvSpPr>
        <p:spPr>
          <a:xfrm>
            <a:off x="418011" y="1709530"/>
            <a:ext cx="11619000" cy="42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lv-LV" dirty="0">
                <a:latin typeface="Arial"/>
                <a:ea typeface="Arial"/>
                <a:cs typeface="Arial"/>
                <a:sym typeface="Arial"/>
              </a:rPr>
              <a:t>Tīmekļa analīze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lv-LV" dirty="0">
                <a:latin typeface="Arial"/>
                <a:ea typeface="Arial"/>
                <a:cs typeface="Arial"/>
                <a:sym typeface="Arial"/>
              </a:rPr>
              <a:t>Lietojamība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lv-LV" dirty="0">
                <a:latin typeface="Arial"/>
                <a:ea typeface="Arial"/>
                <a:cs typeface="Arial"/>
                <a:sym typeface="Arial"/>
              </a:rPr>
              <a:t>Uzlabotas Java klases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lv-LV" b="1" dirty="0" err="1">
                <a:latin typeface="Arial"/>
                <a:ea typeface="Arial"/>
                <a:cs typeface="Arial"/>
                <a:sym typeface="Arial"/>
              </a:rPr>
              <a:t>While</a:t>
            </a:r>
            <a:endParaRPr lang="lv-LV" b="1" dirty="0">
              <a:latin typeface="Arial"/>
              <a:ea typeface="Arial"/>
              <a:cs typeface="Arial"/>
              <a:sym typeface="Arial"/>
            </a:endParaRPr>
          </a:p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lv-LV" dirty="0" err="1">
                <a:latin typeface="Arial"/>
                <a:ea typeface="Arial"/>
                <a:cs typeface="Arial"/>
                <a:sym typeface="Arial"/>
              </a:rPr>
              <a:t>For</a:t>
            </a:r>
            <a:endParaRPr lang="lv-LV" dirty="0">
              <a:latin typeface="Arial"/>
              <a:ea typeface="Arial"/>
              <a:cs typeface="Arial"/>
              <a:sym typeface="Arial"/>
            </a:endParaRPr>
          </a:p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lv-LV" dirty="0">
                <a:latin typeface="Arial"/>
                <a:ea typeface="Arial"/>
                <a:cs typeface="Arial"/>
                <a:sym typeface="Arial"/>
              </a:rPr>
              <a:t>Do </a:t>
            </a:r>
            <a:r>
              <a:rPr lang="lv-LV" dirty="0" err="1">
                <a:latin typeface="Arial"/>
                <a:ea typeface="Arial"/>
                <a:cs typeface="Arial"/>
                <a:sym typeface="Arial"/>
              </a:rPr>
              <a:t>while</a:t>
            </a:r>
            <a:endParaRPr lang="lv-LV" dirty="0">
              <a:latin typeface="Arial"/>
              <a:ea typeface="Arial"/>
              <a:cs typeface="Arial"/>
              <a:sym typeface="Arial"/>
            </a:endParaRPr>
          </a:p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lv-LV" dirty="0">
                <a:latin typeface="Arial"/>
                <a:ea typeface="Arial"/>
                <a:cs typeface="Arial"/>
                <a:sym typeface="Arial"/>
              </a:rPr>
              <a:t>Praktiskie uzdevumi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lv-LV" dirty="0">
                <a:latin typeface="Arial"/>
                <a:ea typeface="Arial"/>
                <a:cs typeface="Arial"/>
                <a:sym typeface="Arial"/>
              </a:rPr>
              <a:t>Mājasdarbs</a:t>
            </a:r>
          </a:p>
        </p:txBody>
      </p:sp>
      <p:sp>
        <p:nvSpPr>
          <p:cNvPr id="176" name="Google Shape;176;g9d3da93df7_0_586"/>
          <p:cNvSpPr txBox="1">
            <a:spLocks noGrp="1"/>
          </p:cNvSpPr>
          <p:nvPr>
            <p:ph type="sldNum" idx="12"/>
          </p:nvPr>
        </p:nvSpPr>
        <p:spPr>
          <a:xfrm>
            <a:off x="11645929" y="6256960"/>
            <a:ext cx="605100" cy="3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5" name="Google Shape;174;g9d3da93df7_0_586">
            <a:extLst>
              <a:ext uri="{FF2B5EF4-FFF2-40B4-BE49-F238E27FC236}">
                <a16:creationId xmlns:a16="http://schemas.microsoft.com/office/drawing/2014/main" id="{031B53BA-DAAB-8743-A516-3A607AD7F000}"/>
              </a:ext>
            </a:extLst>
          </p:cNvPr>
          <p:cNvSpPr txBox="1">
            <a:spLocks/>
          </p:cNvSpPr>
          <p:nvPr/>
        </p:nvSpPr>
        <p:spPr>
          <a:xfrm>
            <a:off x="418011" y="0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1B5089"/>
              </a:buClr>
              <a:buFont typeface="Arial"/>
              <a:buNone/>
            </a:pPr>
            <a:r>
              <a:rPr lang="en-US" dirty="0" err="1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Saturs</a:t>
            </a:r>
            <a:endParaRPr lang="en-US" dirty="0">
              <a:solidFill>
                <a:srgbClr val="1B508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670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9d3da93df7_0_586"/>
          <p:cNvSpPr txBox="1">
            <a:spLocks noGrp="1"/>
          </p:cNvSpPr>
          <p:nvPr>
            <p:ph type="title" idx="4294967295"/>
          </p:nvPr>
        </p:nvSpPr>
        <p:spPr>
          <a:xfrm>
            <a:off x="418011" y="0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4400"/>
              <a:buFont typeface="Arial"/>
              <a:buNone/>
            </a:pPr>
            <a:r>
              <a:rPr lang="en-US" dirty="0" err="1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Saturs</a:t>
            </a:r>
            <a:endParaRPr dirty="0">
              <a:solidFill>
                <a:srgbClr val="1B50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9d3da93df7_0_586"/>
          <p:cNvSpPr txBox="1">
            <a:spLocks noGrp="1"/>
          </p:cNvSpPr>
          <p:nvPr>
            <p:ph type="body" idx="4294967295"/>
          </p:nvPr>
        </p:nvSpPr>
        <p:spPr>
          <a:xfrm>
            <a:off x="418011" y="1709530"/>
            <a:ext cx="11619000" cy="42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lv-LV" b="1" dirty="0">
                <a:latin typeface="Arial"/>
                <a:ea typeface="Arial"/>
                <a:cs typeface="Arial"/>
                <a:sym typeface="Arial"/>
              </a:rPr>
              <a:t>Tīmekļa analīze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lv-LV" dirty="0">
                <a:latin typeface="Arial"/>
                <a:ea typeface="Arial"/>
                <a:cs typeface="Arial"/>
                <a:sym typeface="Arial"/>
              </a:rPr>
              <a:t>Lietojamība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lv-LV" dirty="0">
                <a:latin typeface="Arial"/>
                <a:ea typeface="Arial"/>
                <a:cs typeface="Arial"/>
                <a:sym typeface="Arial"/>
              </a:rPr>
              <a:t>Uzlabotas Java klases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lv-LV" dirty="0">
                <a:latin typeface="Arial"/>
                <a:ea typeface="Arial"/>
                <a:cs typeface="Arial"/>
                <a:sym typeface="Arial"/>
              </a:rPr>
              <a:t>While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lv-LV" dirty="0">
                <a:latin typeface="Arial"/>
                <a:ea typeface="Arial"/>
                <a:cs typeface="Arial"/>
                <a:sym typeface="Arial"/>
              </a:rPr>
              <a:t>For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lv-LV" dirty="0">
                <a:latin typeface="Arial"/>
                <a:ea typeface="Arial"/>
                <a:cs typeface="Arial"/>
                <a:sym typeface="Arial"/>
              </a:rPr>
              <a:t>Do while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lv-LV" dirty="0">
                <a:latin typeface="Arial"/>
                <a:ea typeface="Arial"/>
                <a:cs typeface="Arial"/>
                <a:sym typeface="Arial"/>
              </a:rPr>
              <a:t>Praktiskie uzdevumi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lv-LV" dirty="0">
                <a:latin typeface="Arial"/>
                <a:ea typeface="Arial"/>
                <a:cs typeface="Arial"/>
                <a:sym typeface="Arial"/>
              </a:rPr>
              <a:t>Mājasdarbs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9d3da93df7_0_586"/>
          <p:cNvSpPr txBox="1">
            <a:spLocks noGrp="1"/>
          </p:cNvSpPr>
          <p:nvPr>
            <p:ph type="sldNum" idx="12"/>
          </p:nvPr>
        </p:nvSpPr>
        <p:spPr>
          <a:xfrm>
            <a:off x="11645929" y="6256960"/>
            <a:ext cx="605100" cy="3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AB5EF-BDCC-46BC-AF2B-A4B1BC40D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882" y="1221259"/>
            <a:ext cx="11712600" cy="1928100"/>
          </a:xfrm>
        </p:spPr>
        <p:txBody>
          <a:bodyPr/>
          <a:lstStyle/>
          <a:p>
            <a:r>
              <a:rPr lang="lv-LV" dirty="0">
                <a:latin typeface="+mn-lt"/>
              </a:rPr>
              <a:t>Iespējamas situācijas, kad nepieciešams izpildīt kodu vairākas reizes</a:t>
            </a:r>
          </a:p>
          <a:p>
            <a:r>
              <a:rPr lang="lv-LV" dirty="0">
                <a:latin typeface="+mn-lt"/>
              </a:rPr>
              <a:t>Cilpas nosacījums ļauj izpildīt paziņojumu vai to grupu paziņojumus vairākas reizes</a:t>
            </a:r>
          </a:p>
          <a:p>
            <a:r>
              <a:rPr lang="lv-LV" dirty="0">
                <a:latin typeface="+mn-lt"/>
              </a:rPr>
              <a:t>Pieejamie cilpu nosacījumi:</a:t>
            </a:r>
          </a:p>
          <a:p>
            <a:pPr marL="1022350" lvl="1" indent="-514350">
              <a:buFont typeface="+mj-lt"/>
              <a:buAutoNum type="arabicPeriod"/>
            </a:pPr>
            <a:r>
              <a:rPr lang="lv-LV" i="1" dirty="0" err="1">
                <a:latin typeface="+mn-lt"/>
              </a:rPr>
              <a:t>while</a:t>
            </a:r>
            <a:endParaRPr lang="lv-LV" i="1" dirty="0">
              <a:latin typeface="+mn-lt"/>
            </a:endParaRPr>
          </a:p>
          <a:p>
            <a:pPr marL="1022350" lvl="1" indent="-514350">
              <a:buFont typeface="+mj-lt"/>
              <a:buAutoNum type="arabicPeriod"/>
            </a:pPr>
            <a:r>
              <a:rPr lang="lv-LV" i="1" dirty="0" err="1">
                <a:latin typeface="+mn-lt"/>
              </a:rPr>
              <a:t>for</a:t>
            </a:r>
            <a:endParaRPr lang="lv-LV" i="1" dirty="0">
              <a:latin typeface="+mn-lt"/>
            </a:endParaRPr>
          </a:p>
          <a:p>
            <a:pPr marL="1022350" lvl="1" indent="-514350">
              <a:buFont typeface="+mj-lt"/>
              <a:buAutoNum type="arabicPeriod"/>
            </a:pPr>
            <a:r>
              <a:rPr lang="lv-LV" i="1" dirty="0">
                <a:latin typeface="+mn-lt"/>
              </a:rPr>
              <a:t>do ... while</a:t>
            </a:r>
            <a:endParaRPr lang="en-US" i="1" dirty="0">
              <a:latin typeface="+mn-lt"/>
            </a:endParaRPr>
          </a:p>
        </p:txBody>
      </p:sp>
      <p:sp>
        <p:nvSpPr>
          <p:cNvPr id="6" name="Google Shape;174;g9d3da93df7_0_586">
            <a:extLst>
              <a:ext uri="{FF2B5EF4-FFF2-40B4-BE49-F238E27FC236}">
                <a16:creationId xmlns:a16="http://schemas.microsoft.com/office/drawing/2014/main" id="{BB01B877-70AA-A846-B171-C261EA760171}"/>
              </a:ext>
            </a:extLst>
          </p:cNvPr>
          <p:cNvSpPr txBox="1">
            <a:spLocks/>
          </p:cNvSpPr>
          <p:nvPr/>
        </p:nvSpPr>
        <p:spPr>
          <a:xfrm>
            <a:off x="418011" y="0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1B5089"/>
              </a:buClr>
              <a:buFont typeface="Arial"/>
              <a:buNone/>
            </a:pPr>
            <a:r>
              <a:rPr lang="en-US" dirty="0" err="1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Cilpas</a:t>
            </a:r>
            <a:endParaRPr lang="en-US" dirty="0">
              <a:solidFill>
                <a:srgbClr val="1B50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96AE3B90-929C-764D-98BC-A8B2C25E914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645929" y="6256960"/>
            <a:ext cx="605100" cy="3327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t>20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448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6B288-1EDE-4CCB-8BA1-1D6227D4A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882" y="1455938"/>
            <a:ext cx="11712600" cy="4261281"/>
          </a:xfrm>
        </p:spPr>
        <p:txBody>
          <a:bodyPr/>
          <a:lstStyle/>
          <a:p>
            <a:r>
              <a:rPr lang="lv-LV" dirty="0">
                <a:latin typeface="+mn-lt"/>
              </a:rPr>
              <a:t>Atkārto paziņojumu vai paziņojumu bloku, kamēr tā </a:t>
            </a:r>
            <a:r>
              <a:rPr lang="lv-LV" dirty="0" err="1">
                <a:latin typeface="+mn-lt"/>
              </a:rPr>
              <a:t>būla</a:t>
            </a:r>
            <a:r>
              <a:rPr lang="lv-LV" dirty="0">
                <a:latin typeface="+mn-lt"/>
              </a:rPr>
              <a:t> izteiksmes kontrole kļūst par patiesu</a:t>
            </a:r>
          </a:p>
          <a:p>
            <a:r>
              <a:rPr lang="lv-LV" dirty="0">
                <a:latin typeface="+mn-lt"/>
              </a:rPr>
              <a:t>Būla izteiksme tiek novērtēta pirms pirmās iterācijas cilpas, tādējādi tā tiek izpildīta nevienu vai vairākas reizes </a:t>
            </a:r>
          </a:p>
          <a:p>
            <a:r>
              <a:rPr lang="lv-LV" dirty="0">
                <a:latin typeface="+mn-lt"/>
              </a:rPr>
              <a:t>Lieto, ja ir definēts atkārtojumu skaits</a:t>
            </a:r>
            <a:endParaRPr lang="en-US" dirty="0">
              <a:latin typeface="+mn-lt"/>
            </a:endParaRPr>
          </a:p>
        </p:txBody>
      </p:sp>
      <p:sp>
        <p:nvSpPr>
          <p:cNvPr id="6" name="Google Shape;174;g9d3da93df7_0_586">
            <a:extLst>
              <a:ext uri="{FF2B5EF4-FFF2-40B4-BE49-F238E27FC236}">
                <a16:creationId xmlns:a16="http://schemas.microsoft.com/office/drawing/2014/main" id="{DC7252F5-67B7-0741-9BFA-DEC3C63AE0FD}"/>
              </a:ext>
            </a:extLst>
          </p:cNvPr>
          <p:cNvSpPr txBox="1">
            <a:spLocks/>
          </p:cNvSpPr>
          <p:nvPr/>
        </p:nvSpPr>
        <p:spPr>
          <a:xfrm>
            <a:off x="418011" y="0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1B5089"/>
              </a:buClr>
              <a:buFont typeface="Arial"/>
              <a:buNone/>
            </a:pPr>
            <a:r>
              <a:rPr lang="en-US" i="1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EC9670C0-8EC9-574A-9927-2854FCE1A88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645929" y="6256960"/>
            <a:ext cx="605100" cy="3327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t>21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736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69777A-4718-4F74-888A-C947D1833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365" y="614731"/>
            <a:ext cx="3990975" cy="509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07854A-622D-2E4E-973A-A2B860DC000D}"/>
              </a:ext>
            </a:extLst>
          </p:cNvPr>
          <p:cNvSpPr txBox="1"/>
          <p:nvPr/>
        </p:nvSpPr>
        <p:spPr>
          <a:xfrm>
            <a:off x="862642" y="3976777"/>
            <a:ext cx="293061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V" dirty="0"/>
              <a:t>Condition – nosacījums</a:t>
            </a:r>
          </a:p>
          <a:p>
            <a:r>
              <a:rPr lang="en-LV" dirty="0"/>
              <a:t>Code block – blokkods</a:t>
            </a:r>
          </a:p>
          <a:p>
            <a:endParaRPr lang="en-LV" dirty="0"/>
          </a:p>
          <a:p>
            <a:r>
              <a:rPr lang="en-LV" dirty="0"/>
              <a:t>False – nepatiess būla nosacījums</a:t>
            </a:r>
          </a:p>
          <a:p>
            <a:r>
              <a:rPr lang="en-LV" dirty="0"/>
              <a:t>True – patiess būla nosacījums</a:t>
            </a:r>
          </a:p>
        </p:txBody>
      </p:sp>
      <p:sp>
        <p:nvSpPr>
          <p:cNvPr id="7" name="Google Shape;174;g9d3da93df7_0_586">
            <a:extLst>
              <a:ext uri="{FF2B5EF4-FFF2-40B4-BE49-F238E27FC236}">
                <a16:creationId xmlns:a16="http://schemas.microsoft.com/office/drawing/2014/main" id="{93FC8BD9-DEC4-EC49-B485-7039D1EC9E1D}"/>
              </a:ext>
            </a:extLst>
          </p:cNvPr>
          <p:cNvSpPr txBox="1">
            <a:spLocks/>
          </p:cNvSpPr>
          <p:nvPr/>
        </p:nvSpPr>
        <p:spPr>
          <a:xfrm>
            <a:off x="418011" y="0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1B5089"/>
              </a:buClr>
              <a:buFont typeface="Arial"/>
              <a:buNone/>
            </a:pPr>
            <a:r>
              <a:rPr lang="en-US" i="1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While </a:t>
            </a:r>
            <a:r>
              <a:rPr lang="en-US" dirty="0" err="1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blokshēma</a:t>
            </a:r>
            <a:endParaRPr lang="en-US" i="1" dirty="0">
              <a:solidFill>
                <a:srgbClr val="1B50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C1B5CE74-6F6F-A34E-BBBC-87F2CA6B808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645929" y="6256960"/>
            <a:ext cx="605100" cy="3327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t>22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343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F12C6D-1F4C-4C56-B405-8A44DBDC20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6399" y="1758733"/>
            <a:ext cx="6652083" cy="41965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D49080B-B1C1-A04C-BB81-DCB925EFD6F1}"/>
              </a:ext>
            </a:extLst>
          </p:cNvPr>
          <p:cNvSpPr txBox="1"/>
          <p:nvPr/>
        </p:nvSpPr>
        <p:spPr>
          <a:xfrm>
            <a:off x="560472" y="3872254"/>
            <a:ext cx="40544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/>
              <a:t>W</a:t>
            </a:r>
            <a:r>
              <a:rPr lang="en-LV" dirty="0"/>
              <a:t>hile loop declaration keyword – cilpas nosaukums</a:t>
            </a:r>
          </a:p>
          <a:p>
            <a:pPr algn="just"/>
            <a:r>
              <a:rPr lang="en-LV" dirty="0"/>
              <a:t>Loop condition – cilpas nosacījums</a:t>
            </a:r>
          </a:p>
          <a:p>
            <a:pPr algn="just"/>
            <a:r>
              <a:rPr lang="en-LV" dirty="0"/>
              <a:t>Statement(s) that executed inside of the loop body – darbības, kuras tiek veiktas līdz brīdim, kad izpildās cilpas nosacījumi</a:t>
            </a:r>
          </a:p>
        </p:txBody>
      </p:sp>
      <p:sp>
        <p:nvSpPr>
          <p:cNvPr id="7" name="Google Shape;174;g9d3da93df7_0_586">
            <a:extLst>
              <a:ext uri="{FF2B5EF4-FFF2-40B4-BE49-F238E27FC236}">
                <a16:creationId xmlns:a16="http://schemas.microsoft.com/office/drawing/2014/main" id="{C985D8C9-6E87-6E4C-9DC9-35FA596BEB54}"/>
              </a:ext>
            </a:extLst>
          </p:cNvPr>
          <p:cNvSpPr txBox="1">
            <a:spLocks/>
          </p:cNvSpPr>
          <p:nvPr/>
        </p:nvSpPr>
        <p:spPr>
          <a:xfrm>
            <a:off x="418011" y="0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1B5089"/>
              </a:buClr>
              <a:buFont typeface="Arial"/>
              <a:buNone/>
            </a:pPr>
            <a:r>
              <a:rPr lang="en-US" i="1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While </a:t>
            </a:r>
            <a:r>
              <a:rPr lang="en-US" dirty="0" err="1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struktūra</a:t>
            </a:r>
            <a:endParaRPr lang="en-US" i="1" dirty="0">
              <a:solidFill>
                <a:srgbClr val="1B50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3A8C302D-6CAA-8944-887F-658F8B15DF0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645929" y="6256960"/>
            <a:ext cx="605100" cy="3327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t>23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106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D6798F-5405-4B2B-8F9D-33F408879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6331" y="1320806"/>
            <a:ext cx="7402276" cy="4216387"/>
          </a:xfrm>
          <a:prstGeom prst="rect">
            <a:avLst/>
          </a:prstGeom>
        </p:spPr>
      </p:pic>
      <p:sp>
        <p:nvSpPr>
          <p:cNvPr id="7" name="Google Shape;174;g9d3da93df7_0_586">
            <a:extLst>
              <a:ext uri="{FF2B5EF4-FFF2-40B4-BE49-F238E27FC236}">
                <a16:creationId xmlns:a16="http://schemas.microsoft.com/office/drawing/2014/main" id="{E3C7CE93-EB61-C548-8CCE-7E7716581538}"/>
              </a:ext>
            </a:extLst>
          </p:cNvPr>
          <p:cNvSpPr txBox="1">
            <a:spLocks/>
          </p:cNvSpPr>
          <p:nvPr/>
        </p:nvSpPr>
        <p:spPr>
          <a:xfrm>
            <a:off x="418011" y="0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1B5089"/>
              </a:buClr>
              <a:buFont typeface="Arial"/>
              <a:buNone/>
            </a:pPr>
            <a:r>
              <a:rPr lang="en-US" i="1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While </a:t>
            </a:r>
            <a:r>
              <a:rPr lang="en-US" dirty="0" err="1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piemērs</a:t>
            </a:r>
            <a:endParaRPr lang="en-US" i="1" dirty="0">
              <a:solidFill>
                <a:srgbClr val="1B50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E6BFCD9E-291C-434B-8816-C8B5A40A03E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645929" y="6256960"/>
            <a:ext cx="605100" cy="3327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t>24</a:t>
            </a:fld>
            <a:endParaRPr lang="en-US" sz="1800" dirty="0">
              <a:solidFill>
                <a:schemeClr val="bg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1AE44A4-B86A-5E40-9BE0-7315B2C6E42E}"/>
              </a:ext>
            </a:extLst>
          </p:cNvPr>
          <p:cNvGrpSpPr/>
          <p:nvPr/>
        </p:nvGrpSpPr>
        <p:grpSpPr>
          <a:xfrm>
            <a:off x="4511749" y="1320805"/>
            <a:ext cx="2020186" cy="2420335"/>
            <a:chOff x="4511749" y="1320805"/>
            <a:chExt cx="2020186" cy="242033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3F296CD-7C82-0941-B43B-C301F06D3E14}"/>
                </a:ext>
              </a:extLst>
            </p:cNvPr>
            <p:cNvSpPr/>
            <p:nvPr/>
          </p:nvSpPr>
          <p:spPr>
            <a:xfrm>
              <a:off x="4511749" y="3456430"/>
              <a:ext cx="2020186" cy="2847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LV" dirty="0">
                  <a:solidFill>
                    <a:schemeClr val="tx1"/>
                  </a:solidFill>
                </a:rPr>
                <a:t>Izvads konsolē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B50A6C7-E838-2E47-9D62-3A118C574B8B}"/>
                </a:ext>
              </a:extLst>
            </p:cNvPr>
            <p:cNvSpPr/>
            <p:nvPr/>
          </p:nvSpPr>
          <p:spPr>
            <a:xfrm>
              <a:off x="4511749" y="1320805"/>
              <a:ext cx="2020186" cy="2847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LV" dirty="0">
                  <a:solidFill>
                    <a:schemeClr val="tx1"/>
                  </a:solidFill>
                </a:rPr>
                <a:t>Kods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38217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9d3da93df7_0_586"/>
          <p:cNvSpPr txBox="1">
            <a:spLocks noGrp="1"/>
          </p:cNvSpPr>
          <p:nvPr>
            <p:ph type="body" idx="4294967295"/>
          </p:nvPr>
        </p:nvSpPr>
        <p:spPr>
          <a:xfrm>
            <a:off x="418011" y="1709530"/>
            <a:ext cx="11619000" cy="42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lv-LV" dirty="0">
                <a:latin typeface="Arial"/>
                <a:ea typeface="Arial"/>
                <a:cs typeface="Arial"/>
                <a:sym typeface="Arial"/>
              </a:rPr>
              <a:t>Tīmekļa analīze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lv-LV" dirty="0">
                <a:latin typeface="Arial"/>
                <a:ea typeface="Arial"/>
                <a:cs typeface="Arial"/>
                <a:sym typeface="Arial"/>
              </a:rPr>
              <a:t>Lietojamība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lv-LV" dirty="0">
                <a:latin typeface="Arial"/>
                <a:ea typeface="Arial"/>
                <a:cs typeface="Arial"/>
                <a:sym typeface="Arial"/>
              </a:rPr>
              <a:t>Uzlabotas Java klases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lv-LV" dirty="0" err="1">
                <a:latin typeface="Arial"/>
                <a:ea typeface="Arial"/>
                <a:cs typeface="Arial"/>
                <a:sym typeface="Arial"/>
              </a:rPr>
              <a:t>While</a:t>
            </a:r>
            <a:endParaRPr lang="lv-LV" dirty="0">
              <a:latin typeface="Arial"/>
              <a:ea typeface="Arial"/>
              <a:cs typeface="Arial"/>
              <a:sym typeface="Arial"/>
            </a:endParaRPr>
          </a:p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lv-LV" b="1" dirty="0" err="1">
                <a:latin typeface="Arial"/>
                <a:ea typeface="Arial"/>
                <a:cs typeface="Arial"/>
                <a:sym typeface="Arial"/>
              </a:rPr>
              <a:t>For</a:t>
            </a:r>
            <a:endParaRPr lang="lv-LV" b="1" dirty="0">
              <a:latin typeface="Arial"/>
              <a:ea typeface="Arial"/>
              <a:cs typeface="Arial"/>
              <a:sym typeface="Arial"/>
            </a:endParaRPr>
          </a:p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lv-LV" dirty="0">
                <a:latin typeface="Arial"/>
                <a:ea typeface="Arial"/>
                <a:cs typeface="Arial"/>
                <a:sym typeface="Arial"/>
              </a:rPr>
              <a:t>Do </a:t>
            </a:r>
            <a:r>
              <a:rPr lang="lv-LV" dirty="0" err="1">
                <a:latin typeface="Arial"/>
                <a:ea typeface="Arial"/>
                <a:cs typeface="Arial"/>
                <a:sym typeface="Arial"/>
              </a:rPr>
              <a:t>while</a:t>
            </a:r>
            <a:endParaRPr lang="lv-LV" dirty="0">
              <a:latin typeface="Arial"/>
              <a:ea typeface="Arial"/>
              <a:cs typeface="Arial"/>
              <a:sym typeface="Arial"/>
            </a:endParaRPr>
          </a:p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lv-LV" dirty="0">
                <a:latin typeface="Arial"/>
                <a:ea typeface="Arial"/>
                <a:cs typeface="Arial"/>
                <a:sym typeface="Arial"/>
              </a:rPr>
              <a:t>Praktiskie uzdevumi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lv-LV" dirty="0">
                <a:latin typeface="Arial"/>
                <a:ea typeface="Arial"/>
                <a:cs typeface="Arial"/>
                <a:sym typeface="Arial"/>
              </a:rPr>
              <a:t>Mājasdarbs</a:t>
            </a:r>
          </a:p>
        </p:txBody>
      </p:sp>
      <p:sp>
        <p:nvSpPr>
          <p:cNvPr id="176" name="Google Shape;176;g9d3da93df7_0_586"/>
          <p:cNvSpPr txBox="1">
            <a:spLocks noGrp="1"/>
          </p:cNvSpPr>
          <p:nvPr>
            <p:ph type="sldNum" idx="12"/>
          </p:nvPr>
        </p:nvSpPr>
        <p:spPr>
          <a:xfrm>
            <a:off x="11645929" y="6256960"/>
            <a:ext cx="605100" cy="3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5" name="Google Shape;174;g9d3da93df7_0_586">
            <a:extLst>
              <a:ext uri="{FF2B5EF4-FFF2-40B4-BE49-F238E27FC236}">
                <a16:creationId xmlns:a16="http://schemas.microsoft.com/office/drawing/2014/main" id="{A2456A67-A1E4-AE43-9795-0F7BDDDA51CF}"/>
              </a:ext>
            </a:extLst>
          </p:cNvPr>
          <p:cNvSpPr txBox="1">
            <a:spLocks/>
          </p:cNvSpPr>
          <p:nvPr/>
        </p:nvSpPr>
        <p:spPr>
          <a:xfrm>
            <a:off x="418011" y="0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1B5089"/>
              </a:buClr>
              <a:buFont typeface="Arial"/>
              <a:buNone/>
            </a:pPr>
            <a:r>
              <a:rPr lang="en-US" dirty="0" err="1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Saturs</a:t>
            </a:r>
            <a:endParaRPr lang="en-US" dirty="0">
              <a:solidFill>
                <a:srgbClr val="1B508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38685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12509-79AF-4F51-B03D-B36D79BF9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882" y="1713389"/>
            <a:ext cx="11584599" cy="1924241"/>
          </a:xfrm>
        </p:spPr>
        <p:txBody>
          <a:bodyPr/>
          <a:lstStyle/>
          <a:p>
            <a:pPr algn="just"/>
            <a:r>
              <a:rPr lang="lv-LV" dirty="0"/>
              <a:t>Kontroles struktūra ļauj atkārtot noteiktas darbības – palielinot vai samazinot, kā arī novērtējot cilpas skaitītāju</a:t>
            </a:r>
          </a:p>
          <a:p>
            <a:pPr algn="just"/>
            <a:r>
              <a:rPr lang="lv-LV" dirty="0"/>
              <a:t>Būla izteiksme tiek novērtēta pirms pirmās iterācijas cilpas, tādējādi tā tiek izpildīta nevienu vai vairākas reizes </a:t>
            </a:r>
          </a:p>
          <a:p>
            <a:pPr algn="just"/>
            <a:r>
              <a:rPr lang="lv-LV" dirty="0"/>
              <a:t>Parasti lieto, ja atkārtojumu skaits ir zināms iepriekš</a:t>
            </a:r>
            <a:endParaRPr lang="en-US" dirty="0"/>
          </a:p>
        </p:txBody>
      </p:sp>
      <p:sp>
        <p:nvSpPr>
          <p:cNvPr id="6" name="Google Shape;174;g9d3da93df7_0_586">
            <a:extLst>
              <a:ext uri="{FF2B5EF4-FFF2-40B4-BE49-F238E27FC236}">
                <a16:creationId xmlns:a16="http://schemas.microsoft.com/office/drawing/2014/main" id="{F38318C1-CC97-9848-B02D-E4BA050CC23F}"/>
              </a:ext>
            </a:extLst>
          </p:cNvPr>
          <p:cNvSpPr txBox="1">
            <a:spLocks/>
          </p:cNvSpPr>
          <p:nvPr/>
        </p:nvSpPr>
        <p:spPr>
          <a:xfrm>
            <a:off x="418011" y="0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1B5089"/>
              </a:buClr>
              <a:buFont typeface="Arial"/>
              <a:buNone/>
            </a:pPr>
            <a:r>
              <a:rPr lang="en-US" i="1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3C5EADA5-8DFF-6D49-B9D1-D45E5AB6ED6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645929" y="6256960"/>
            <a:ext cx="605100" cy="3327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t>26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5399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8AA12A-AD95-41E4-A99C-B0141AFEF5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2862" y="1411397"/>
            <a:ext cx="2809698" cy="4035206"/>
          </a:xfrm>
          <a:prstGeom prst="rect">
            <a:avLst/>
          </a:prstGeom>
        </p:spPr>
      </p:pic>
      <p:sp>
        <p:nvSpPr>
          <p:cNvPr id="6" name="Google Shape;174;g9d3da93df7_0_586">
            <a:extLst>
              <a:ext uri="{FF2B5EF4-FFF2-40B4-BE49-F238E27FC236}">
                <a16:creationId xmlns:a16="http://schemas.microsoft.com/office/drawing/2014/main" id="{7DB7FBCC-31E9-1946-9D96-6DBA72114FB7}"/>
              </a:ext>
            </a:extLst>
          </p:cNvPr>
          <p:cNvSpPr txBox="1">
            <a:spLocks/>
          </p:cNvSpPr>
          <p:nvPr/>
        </p:nvSpPr>
        <p:spPr>
          <a:xfrm>
            <a:off x="418011" y="0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1B5089"/>
              </a:buClr>
              <a:buFont typeface="Arial"/>
              <a:buNone/>
            </a:pPr>
            <a:r>
              <a:rPr lang="en-US" i="1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 dirty="0" err="1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blokshēma</a:t>
            </a:r>
            <a:endParaRPr lang="en-US" i="1" dirty="0">
              <a:solidFill>
                <a:srgbClr val="1B50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E3B77A-66EE-AA4C-9E1A-6E70D84A6D30}"/>
              </a:ext>
            </a:extLst>
          </p:cNvPr>
          <p:cNvSpPr txBox="1"/>
          <p:nvPr/>
        </p:nvSpPr>
        <p:spPr>
          <a:xfrm>
            <a:off x="2070792" y="4467497"/>
            <a:ext cx="264207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V" dirty="0"/>
              <a:t>Init – inicializēšana</a:t>
            </a:r>
          </a:p>
          <a:p>
            <a:r>
              <a:rPr lang="en-LV" dirty="0"/>
              <a:t>Condition – nosacījums</a:t>
            </a:r>
          </a:p>
          <a:p>
            <a:r>
              <a:rPr lang="en-LV" dirty="0"/>
              <a:t>Code Block – blokkods</a:t>
            </a:r>
          </a:p>
          <a:p>
            <a:r>
              <a:rPr lang="en-LV" dirty="0"/>
              <a:t>False – nepatiess apgalvojums</a:t>
            </a:r>
          </a:p>
          <a:p>
            <a:r>
              <a:rPr lang="en-LV" dirty="0"/>
              <a:t>True – patiess apgalvojums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5ED4CD31-9D05-D447-8DC7-736FD20DD47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645929" y="6256960"/>
            <a:ext cx="605100" cy="3327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t>27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5008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F5D854-4A41-4CD1-BF71-64C7C01CAA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3361" y="1350213"/>
            <a:ext cx="7802568" cy="4157574"/>
          </a:xfrm>
          <a:prstGeom prst="rect">
            <a:avLst/>
          </a:prstGeom>
        </p:spPr>
      </p:pic>
      <p:sp>
        <p:nvSpPr>
          <p:cNvPr id="7" name="Google Shape;174;g9d3da93df7_0_586">
            <a:extLst>
              <a:ext uri="{FF2B5EF4-FFF2-40B4-BE49-F238E27FC236}">
                <a16:creationId xmlns:a16="http://schemas.microsoft.com/office/drawing/2014/main" id="{771DD5B0-2070-DD4B-A1D3-16A6DF1A3004}"/>
              </a:ext>
            </a:extLst>
          </p:cNvPr>
          <p:cNvSpPr txBox="1">
            <a:spLocks/>
          </p:cNvSpPr>
          <p:nvPr/>
        </p:nvSpPr>
        <p:spPr>
          <a:xfrm>
            <a:off x="418011" y="0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1B5089"/>
              </a:buClr>
              <a:buFont typeface="Arial"/>
              <a:buNone/>
            </a:pPr>
            <a:r>
              <a:rPr lang="en-US" i="1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 dirty="0" err="1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blokshēma</a:t>
            </a:r>
            <a:endParaRPr lang="en-US" i="1" dirty="0">
              <a:solidFill>
                <a:srgbClr val="1B50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11AF6260-27BE-D44C-94EA-AEB2B06F7D1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645929" y="6256960"/>
            <a:ext cx="605100" cy="3327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t>28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222CBD-25C2-594F-A4F4-CDAFEE091401}"/>
              </a:ext>
            </a:extLst>
          </p:cNvPr>
          <p:cNvSpPr txBox="1"/>
          <p:nvPr/>
        </p:nvSpPr>
        <p:spPr>
          <a:xfrm>
            <a:off x="546071" y="3519325"/>
            <a:ext cx="32972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/>
              <a:t>Loop declaration keyword – </a:t>
            </a:r>
            <a:r>
              <a:rPr lang="en-GB" dirty="0" err="1"/>
              <a:t>cilpas</a:t>
            </a:r>
            <a:r>
              <a:rPr lang="en-GB" dirty="0"/>
              <a:t> </a:t>
            </a:r>
            <a:r>
              <a:rPr lang="en-GB" dirty="0" err="1"/>
              <a:t>deklarācijas</a:t>
            </a:r>
            <a:r>
              <a:rPr lang="en-GB" dirty="0"/>
              <a:t> </a:t>
            </a:r>
            <a:r>
              <a:rPr lang="en-GB" dirty="0" err="1"/>
              <a:t>atslēgvārds</a:t>
            </a:r>
            <a:endParaRPr lang="en-GB" dirty="0"/>
          </a:p>
          <a:p>
            <a:pPr algn="just"/>
            <a:r>
              <a:rPr lang="en-LV" dirty="0"/>
              <a:t>Initialize counter variable(s) – mainīgā skaitītāja inicializācija</a:t>
            </a:r>
          </a:p>
          <a:p>
            <a:pPr algn="just"/>
            <a:r>
              <a:rPr lang="en-LV" dirty="0"/>
              <a:t>Loop condition – cilpas nosacījums</a:t>
            </a:r>
          </a:p>
          <a:p>
            <a:pPr algn="just"/>
            <a:r>
              <a:rPr lang="en-LV" dirty="0"/>
              <a:t>Increment / Decrement operations on counter variable – cilpas skaitītāja pieaugums / samazinājums</a:t>
            </a:r>
          </a:p>
          <a:p>
            <a:pPr algn="just"/>
            <a:r>
              <a:rPr lang="en-LV" dirty="0"/>
              <a:t>Statement(s) that executed inside of the loop body – izpildītie apgalvojumi cilpas izpildes laikā</a:t>
            </a:r>
          </a:p>
          <a:p>
            <a:pPr algn="just"/>
            <a:endParaRPr lang="en-LV" dirty="0"/>
          </a:p>
        </p:txBody>
      </p:sp>
    </p:spTree>
    <p:extLst>
      <p:ext uri="{BB962C8B-B14F-4D97-AF65-F5344CB8AC3E}">
        <p14:creationId xmlns:p14="http://schemas.microsoft.com/office/powerpoint/2010/main" val="38485800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D5C605-A9C6-436C-AFEF-071C35DAC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365" y="1100100"/>
            <a:ext cx="9099429" cy="4972725"/>
          </a:xfrm>
          <a:prstGeom prst="rect">
            <a:avLst/>
          </a:prstGeom>
        </p:spPr>
      </p:pic>
      <p:sp>
        <p:nvSpPr>
          <p:cNvPr id="9" name="Google Shape;174;g9d3da93df7_0_586">
            <a:extLst>
              <a:ext uri="{FF2B5EF4-FFF2-40B4-BE49-F238E27FC236}">
                <a16:creationId xmlns:a16="http://schemas.microsoft.com/office/drawing/2014/main" id="{8A3B82F1-0DD7-9544-9876-CA586DD457F1}"/>
              </a:ext>
            </a:extLst>
          </p:cNvPr>
          <p:cNvSpPr txBox="1">
            <a:spLocks/>
          </p:cNvSpPr>
          <p:nvPr/>
        </p:nvSpPr>
        <p:spPr>
          <a:xfrm>
            <a:off x="418011" y="0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1B5089"/>
              </a:buClr>
              <a:buFont typeface="Arial"/>
              <a:buNone/>
            </a:pPr>
            <a:r>
              <a:rPr lang="en-US" i="1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 dirty="0" err="1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piemērs</a:t>
            </a:r>
            <a:endParaRPr lang="en-US" i="1" dirty="0">
              <a:solidFill>
                <a:srgbClr val="1B50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73DD4AB4-3BCA-494C-8E4C-7D1E89225CB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645929" y="6256960"/>
            <a:ext cx="605100" cy="3327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t>29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AF682F-B91E-AB43-881F-4504621886D1}"/>
              </a:ext>
            </a:extLst>
          </p:cNvPr>
          <p:cNvSpPr/>
          <p:nvPr/>
        </p:nvSpPr>
        <p:spPr>
          <a:xfrm>
            <a:off x="5085907" y="3519253"/>
            <a:ext cx="2020186" cy="284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V" dirty="0">
                <a:solidFill>
                  <a:schemeClr val="tx1"/>
                </a:solidFill>
              </a:rPr>
              <a:t>Izvads konsolē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A9D56B-048A-BD41-BF3C-7D1E094C2150}"/>
              </a:ext>
            </a:extLst>
          </p:cNvPr>
          <p:cNvSpPr/>
          <p:nvPr/>
        </p:nvSpPr>
        <p:spPr>
          <a:xfrm>
            <a:off x="5085907" y="1108036"/>
            <a:ext cx="2020186" cy="284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V" dirty="0">
                <a:solidFill>
                  <a:schemeClr val="tx1"/>
                </a:solidFill>
              </a:rPr>
              <a:t>Kods</a:t>
            </a:r>
          </a:p>
        </p:txBody>
      </p:sp>
    </p:spTree>
    <p:extLst>
      <p:ext uri="{BB962C8B-B14F-4D97-AF65-F5344CB8AC3E}">
        <p14:creationId xmlns:p14="http://schemas.microsoft.com/office/powerpoint/2010/main" val="549663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156D0-AE7E-4233-8842-086F77930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600" y="0"/>
            <a:ext cx="11401200" cy="1101600"/>
          </a:xfrm>
        </p:spPr>
        <p:txBody>
          <a:bodyPr/>
          <a:lstStyle/>
          <a:p>
            <a:pPr algn="ctr"/>
            <a:r>
              <a:rPr lang="lv-LV" dirty="0">
                <a:solidFill>
                  <a:srgbClr val="1B5089"/>
                </a:solidFill>
                <a:latin typeface="+mj-lt"/>
              </a:rPr>
              <a:t>Tīmekļa testēšana nav tikai GUI pārbaude, bet arī ...</a:t>
            </a:r>
            <a:endParaRPr lang="en-US" dirty="0">
              <a:solidFill>
                <a:srgbClr val="1B5089"/>
              </a:solidFill>
              <a:latin typeface="+mj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4F3B7A-CC23-4728-AD8C-AB37FFB0623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99011" y="1464816"/>
            <a:ext cx="6743661" cy="4724822"/>
          </a:xfrm>
        </p:spPr>
        <p:txBody>
          <a:bodyPr/>
          <a:lstStyle/>
          <a:p>
            <a:r>
              <a:rPr lang="lv-LV" dirty="0">
                <a:latin typeface="+mn-lt"/>
              </a:rPr>
              <a:t>Pieejamības pārbaude</a:t>
            </a:r>
          </a:p>
          <a:p>
            <a:r>
              <a:rPr lang="lv-LV" dirty="0">
                <a:latin typeface="+mn-lt"/>
              </a:rPr>
              <a:t>Mārketings - atslēgvārdi, google adwords</a:t>
            </a:r>
          </a:p>
          <a:p>
            <a:r>
              <a:rPr lang="lv-LV" dirty="0">
                <a:latin typeface="+mn-lt"/>
              </a:rPr>
              <a:t>HTML, CSS, JS - valodas validācija</a:t>
            </a:r>
          </a:p>
          <a:p>
            <a:r>
              <a:rPr lang="lv-LV" dirty="0">
                <a:latin typeface="+mn-lt"/>
              </a:rPr>
              <a:t>Veiktspēja - mūsu tīmekļa ātrums</a:t>
            </a:r>
          </a:p>
          <a:p>
            <a:r>
              <a:rPr lang="lv-LV" dirty="0">
                <a:latin typeface="+mn-lt"/>
              </a:rPr>
              <a:t>Lietotāju apmierinātība </a:t>
            </a:r>
            <a:endParaRPr lang="en-US" dirty="0">
              <a:latin typeface="+mn-lt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83FF10BF-D18C-3B43-988E-FF6117910F3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645929" y="6256960"/>
            <a:ext cx="605100" cy="3327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solidFill>
                  <a:schemeClr val="bg1"/>
                </a:solidFill>
                <a:latin typeface="+mn-lt"/>
              </a:rPr>
              <a:t>3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83760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9d3da93df7_0_586"/>
          <p:cNvSpPr txBox="1">
            <a:spLocks noGrp="1"/>
          </p:cNvSpPr>
          <p:nvPr>
            <p:ph type="body" idx="4294967295"/>
          </p:nvPr>
        </p:nvSpPr>
        <p:spPr>
          <a:xfrm>
            <a:off x="418011" y="1709530"/>
            <a:ext cx="11619000" cy="42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lv-LV" dirty="0">
                <a:latin typeface="Arial"/>
                <a:ea typeface="Arial"/>
                <a:cs typeface="Arial"/>
                <a:sym typeface="Arial"/>
              </a:rPr>
              <a:t>Tīmekļa analīze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lv-LV" dirty="0">
                <a:latin typeface="Arial"/>
                <a:ea typeface="Arial"/>
                <a:cs typeface="Arial"/>
                <a:sym typeface="Arial"/>
              </a:rPr>
              <a:t>Lietojamība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lv-LV" dirty="0">
                <a:latin typeface="Arial"/>
                <a:ea typeface="Arial"/>
                <a:cs typeface="Arial"/>
                <a:sym typeface="Arial"/>
              </a:rPr>
              <a:t>Uzlabotas Java klases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lv-LV" dirty="0" err="1">
                <a:latin typeface="Arial"/>
                <a:ea typeface="Arial"/>
                <a:cs typeface="Arial"/>
                <a:sym typeface="Arial"/>
              </a:rPr>
              <a:t>While</a:t>
            </a:r>
            <a:endParaRPr lang="lv-LV" dirty="0">
              <a:latin typeface="Arial"/>
              <a:ea typeface="Arial"/>
              <a:cs typeface="Arial"/>
              <a:sym typeface="Arial"/>
            </a:endParaRPr>
          </a:p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lv-LV" dirty="0" err="1">
                <a:latin typeface="Arial"/>
                <a:ea typeface="Arial"/>
                <a:cs typeface="Arial"/>
                <a:sym typeface="Arial"/>
              </a:rPr>
              <a:t>For</a:t>
            </a:r>
            <a:endParaRPr lang="lv-LV" dirty="0">
              <a:latin typeface="Arial"/>
              <a:ea typeface="Arial"/>
              <a:cs typeface="Arial"/>
              <a:sym typeface="Arial"/>
            </a:endParaRPr>
          </a:p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lv-LV" b="1" dirty="0">
                <a:latin typeface="Arial"/>
                <a:ea typeface="Arial"/>
                <a:cs typeface="Arial"/>
                <a:sym typeface="Arial"/>
              </a:rPr>
              <a:t>Do </a:t>
            </a:r>
            <a:r>
              <a:rPr lang="lv-LV" b="1" dirty="0" err="1">
                <a:latin typeface="Arial"/>
                <a:ea typeface="Arial"/>
                <a:cs typeface="Arial"/>
                <a:sym typeface="Arial"/>
              </a:rPr>
              <a:t>while</a:t>
            </a:r>
            <a:endParaRPr lang="lv-LV" b="1" dirty="0">
              <a:latin typeface="Arial"/>
              <a:ea typeface="Arial"/>
              <a:cs typeface="Arial"/>
              <a:sym typeface="Arial"/>
            </a:endParaRPr>
          </a:p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lv-LV" dirty="0">
                <a:latin typeface="Arial"/>
                <a:ea typeface="Arial"/>
                <a:cs typeface="Arial"/>
                <a:sym typeface="Arial"/>
              </a:rPr>
              <a:t>Praktiskie uzdevumi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lv-LV" dirty="0">
                <a:latin typeface="Arial"/>
                <a:ea typeface="Arial"/>
                <a:cs typeface="Arial"/>
                <a:sym typeface="Arial"/>
              </a:rPr>
              <a:t>Mājasdarbs</a:t>
            </a:r>
          </a:p>
        </p:txBody>
      </p:sp>
      <p:sp>
        <p:nvSpPr>
          <p:cNvPr id="176" name="Google Shape;176;g9d3da93df7_0_586"/>
          <p:cNvSpPr txBox="1">
            <a:spLocks noGrp="1"/>
          </p:cNvSpPr>
          <p:nvPr>
            <p:ph type="sldNum" idx="12"/>
          </p:nvPr>
        </p:nvSpPr>
        <p:spPr>
          <a:xfrm>
            <a:off x="11645929" y="6256960"/>
            <a:ext cx="605100" cy="3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5" name="Google Shape;174;g9d3da93df7_0_586">
            <a:extLst>
              <a:ext uri="{FF2B5EF4-FFF2-40B4-BE49-F238E27FC236}">
                <a16:creationId xmlns:a16="http://schemas.microsoft.com/office/drawing/2014/main" id="{820488BC-7910-7944-9D19-275BFA9DCEFF}"/>
              </a:ext>
            </a:extLst>
          </p:cNvPr>
          <p:cNvSpPr txBox="1">
            <a:spLocks/>
          </p:cNvSpPr>
          <p:nvPr/>
        </p:nvSpPr>
        <p:spPr>
          <a:xfrm>
            <a:off x="418011" y="0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1B5089"/>
              </a:buClr>
              <a:buFont typeface="Arial"/>
              <a:buNone/>
            </a:pPr>
            <a:r>
              <a:rPr lang="en-US" dirty="0" err="1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Saturs</a:t>
            </a:r>
            <a:endParaRPr lang="en-US" dirty="0">
              <a:solidFill>
                <a:srgbClr val="1B508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0692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12509-79AF-4F51-B03D-B36D79BF9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882" y="1713389"/>
            <a:ext cx="11584599" cy="1924241"/>
          </a:xfrm>
        </p:spPr>
        <p:txBody>
          <a:bodyPr/>
          <a:lstStyle/>
          <a:p>
            <a:pPr algn="just"/>
            <a:r>
              <a:rPr lang="lv-LV" dirty="0">
                <a:latin typeface="+mn-lt"/>
              </a:rPr>
              <a:t>Atkārto paziņojumu vai paziņojumu bloku, kamēr tā ir </a:t>
            </a:r>
            <a:r>
              <a:rPr lang="lv-LV" dirty="0" err="1">
                <a:latin typeface="+mn-lt"/>
              </a:rPr>
              <a:t>būla</a:t>
            </a:r>
            <a:r>
              <a:rPr lang="lv-LV" dirty="0">
                <a:latin typeface="+mn-lt"/>
              </a:rPr>
              <a:t> izteiksmes kontrole ir patiesa</a:t>
            </a:r>
          </a:p>
          <a:p>
            <a:pPr algn="just"/>
            <a:r>
              <a:rPr lang="lv-LV" dirty="0">
                <a:latin typeface="+mn-lt"/>
              </a:rPr>
              <a:t>Būla izteiksme tiek novērtēta pēc pirms pirmās iterācijas cilpas, tādējādi tā tiek izpildīta nevienu vai vairākas reizes. </a:t>
            </a:r>
          </a:p>
          <a:p>
            <a:pPr algn="just"/>
            <a:r>
              <a:rPr lang="lv-LV" dirty="0">
                <a:latin typeface="+mn-lt"/>
              </a:rPr>
              <a:t>Parasti lieto, ja atkārtojumu skaits ir zināms iepriekš</a:t>
            </a:r>
            <a:endParaRPr lang="en-US" dirty="0">
              <a:latin typeface="+mn-lt"/>
            </a:endParaRPr>
          </a:p>
        </p:txBody>
      </p:sp>
      <p:sp>
        <p:nvSpPr>
          <p:cNvPr id="6" name="Google Shape;174;g9d3da93df7_0_586">
            <a:extLst>
              <a:ext uri="{FF2B5EF4-FFF2-40B4-BE49-F238E27FC236}">
                <a16:creationId xmlns:a16="http://schemas.microsoft.com/office/drawing/2014/main" id="{B15A1DFC-9555-3A4F-BD92-DEBA227ADF07}"/>
              </a:ext>
            </a:extLst>
          </p:cNvPr>
          <p:cNvSpPr txBox="1">
            <a:spLocks/>
          </p:cNvSpPr>
          <p:nvPr/>
        </p:nvSpPr>
        <p:spPr>
          <a:xfrm>
            <a:off x="418011" y="0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1B5089"/>
              </a:buClr>
              <a:buFont typeface="Arial"/>
              <a:buNone/>
            </a:pPr>
            <a:r>
              <a:rPr lang="en-US" i="1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Do while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E4B6AF5E-AFA6-934E-8872-45044FA5269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645929" y="6256960"/>
            <a:ext cx="605100" cy="3327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t>31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6476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26967D-0BC0-45A2-95BC-BBFB62179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7082" y="849701"/>
            <a:ext cx="3761257" cy="5158597"/>
          </a:xfrm>
          <a:prstGeom prst="rect">
            <a:avLst/>
          </a:prstGeom>
        </p:spPr>
      </p:pic>
      <p:sp>
        <p:nvSpPr>
          <p:cNvPr id="7" name="Google Shape;174;g9d3da93df7_0_586">
            <a:extLst>
              <a:ext uri="{FF2B5EF4-FFF2-40B4-BE49-F238E27FC236}">
                <a16:creationId xmlns:a16="http://schemas.microsoft.com/office/drawing/2014/main" id="{4197B293-29CF-AD48-BC00-FF50980175C3}"/>
              </a:ext>
            </a:extLst>
          </p:cNvPr>
          <p:cNvSpPr txBox="1">
            <a:spLocks/>
          </p:cNvSpPr>
          <p:nvPr/>
        </p:nvSpPr>
        <p:spPr>
          <a:xfrm>
            <a:off x="418011" y="0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1B5089"/>
              </a:buClr>
              <a:buFont typeface="Arial"/>
              <a:buNone/>
            </a:pPr>
            <a:r>
              <a:rPr lang="en-US" i="1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Do while </a:t>
            </a:r>
            <a:r>
              <a:rPr lang="en-US" dirty="0" err="1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blokshēma</a:t>
            </a:r>
            <a:endParaRPr lang="en-US" i="1" dirty="0">
              <a:solidFill>
                <a:srgbClr val="1B50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4458A455-FE8B-604F-8936-8E6C03E41F2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645929" y="6256960"/>
            <a:ext cx="605100" cy="3327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t>32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01E5B3-FC0B-954F-8FA6-B0F067406EC5}"/>
              </a:ext>
            </a:extLst>
          </p:cNvPr>
          <p:cNvSpPr txBox="1"/>
          <p:nvPr/>
        </p:nvSpPr>
        <p:spPr>
          <a:xfrm>
            <a:off x="1207085" y="4188823"/>
            <a:ext cx="30299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LV" dirty="0"/>
              <a:t>Code block – blokkods</a:t>
            </a:r>
          </a:p>
          <a:p>
            <a:pPr algn="just"/>
            <a:r>
              <a:rPr lang="en-LV" dirty="0"/>
              <a:t>Condition – nosacījums</a:t>
            </a:r>
          </a:p>
          <a:p>
            <a:pPr algn="just"/>
            <a:r>
              <a:rPr lang="en-LV" dirty="0"/>
              <a:t>True – patiess būla apgalvojums</a:t>
            </a:r>
          </a:p>
          <a:p>
            <a:pPr algn="just"/>
            <a:r>
              <a:rPr lang="en-LV" dirty="0"/>
              <a:t>False – nepatiess būla apgalvojums</a:t>
            </a:r>
          </a:p>
        </p:txBody>
      </p:sp>
    </p:spTree>
    <p:extLst>
      <p:ext uri="{BB962C8B-B14F-4D97-AF65-F5344CB8AC3E}">
        <p14:creationId xmlns:p14="http://schemas.microsoft.com/office/powerpoint/2010/main" val="7284351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F3EE0F-C550-4AD8-B6B1-D497FFE67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4856" y="1330962"/>
            <a:ext cx="5262288" cy="4376726"/>
          </a:xfrm>
          <a:prstGeom prst="rect">
            <a:avLst/>
          </a:prstGeom>
        </p:spPr>
      </p:pic>
      <p:sp>
        <p:nvSpPr>
          <p:cNvPr id="7" name="Google Shape;174;g9d3da93df7_0_586">
            <a:extLst>
              <a:ext uri="{FF2B5EF4-FFF2-40B4-BE49-F238E27FC236}">
                <a16:creationId xmlns:a16="http://schemas.microsoft.com/office/drawing/2014/main" id="{CA89226A-AB2E-BA4A-9427-F6AF66D82F36}"/>
              </a:ext>
            </a:extLst>
          </p:cNvPr>
          <p:cNvSpPr txBox="1">
            <a:spLocks/>
          </p:cNvSpPr>
          <p:nvPr/>
        </p:nvSpPr>
        <p:spPr>
          <a:xfrm>
            <a:off x="418011" y="0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1B5089"/>
              </a:buClr>
              <a:buFont typeface="Arial"/>
              <a:buNone/>
            </a:pPr>
            <a:r>
              <a:rPr lang="en-US" i="1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Do while </a:t>
            </a:r>
            <a:r>
              <a:rPr lang="en-US" dirty="0" err="1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sintakse</a:t>
            </a:r>
            <a:endParaRPr lang="en-US" i="1" dirty="0">
              <a:solidFill>
                <a:srgbClr val="1B50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4EEF4551-72A0-A940-A2AC-8E8FF182E47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645929" y="6256960"/>
            <a:ext cx="605100" cy="3327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t>33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031614-D116-D642-AAC6-3F073BD26501}"/>
              </a:ext>
            </a:extLst>
          </p:cNvPr>
          <p:cNvSpPr txBox="1"/>
          <p:nvPr/>
        </p:nvSpPr>
        <p:spPr>
          <a:xfrm>
            <a:off x="546071" y="3519325"/>
            <a:ext cx="32972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/>
              <a:t>Do…while loop declaration keyword – </a:t>
            </a:r>
            <a:r>
              <a:rPr lang="en-GB" dirty="0" err="1"/>
              <a:t>cilpas</a:t>
            </a:r>
            <a:r>
              <a:rPr lang="en-GB" dirty="0"/>
              <a:t> </a:t>
            </a:r>
            <a:r>
              <a:rPr lang="en-GB" dirty="0" err="1"/>
              <a:t>deklarācijas</a:t>
            </a:r>
            <a:r>
              <a:rPr lang="en-GB" dirty="0"/>
              <a:t> </a:t>
            </a:r>
            <a:r>
              <a:rPr lang="en-GB" dirty="0" err="1"/>
              <a:t>atslēgvārds</a:t>
            </a:r>
            <a:endParaRPr lang="en-GB" dirty="0"/>
          </a:p>
          <a:p>
            <a:pPr algn="just"/>
            <a:r>
              <a:rPr lang="en-LV" dirty="0"/>
              <a:t>Statement(s) that executed inside of the loop body – izpildītie apgalvojumi cilpas izpildes laikā</a:t>
            </a:r>
          </a:p>
          <a:p>
            <a:pPr algn="just"/>
            <a:r>
              <a:rPr lang="en-LV" dirty="0"/>
              <a:t>Loop condition – cilpas nosacījums</a:t>
            </a:r>
          </a:p>
          <a:p>
            <a:pPr algn="just"/>
            <a:r>
              <a:rPr lang="en-LV" dirty="0"/>
              <a:t>Increment / Decrement operations on counter variable – cilpas skaitītāja pieaugums / samazinājums</a:t>
            </a:r>
          </a:p>
        </p:txBody>
      </p:sp>
    </p:spTree>
    <p:extLst>
      <p:ext uri="{BB962C8B-B14F-4D97-AF65-F5344CB8AC3E}">
        <p14:creationId xmlns:p14="http://schemas.microsoft.com/office/powerpoint/2010/main" val="3774926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5A6AA6-1137-4184-8E28-C9619AF1F8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8798" y="1487653"/>
            <a:ext cx="6934403" cy="3882693"/>
          </a:xfrm>
          <a:prstGeom prst="rect">
            <a:avLst/>
          </a:prstGeom>
        </p:spPr>
      </p:pic>
      <p:sp>
        <p:nvSpPr>
          <p:cNvPr id="7" name="Google Shape;174;g9d3da93df7_0_586">
            <a:extLst>
              <a:ext uri="{FF2B5EF4-FFF2-40B4-BE49-F238E27FC236}">
                <a16:creationId xmlns:a16="http://schemas.microsoft.com/office/drawing/2014/main" id="{97BD1817-132A-8549-A5D1-8C48DA5FF395}"/>
              </a:ext>
            </a:extLst>
          </p:cNvPr>
          <p:cNvSpPr txBox="1">
            <a:spLocks/>
          </p:cNvSpPr>
          <p:nvPr/>
        </p:nvSpPr>
        <p:spPr>
          <a:xfrm>
            <a:off x="418011" y="0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1B5089"/>
              </a:buClr>
              <a:buFont typeface="Arial"/>
              <a:buNone/>
            </a:pPr>
            <a:r>
              <a:rPr lang="en-US" i="1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Do while </a:t>
            </a:r>
            <a:r>
              <a:rPr lang="en-US" dirty="0" err="1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piemērs</a:t>
            </a:r>
            <a:endParaRPr lang="en-US" i="1" dirty="0">
              <a:solidFill>
                <a:srgbClr val="1B50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8F857724-17D0-4C4B-8501-2289ED17020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645929" y="6256960"/>
            <a:ext cx="605100" cy="3327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t>34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226EC8-6363-6C49-B6AA-C9578A8F7A79}"/>
              </a:ext>
            </a:extLst>
          </p:cNvPr>
          <p:cNvSpPr/>
          <p:nvPr/>
        </p:nvSpPr>
        <p:spPr>
          <a:xfrm>
            <a:off x="5085906" y="3428999"/>
            <a:ext cx="2020186" cy="284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V" dirty="0">
                <a:solidFill>
                  <a:schemeClr val="tx1"/>
                </a:solidFill>
              </a:rPr>
              <a:t>Izvads konsolē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9E4D06-1BE1-CD49-A41B-F03228977094}"/>
              </a:ext>
            </a:extLst>
          </p:cNvPr>
          <p:cNvSpPr/>
          <p:nvPr/>
        </p:nvSpPr>
        <p:spPr>
          <a:xfrm>
            <a:off x="5085906" y="1421545"/>
            <a:ext cx="2020186" cy="284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V" dirty="0">
                <a:solidFill>
                  <a:schemeClr val="tx1"/>
                </a:solidFill>
              </a:rPr>
              <a:t>Kods</a:t>
            </a:r>
          </a:p>
        </p:txBody>
      </p:sp>
    </p:spTree>
    <p:extLst>
      <p:ext uri="{BB962C8B-B14F-4D97-AF65-F5344CB8AC3E}">
        <p14:creationId xmlns:p14="http://schemas.microsoft.com/office/powerpoint/2010/main" val="30172628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2A35A-019D-42A5-BA5B-F69325337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+mn-lt"/>
              </a:rPr>
              <a:t>Masīvs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ir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konteinera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objekts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kam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ir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noteikts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skaits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viena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veida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vērtību</a:t>
            </a:r>
            <a:endParaRPr lang="en-US" dirty="0">
              <a:latin typeface="+mn-lt"/>
            </a:endParaRPr>
          </a:p>
          <a:p>
            <a:r>
              <a:rPr lang="en-US" dirty="0" err="1">
                <a:latin typeface="+mn-lt"/>
              </a:rPr>
              <a:t>Masīva</a:t>
            </a:r>
            <a:r>
              <a:rPr lang="en-US" dirty="0">
                <a:latin typeface="+mn-lt"/>
              </a:rPr>
              <a:t> garums </a:t>
            </a:r>
            <a:r>
              <a:rPr lang="en-US" dirty="0" err="1">
                <a:latin typeface="+mn-lt"/>
              </a:rPr>
              <a:t>tiek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definēts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masīva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izveides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brīdī</a:t>
            </a:r>
            <a:endParaRPr lang="en-US" dirty="0">
              <a:latin typeface="+mn-lt"/>
            </a:endParaRPr>
          </a:p>
          <a:p>
            <a:r>
              <a:rPr lang="en-US" dirty="0" err="1">
                <a:latin typeface="+mn-lt"/>
              </a:rPr>
              <a:t>Pēc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masīva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izveides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tā</a:t>
            </a:r>
            <a:r>
              <a:rPr lang="en-US" dirty="0">
                <a:latin typeface="+mn-lt"/>
              </a:rPr>
              <a:t> garums </a:t>
            </a:r>
            <a:r>
              <a:rPr lang="en-US" dirty="0" err="1">
                <a:latin typeface="+mn-lt"/>
              </a:rPr>
              <a:t>tiek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fiksēts</a:t>
            </a:r>
            <a:endParaRPr lang="en-US" dirty="0">
              <a:latin typeface="+mn-lt"/>
            </a:endParaRPr>
          </a:p>
        </p:txBody>
      </p:sp>
      <p:sp>
        <p:nvSpPr>
          <p:cNvPr id="6" name="Google Shape;174;g9d3da93df7_0_586">
            <a:extLst>
              <a:ext uri="{FF2B5EF4-FFF2-40B4-BE49-F238E27FC236}">
                <a16:creationId xmlns:a16="http://schemas.microsoft.com/office/drawing/2014/main" id="{5E713A28-C39E-AF43-9723-8D66BD2949BF}"/>
              </a:ext>
            </a:extLst>
          </p:cNvPr>
          <p:cNvSpPr txBox="1">
            <a:spLocks/>
          </p:cNvSpPr>
          <p:nvPr/>
        </p:nvSpPr>
        <p:spPr>
          <a:xfrm>
            <a:off x="418011" y="0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1B5089"/>
              </a:buClr>
              <a:buFont typeface="Arial"/>
              <a:buNone/>
            </a:pPr>
            <a:r>
              <a:rPr lang="en-US" dirty="0" err="1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Masīvs</a:t>
            </a:r>
            <a:endParaRPr lang="en-US" dirty="0">
              <a:solidFill>
                <a:srgbClr val="1B50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0971404C-F504-D44D-AF13-0114B14241B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645929" y="6256960"/>
            <a:ext cx="605100" cy="3327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t>35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665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8D844B-1A13-4F1F-A193-99A8774F80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9038" y="1329757"/>
            <a:ext cx="8553923" cy="4198486"/>
          </a:xfrm>
          <a:prstGeom prst="rect">
            <a:avLst/>
          </a:prstGeom>
        </p:spPr>
      </p:pic>
      <p:sp>
        <p:nvSpPr>
          <p:cNvPr id="7" name="Google Shape;174;g9d3da93df7_0_586">
            <a:extLst>
              <a:ext uri="{FF2B5EF4-FFF2-40B4-BE49-F238E27FC236}">
                <a16:creationId xmlns:a16="http://schemas.microsoft.com/office/drawing/2014/main" id="{802528B4-E26A-9D42-AA2D-CC5BF58F78E4}"/>
              </a:ext>
            </a:extLst>
          </p:cNvPr>
          <p:cNvSpPr txBox="1">
            <a:spLocks/>
          </p:cNvSpPr>
          <p:nvPr/>
        </p:nvSpPr>
        <p:spPr>
          <a:xfrm>
            <a:off x="418011" y="0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1B5089"/>
              </a:buClr>
              <a:buFont typeface="Arial"/>
              <a:buNone/>
            </a:pPr>
            <a:r>
              <a:rPr lang="en-US" dirty="0" err="1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Masīvs</a:t>
            </a:r>
            <a:endParaRPr lang="en-US" dirty="0">
              <a:solidFill>
                <a:srgbClr val="1B50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66E55044-5D34-484E-89E3-6A261DBEB00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645929" y="6256960"/>
            <a:ext cx="605100" cy="3327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t>36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0866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6BF478-52AC-48A1-85E1-95E96DC7CA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6135" y="1100100"/>
            <a:ext cx="6059729" cy="5019503"/>
          </a:xfrm>
          <a:prstGeom prst="rect">
            <a:avLst/>
          </a:prstGeom>
        </p:spPr>
      </p:pic>
      <p:sp>
        <p:nvSpPr>
          <p:cNvPr id="6" name="Google Shape;174;g9d3da93df7_0_586">
            <a:extLst>
              <a:ext uri="{FF2B5EF4-FFF2-40B4-BE49-F238E27FC236}">
                <a16:creationId xmlns:a16="http://schemas.microsoft.com/office/drawing/2014/main" id="{254087F3-D1B1-A643-A1DD-1DCB1574E274}"/>
              </a:ext>
            </a:extLst>
          </p:cNvPr>
          <p:cNvSpPr txBox="1">
            <a:spLocks/>
          </p:cNvSpPr>
          <p:nvPr/>
        </p:nvSpPr>
        <p:spPr>
          <a:xfrm>
            <a:off x="418011" y="0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1B5089"/>
              </a:buClr>
              <a:buFont typeface="Arial"/>
              <a:buNone/>
            </a:pPr>
            <a:r>
              <a:rPr lang="en-US" dirty="0" err="1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Masīva</a:t>
            </a:r>
            <a:r>
              <a:rPr lang="en-US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deklarācija</a:t>
            </a:r>
            <a:endParaRPr lang="en-US" dirty="0">
              <a:solidFill>
                <a:srgbClr val="1B50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ECC36988-C96B-714E-BA68-09FFD283B4F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645929" y="6256960"/>
            <a:ext cx="605100" cy="3327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t>37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1000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3BE61F2-3DB0-47D0-B548-B157C18DD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3934" y="1440640"/>
            <a:ext cx="6904131" cy="3976720"/>
          </a:xfrm>
          <a:prstGeom prst="rect">
            <a:avLst/>
          </a:prstGeom>
        </p:spPr>
      </p:pic>
      <p:sp>
        <p:nvSpPr>
          <p:cNvPr id="7" name="Google Shape;174;g9d3da93df7_0_586">
            <a:extLst>
              <a:ext uri="{FF2B5EF4-FFF2-40B4-BE49-F238E27FC236}">
                <a16:creationId xmlns:a16="http://schemas.microsoft.com/office/drawing/2014/main" id="{765BF6DF-A07A-EE47-9B49-29CC1F54122B}"/>
              </a:ext>
            </a:extLst>
          </p:cNvPr>
          <p:cNvSpPr txBox="1">
            <a:spLocks/>
          </p:cNvSpPr>
          <p:nvPr/>
        </p:nvSpPr>
        <p:spPr>
          <a:xfrm>
            <a:off x="418011" y="0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1B5089"/>
              </a:buClr>
              <a:buFont typeface="Arial"/>
              <a:buNone/>
            </a:pPr>
            <a:r>
              <a:rPr lang="en-US" dirty="0" err="1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Masīva</a:t>
            </a:r>
            <a:r>
              <a:rPr lang="en-US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deklarācijas</a:t>
            </a:r>
            <a:r>
              <a:rPr lang="en-US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piemērs</a:t>
            </a:r>
            <a:endParaRPr lang="en-US" dirty="0">
              <a:solidFill>
                <a:srgbClr val="1B50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5A4557E-CAD2-A444-894C-A15B88C8339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645929" y="6256960"/>
            <a:ext cx="605100" cy="3327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t>38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047AA3-EF5F-B241-9509-3A677340EAA0}"/>
              </a:ext>
            </a:extLst>
          </p:cNvPr>
          <p:cNvSpPr/>
          <p:nvPr/>
        </p:nvSpPr>
        <p:spPr>
          <a:xfrm>
            <a:off x="5085906" y="3429000"/>
            <a:ext cx="2020186" cy="284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V" dirty="0">
                <a:solidFill>
                  <a:schemeClr val="tx1"/>
                </a:solidFill>
              </a:rPr>
              <a:t>Izvads konsolē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543DA4-499B-4840-A2A0-52E58AA8A69F}"/>
              </a:ext>
            </a:extLst>
          </p:cNvPr>
          <p:cNvSpPr/>
          <p:nvPr/>
        </p:nvSpPr>
        <p:spPr>
          <a:xfrm>
            <a:off x="4990112" y="1440640"/>
            <a:ext cx="2020186" cy="284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V" dirty="0">
                <a:solidFill>
                  <a:schemeClr val="tx1"/>
                </a:solidFill>
              </a:rPr>
              <a:t>Kods</a:t>
            </a:r>
          </a:p>
        </p:txBody>
      </p:sp>
    </p:spTree>
    <p:extLst>
      <p:ext uri="{BB962C8B-B14F-4D97-AF65-F5344CB8AC3E}">
        <p14:creationId xmlns:p14="http://schemas.microsoft.com/office/powerpoint/2010/main" val="36625424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597EF13-AC71-4D2D-943D-1EC73FABAB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7046" y="1151111"/>
            <a:ext cx="7741329" cy="4555777"/>
          </a:xfrm>
          <a:prstGeom prst="rect">
            <a:avLst/>
          </a:prstGeom>
        </p:spPr>
      </p:pic>
      <p:sp>
        <p:nvSpPr>
          <p:cNvPr id="6" name="Google Shape;174;g9d3da93df7_0_586">
            <a:extLst>
              <a:ext uri="{FF2B5EF4-FFF2-40B4-BE49-F238E27FC236}">
                <a16:creationId xmlns:a16="http://schemas.microsoft.com/office/drawing/2014/main" id="{C89A3E0F-AA9B-C648-AD3D-BAB78FBEF198}"/>
              </a:ext>
            </a:extLst>
          </p:cNvPr>
          <p:cNvSpPr txBox="1">
            <a:spLocks/>
          </p:cNvSpPr>
          <p:nvPr/>
        </p:nvSpPr>
        <p:spPr>
          <a:xfrm>
            <a:off x="418011" y="0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1B5089"/>
              </a:buClr>
              <a:buFont typeface="Arial"/>
              <a:buNone/>
            </a:pPr>
            <a:r>
              <a:rPr lang="en-US" dirty="0" err="1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Masīva</a:t>
            </a:r>
            <a:r>
              <a:rPr lang="en-US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deklarācijas</a:t>
            </a:r>
            <a:r>
              <a:rPr lang="en-US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piemērs</a:t>
            </a:r>
            <a:endParaRPr lang="en-US" dirty="0">
              <a:solidFill>
                <a:srgbClr val="1B50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AC0FF134-A90E-8F48-A545-312029792ED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645929" y="6256960"/>
            <a:ext cx="605100" cy="3327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t>39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F18DF3-3D0F-5D47-B4E7-F98C24F423E9}"/>
              </a:ext>
            </a:extLst>
          </p:cNvPr>
          <p:cNvSpPr/>
          <p:nvPr/>
        </p:nvSpPr>
        <p:spPr>
          <a:xfrm>
            <a:off x="5085907" y="3438203"/>
            <a:ext cx="2020186" cy="284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V" dirty="0">
                <a:solidFill>
                  <a:schemeClr val="tx1"/>
                </a:solidFill>
              </a:rPr>
              <a:t>Izvads konsolē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3EA8EA-9397-F947-94A7-B87C1D52BA48}"/>
              </a:ext>
            </a:extLst>
          </p:cNvPr>
          <p:cNvSpPr/>
          <p:nvPr/>
        </p:nvSpPr>
        <p:spPr>
          <a:xfrm>
            <a:off x="5085907" y="1229956"/>
            <a:ext cx="2020186" cy="284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V" dirty="0">
                <a:solidFill>
                  <a:schemeClr val="tx1"/>
                </a:solidFill>
              </a:rPr>
              <a:t>Kods</a:t>
            </a:r>
          </a:p>
        </p:txBody>
      </p:sp>
    </p:spTree>
    <p:extLst>
      <p:ext uri="{BB962C8B-B14F-4D97-AF65-F5344CB8AC3E}">
        <p14:creationId xmlns:p14="http://schemas.microsoft.com/office/powerpoint/2010/main" val="241965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74;g9d3da93df7_0_586">
            <a:extLst>
              <a:ext uri="{FF2B5EF4-FFF2-40B4-BE49-F238E27FC236}">
                <a16:creationId xmlns:a16="http://schemas.microsoft.com/office/drawing/2014/main" id="{AA0A5464-134A-4269-87DA-9D439D4BD0B0}"/>
              </a:ext>
            </a:extLst>
          </p:cNvPr>
          <p:cNvSpPr txBox="1">
            <a:spLocks/>
          </p:cNvSpPr>
          <p:nvPr/>
        </p:nvSpPr>
        <p:spPr>
          <a:xfrm>
            <a:off x="417600" y="0"/>
            <a:ext cx="11401200" cy="1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lv-LV" dirty="0">
                <a:solidFill>
                  <a:srgbClr val="1B5089"/>
                </a:solidFill>
                <a:latin typeface="+mj-lt"/>
              </a:rPr>
              <a:t>Tīmekļa</a:t>
            </a:r>
            <a:r>
              <a:rPr lang="lv-LV" dirty="0">
                <a:solidFill>
                  <a:srgbClr val="1B5089"/>
                </a:solidFill>
              </a:rPr>
              <a:t> analīzes rīki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F51018-0DF7-474B-BA76-D8BCA6BB6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87" y="980525"/>
            <a:ext cx="10327689" cy="4896949"/>
          </a:xfrm>
          <a:prstGeom prst="rect">
            <a:avLst/>
          </a:prstGeom>
        </p:spPr>
      </p:pic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7E2931D5-F173-B14A-8AD7-EC61DBE9804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645929" y="6256960"/>
            <a:ext cx="605100" cy="3327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6105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3355CF31-F4EB-4C60-B7FD-AFF239E9F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202" y="1170464"/>
            <a:ext cx="7683018" cy="451707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74;g9d3da93df7_0_586">
            <a:extLst>
              <a:ext uri="{FF2B5EF4-FFF2-40B4-BE49-F238E27FC236}">
                <a16:creationId xmlns:a16="http://schemas.microsoft.com/office/drawing/2014/main" id="{BA2E5577-A61C-EE4F-9746-579074928490}"/>
              </a:ext>
            </a:extLst>
          </p:cNvPr>
          <p:cNvSpPr txBox="1">
            <a:spLocks/>
          </p:cNvSpPr>
          <p:nvPr/>
        </p:nvSpPr>
        <p:spPr>
          <a:xfrm>
            <a:off x="418011" y="0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1B5089"/>
              </a:buClr>
              <a:buFont typeface="Arial"/>
              <a:buNone/>
            </a:pPr>
            <a:r>
              <a:rPr lang="en-US" i="1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Array</a:t>
            </a:r>
            <a:r>
              <a:rPr lang="en-US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satura</a:t>
            </a:r>
            <a:r>
              <a:rPr lang="en-US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drukāšanas</a:t>
            </a:r>
            <a:r>
              <a:rPr lang="en-US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piemērs</a:t>
            </a:r>
            <a:endParaRPr lang="en-US" i="1" dirty="0">
              <a:solidFill>
                <a:srgbClr val="1B50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683C73D2-BDEC-8549-A1EE-ED5F1E41EC3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645929" y="6256960"/>
            <a:ext cx="605100" cy="3327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t>40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9148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614F49-2FB3-4435-9F87-C3E8B74C8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035" y="1048215"/>
            <a:ext cx="8353929" cy="4761570"/>
          </a:xfrm>
          <a:prstGeom prst="rect">
            <a:avLst/>
          </a:prstGeom>
        </p:spPr>
      </p:pic>
      <p:sp>
        <p:nvSpPr>
          <p:cNvPr id="6" name="Google Shape;174;g9d3da93df7_0_586">
            <a:extLst>
              <a:ext uri="{FF2B5EF4-FFF2-40B4-BE49-F238E27FC236}">
                <a16:creationId xmlns:a16="http://schemas.microsoft.com/office/drawing/2014/main" id="{315BCA4A-D973-4F47-A49A-7209F28EFC67}"/>
              </a:ext>
            </a:extLst>
          </p:cNvPr>
          <p:cNvSpPr txBox="1">
            <a:spLocks/>
          </p:cNvSpPr>
          <p:nvPr/>
        </p:nvSpPr>
        <p:spPr>
          <a:xfrm>
            <a:off x="418011" y="0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1B5089"/>
              </a:buClr>
              <a:buFont typeface="Arial"/>
              <a:buNone/>
            </a:pPr>
            <a:r>
              <a:rPr lang="en-US" i="1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Array</a:t>
            </a:r>
            <a:r>
              <a:rPr lang="en-US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 element summa</a:t>
            </a:r>
            <a:endParaRPr lang="en-US" i="1" dirty="0">
              <a:solidFill>
                <a:srgbClr val="1B50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E74A869C-73BB-C246-9C84-AC30423F2A4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645929" y="6256960"/>
            <a:ext cx="605100" cy="3327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t>41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4581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5084A9-D427-4C0E-B84F-A1F4973FB7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4557" y="1023139"/>
            <a:ext cx="8262885" cy="4811721"/>
          </a:xfrm>
          <a:prstGeom prst="rect">
            <a:avLst/>
          </a:prstGeom>
        </p:spPr>
      </p:pic>
      <p:sp>
        <p:nvSpPr>
          <p:cNvPr id="7" name="Google Shape;174;g9d3da93df7_0_586">
            <a:extLst>
              <a:ext uri="{FF2B5EF4-FFF2-40B4-BE49-F238E27FC236}">
                <a16:creationId xmlns:a16="http://schemas.microsoft.com/office/drawing/2014/main" id="{B443BB08-1752-ED47-A51F-77179CD8F81B}"/>
              </a:ext>
            </a:extLst>
          </p:cNvPr>
          <p:cNvSpPr txBox="1">
            <a:spLocks/>
          </p:cNvSpPr>
          <p:nvPr/>
        </p:nvSpPr>
        <p:spPr>
          <a:xfrm>
            <a:off x="418011" y="0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1B5089"/>
              </a:buClr>
              <a:buFont typeface="Arial"/>
              <a:buNone/>
            </a:pPr>
            <a:r>
              <a:rPr lang="en-US" i="1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Array</a:t>
            </a:r>
            <a:r>
              <a:rPr lang="en-US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mazākā</a:t>
            </a:r>
            <a:r>
              <a:rPr lang="en-US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elementa</a:t>
            </a:r>
            <a:r>
              <a:rPr lang="en-US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atrašana</a:t>
            </a:r>
            <a:endParaRPr lang="en-US" i="1" dirty="0">
              <a:solidFill>
                <a:srgbClr val="1B50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7A43EED-B207-9C44-A290-4CC2C95F5F5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645929" y="6256960"/>
            <a:ext cx="605100" cy="3327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t>42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6991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9d3da93df7_0_586"/>
          <p:cNvSpPr txBox="1">
            <a:spLocks noGrp="1"/>
          </p:cNvSpPr>
          <p:nvPr>
            <p:ph type="body" idx="4294967295"/>
          </p:nvPr>
        </p:nvSpPr>
        <p:spPr>
          <a:xfrm>
            <a:off x="418011" y="1709530"/>
            <a:ext cx="11619000" cy="42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lv-LV" dirty="0">
                <a:latin typeface="Arial"/>
                <a:ea typeface="Arial"/>
                <a:cs typeface="Arial"/>
                <a:sym typeface="Arial"/>
              </a:rPr>
              <a:t>Tīmekļa analīze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lv-LV" dirty="0">
                <a:latin typeface="Arial"/>
                <a:ea typeface="Arial"/>
                <a:cs typeface="Arial"/>
                <a:sym typeface="Arial"/>
              </a:rPr>
              <a:t>Lietojamība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lv-LV" dirty="0">
                <a:latin typeface="Arial"/>
                <a:ea typeface="Arial"/>
                <a:cs typeface="Arial"/>
                <a:sym typeface="Arial"/>
              </a:rPr>
              <a:t>Uzlabotas Java klases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lv-LV" dirty="0" err="1">
                <a:latin typeface="Arial"/>
                <a:ea typeface="Arial"/>
                <a:cs typeface="Arial"/>
                <a:sym typeface="Arial"/>
              </a:rPr>
              <a:t>While</a:t>
            </a:r>
            <a:endParaRPr lang="lv-LV" dirty="0">
              <a:latin typeface="Arial"/>
              <a:ea typeface="Arial"/>
              <a:cs typeface="Arial"/>
              <a:sym typeface="Arial"/>
            </a:endParaRPr>
          </a:p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lv-LV" dirty="0" err="1">
                <a:latin typeface="Arial"/>
                <a:ea typeface="Arial"/>
                <a:cs typeface="Arial"/>
                <a:sym typeface="Arial"/>
              </a:rPr>
              <a:t>For</a:t>
            </a:r>
            <a:endParaRPr lang="lv-LV" dirty="0">
              <a:latin typeface="Arial"/>
              <a:ea typeface="Arial"/>
              <a:cs typeface="Arial"/>
              <a:sym typeface="Arial"/>
            </a:endParaRPr>
          </a:p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lv-LV" dirty="0">
                <a:latin typeface="Arial"/>
                <a:ea typeface="Arial"/>
                <a:cs typeface="Arial"/>
                <a:sym typeface="Arial"/>
              </a:rPr>
              <a:t>Do </a:t>
            </a:r>
            <a:r>
              <a:rPr lang="lv-LV" dirty="0" err="1">
                <a:latin typeface="Arial"/>
                <a:ea typeface="Arial"/>
                <a:cs typeface="Arial"/>
                <a:sym typeface="Arial"/>
              </a:rPr>
              <a:t>while</a:t>
            </a:r>
            <a:endParaRPr lang="lv-LV" dirty="0">
              <a:latin typeface="Arial"/>
              <a:ea typeface="Arial"/>
              <a:cs typeface="Arial"/>
              <a:sym typeface="Arial"/>
            </a:endParaRPr>
          </a:p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lv-LV" b="1" dirty="0">
                <a:latin typeface="Arial"/>
                <a:ea typeface="Arial"/>
                <a:cs typeface="Arial"/>
                <a:sym typeface="Arial"/>
              </a:rPr>
              <a:t>Praktiskie uzdevumi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lv-LV" dirty="0">
                <a:latin typeface="Arial"/>
                <a:ea typeface="Arial"/>
                <a:cs typeface="Arial"/>
                <a:sym typeface="Arial"/>
              </a:rPr>
              <a:t>Mājasdarbs</a:t>
            </a:r>
          </a:p>
        </p:txBody>
      </p:sp>
      <p:sp>
        <p:nvSpPr>
          <p:cNvPr id="176" name="Google Shape;176;g9d3da93df7_0_586"/>
          <p:cNvSpPr txBox="1">
            <a:spLocks noGrp="1"/>
          </p:cNvSpPr>
          <p:nvPr>
            <p:ph type="sldNum" idx="12"/>
          </p:nvPr>
        </p:nvSpPr>
        <p:spPr>
          <a:xfrm>
            <a:off x="11645929" y="6256960"/>
            <a:ext cx="605100" cy="3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  <p:sp>
        <p:nvSpPr>
          <p:cNvPr id="5" name="Google Shape;174;g9d3da93df7_0_586">
            <a:extLst>
              <a:ext uri="{FF2B5EF4-FFF2-40B4-BE49-F238E27FC236}">
                <a16:creationId xmlns:a16="http://schemas.microsoft.com/office/drawing/2014/main" id="{2C0B9587-AB54-264B-B5AA-CF80590F216E}"/>
              </a:ext>
            </a:extLst>
          </p:cNvPr>
          <p:cNvSpPr txBox="1">
            <a:spLocks/>
          </p:cNvSpPr>
          <p:nvPr/>
        </p:nvSpPr>
        <p:spPr>
          <a:xfrm>
            <a:off x="418011" y="0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1B5089"/>
              </a:buClr>
              <a:buFont typeface="Arial"/>
              <a:buNone/>
            </a:pPr>
            <a:r>
              <a:rPr lang="en-US" dirty="0" err="1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Saturs</a:t>
            </a:r>
            <a:endParaRPr lang="en-US" dirty="0">
              <a:solidFill>
                <a:srgbClr val="1B508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7883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3267B-8BAC-4EB3-8500-DDB0A9E5F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lv-LV" dirty="0">
                <a:latin typeface="+mn-lt"/>
              </a:rPr>
              <a:t>Analizēt savu iecienīto vietni izmantojot minētos rīkus:</a:t>
            </a:r>
            <a:endParaRPr lang="lv-LV" dirty="0">
              <a:solidFill>
                <a:srgbClr val="CC9900"/>
              </a:solidFill>
              <a:latin typeface="+mn-lt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solidFill>
                  <a:srgbClr val="00B0F0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https://www.dareboost.com/</a:t>
            </a:r>
            <a:endParaRPr lang="en-US" dirty="0">
              <a:solidFill>
                <a:srgbClr val="00B0F0"/>
              </a:solidFill>
              <a:latin typeface="+mn-lt"/>
            </a:endParaRPr>
          </a:p>
          <a:p>
            <a:r>
              <a:rPr lang="en-US" dirty="0">
                <a:solidFill>
                  <a:srgbClr val="00B0F0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http://nibbler.silktide.com/</a:t>
            </a:r>
            <a:endParaRPr lang="en-US" dirty="0">
              <a:solidFill>
                <a:srgbClr val="00B0F0"/>
              </a:solidFill>
              <a:latin typeface="+mn-lt"/>
            </a:endParaRPr>
          </a:p>
          <a:p>
            <a:r>
              <a:rPr lang="en-US" dirty="0">
                <a:solidFill>
                  <a:srgbClr val="00B0F0"/>
                </a:solidFill>
                <a:latin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https://validator.w3.org/</a:t>
            </a:r>
            <a:endParaRPr lang="en-US" dirty="0">
              <a:solidFill>
                <a:srgbClr val="00B0F0"/>
              </a:solidFill>
              <a:latin typeface="+mn-lt"/>
            </a:endParaRPr>
          </a:p>
          <a:p>
            <a:endParaRPr lang="en-US" dirty="0"/>
          </a:p>
        </p:txBody>
      </p:sp>
      <p:sp>
        <p:nvSpPr>
          <p:cNvPr id="6" name="Google Shape;174;g9d3da93df7_0_586">
            <a:extLst>
              <a:ext uri="{FF2B5EF4-FFF2-40B4-BE49-F238E27FC236}">
                <a16:creationId xmlns:a16="http://schemas.microsoft.com/office/drawing/2014/main" id="{B13F381A-CC11-D946-A568-894510D21742}"/>
              </a:ext>
            </a:extLst>
          </p:cNvPr>
          <p:cNvSpPr txBox="1">
            <a:spLocks/>
          </p:cNvSpPr>
          <p:nvPr/>
        </p:nvSpPr>
        <p:spPr>
          <a:xfrm>
            <a:off x="418011" y="0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1B5089"/>
              </a:buClr>
              <a:buFont typeface="Arial"/>
              <a:buNone/>
            </a:pPr>
            <a:r>
              <a:rPr lang="en-US" dirty="0" err="1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Uzdevums</a:t>
            </a:r>
            <a:r>
              <a:rPr lang="en-US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 1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D8A0390B-E5EE-F04E-A4CB-06A6BA4426B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645929" y="6256960"/>
            <a:ext cx="605100" cy="3327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t>44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9650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3267B-8BAC-4EB3-8500-DDB0A9E5F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5150" indent="-514350">
              <a:buFont typeface="+mj-lt"/>
              <a:buAutoNum type="arabicPeriod"/>
            </a:pPr>
            <a:r>
              <a:rPr lang="en-US" dirty="0" err="1">
                <a:latin typeface="+mn-lt"/>
              </a:rPr>
              <a:t>Izveidot</a:t>
            </a:r>
            <a:r>
              <a:rPr lang="en-US" dirty="0">
                <a:latin typeface="+mn-lt"/>
              </a:rPr>
              <a:t> auto</a:t>
            </a:r>
            <a:r>
              <a:rPr lang="lv-LV" dirty="0">
                <a:latin typeface="+mn-lt"/>
              </a:rPr>
              <a:t>mašīnas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klasi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izmantojot</a:t>
            </a:r>
            <a:r>
              <a:rPr lang="en-US" dirty="0">
                <a:latin typeface="+mn-lt"/>
              </a:rPr>
              <a:t> </a:t>
            </a:r>
            <a:r>
              <a:rPr lang="en-US" i="1" dirty="0">
                <a:latin typeface="+mn-lt"/>
              </a:rPr>
              <a:t>getters</a:t>
            </a:r>
            <a:r>
              <a:rPr lang="en-US" dirty="0">
                <a:latin typeface="+mn-lt"/>
              </a:rPr>
              <a:t> un se</a:t>
            </a:r>
            <a:r>
              <a:rPr lang="lv-LV" i="1" dirty="0">
                <a:latin typeface="+mn-lt"/>
              </a:rPr>
              <a:t>t</a:t>
            </a:r>
            <a:r>
              <a:rPr lang="en-US" i="1" dirty="0" err="1">
                <a:latin typeface="+mn-lt"/>
              </a:rPr>
              <a:t>ters</a:t>
            </a:r>
            <a:endParaRPr lang="en-US" i="1" dirty="0">
              <a:latin typeface="+mn-lt"/>
            </a:endParaRPr>
          </a:p>
          <a:p>
            <a:pPr marL="565150" indent="-514350">
              <a:buFont typeface="+mj-lt"/>
              <a:buAutoNum type="arabicPeriod"/>
            </a:pPr>
            <a:r>
              <a:rPr lang="lv-LV" dirty="0">
                <a:latin typeface="+mn-lt"/>
              </a:rPr>
              <a:t>Klasei jāsatur sekojošos mainīgos: </a:t>
            </a:r>
          </a:p>
          <a:p>
            <a:pPr lvl="1"/>
            <a:r>
              <a:rPr lang="en-US" dirty="0" err="1">
                <a:latin typeface="+mn-lt"/>
              </a:rPr>
              <a:t>automašīnas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modelis</a:t>
            </a:r>
            <a:endParaRPr lang="en-US" dirty="0">
              <a:latin typeface="+mn-lt"/>
            </a:endParaRPr>
          </a:p>
          <a:p>
            <a:pPr lvl="1"/>
            <a:r>
              <a:rPr lang="en-US" dirty="0" err="1">
                <a:latin typeface="+mn-lt"/>
              </a:rPr>
              <a:t>ražošanas</a:t>
            </a:r>
            <a:r>
              <a:rPr lang="en-US" dirty="0">
                <a:latin typeface="+mn-lt"/>
              </a:rPr>
              <a:t> gads</a:t>
            </a:r>
          </a:p>
          <a:p>
            <a:pPr lvl="1"/>
            <a:r>
              <a:rPr lang="en-US" dirty="0" err="1">
                <a:latin typeface="+mn-lt"/>
              </a:rPr>
              <a:t>īpašnieks</a:t>
            </a: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VIN</a:t>
            </a:r>
          </a:p>
          <a:p>
            <a:pPr lvl="1"/>
            <a:r>
              <a:rPr lang="en-US" dirty="0" err="1">
                <a:latin typeface="+mn-lt"/>
              </a:rPr>
              <a:t>krāsa</a:t>
            </a:r>
            <a:endParaRPr lang="en-US" dirty="0">
              <a:latin typeface="+mn-lt"/>
            </a:endParaRPr>
          </a:p>
          <a:p>
            <a:pPr lvl="1"/>
            <a:r>
              <a:rPr lang="lv-LV" dirty="0">
                <a:latin typeface="+mn-lt"/>
              </a:rPr>
              <a:t>vai mašīna ir jauna</a:t>
            </a:r>
          </a:p>
        </p:txBody>
      </p:sp>
      <p:sp>
        <p:nvSpPr>
          <p:cNvPr id="6" name="Google Shape;174;g9d3da93df7_0_586">
            <a:extLst>
              <a:ext uri="{FF2B5EF4-FFF2-40B4-BE49-F238E27FC236}">
                <a16:creationId xmlns:a16="http://schemas.microsoft.com/office/drawing/2014/main" id="{3C173A8A-87A5-2142-93D8-E5EEAA3DCD0E}"/>
              </a:ext>
            </a:extLst>
          </p:cNvPr>
          <p:cNvSpPr txBox="1">
            <a:spLocks/>
          </p:cNvSpPr>
          <p:nvPr/>
        </p:nvSpPr>
        <p:spPr>
          <a:xfrm>
            <a:off x="418011" y="0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1B5089"/>
              </a:buClr>
              <a:buFont typeface="Arial"/>
              <a:buNone/>
            </a:pPr>
            <a:r>
              <a:rPr lang="en-US" dirty="0" err="1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Uzdevums</a:t>
            </a:r>
            <a:r>
              <a:rPr lang="en-US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 2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845F8AAB-D572-F549-83AB-926C0FBA07F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645929" y="6256960"/>
            <a:ext cx="605100" cy="3327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t>45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4467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3267B-8BAC-4EB3-8500-DDB0A9E5F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411" y="2571680"/>
            <a:ext cx="11712600" cy="1928100"/>
          </a:xfrm>
        </p:spPr>
        <p:txBody>
          <a:bodyPr/>
          <a:lstStyle/>
          <a:p>
            <a:pPr marL="50800" indent="0">
              <a:buNone/>
            </a:pPr>
            <a:r>
              <a:rPr lang="lv-LV" dirty="0">
                <a:latin typeface="+mn-lt"/>
              </a:rPr>
              <a:t>Apkopot 3 dažādus, nejauši ģenerētus, numurus un izdrukāt tos konsolē</a:t>
            </a:r>
            <a:endParaRPr lang="en-US" dirty="0">
              <a:latin typeface="+mn-lt"/>
            </a:endParaRPr>
          </a:p>
        </p:txBody>
      </p:sp>
      <p:sp>
        <p:nvSpPr>
          <p:cNvPr id="6" name="Google Shape;174;g9d3da93df7_0_586">
            <a:extLst>
              <a:ext uri="{FF2B5EF4-FFF2-40B4-BE49-F238E27FC236}">
                <a16:creationId xmlns:a16="http://schemas.microsoft.com/office/drawing/2014/main" id="{25A8C858-D8E8-CE4E-ABA1-85FA2EEFEE2F}"/>
              </a:ext>
            </a:extLst>
          </p:cNvPr>
          <p:cNvSpPr txBox="1">
            <a:spLocks/>
          </p:cNvSpPr>
          <p:nvPr/>
        </p:nvSpPr>
        <p:spPr>
          <a:xfrm>
            <a:off x="418011" y="0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1B5089"/>
              </a:buClr>
              <a:buFont typeface="Arial"/>
              <a:buNone/>
            </a:pPr>
            <a:r>
              <a:rPr lang="en-US" dirty="0" err="1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Uzdevums</a:t>
            </a:r>
            <a:r>
              <a:rPr lang="en-US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 3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94630491-AB54-7142-8D24-7420D01ED1A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645929" y="6256960"/>
            <a:ext cx="605100" cy="3327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t>46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0294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3267B-8BAC-4EB3-8500-DDB0A9E5F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lv-LV" dirty="0">
                <a:latin typeface="+mn-lt"/>
              </a:rPr>
              <a:t>Uzrakstīt programmu kurā:</a:t>
            </a:r>
          </a:p>
          <a:p>
            <a:r>
              <a:rPr lang="lv-LV" dirty="0">
                <a:latin typeface="+mn-lt"/>
              </a:rPr>
              <a:t>Tiek mesti 3 metamie kauliņi (3 nejauši izvēlēti skaitļi tiek izvadīti konsolē)</a:t>
            </a:r>
          </a:p>
          <a:p>
            <a:r>
              <a:rPr lang="lv-LV" dirty="0">
                <a:latin typeface="+mn-lt"/>
              </a:rPr>
              <a:t>Izvadīt konsolē ziņojumu par uzvaru spēlē brīdī, kad visiem kauliņiem ir uzmestas vienādas vērtības</a:t>
            </a:r>
            <a:endParaRPr lang="en-US" dirty="0">
              <a:latin typeface="+mn-lt"/>
            </a:endParaRPr>
          </a:p>
        </p:txBody>
      </p:sp>
      <p:sp>
        <p:nvSpPr>
          <p:cNvPr id="6" name="Google Shape;174;g9d3da93df7_0_586">
            <a:extLst>
              <a:ext uri="{FF2B5EF4-FFF2-40B4-BE49-F238E27FC236}">
                <a16:creationId xmlns:a16="http://schemas.microsoft.com/office/drawing/2014/main" id="{2727943F-9668-BA47-95B9-BC7A53F2200B}"/>
              </a:ext>
            </a:extLst>
          </p:cNvPr>
          <p:cNvSpPr txBox="1">
            <a:spLocks/>
          </p:cNvSpPr>
          <p:nvPr/>
        </p:nvSpPr>
        <p:spPr>
          <a:xfrm>
            <a:off x="418011" y="0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1B5089"/>
              </a:buClr>
              <a:buFont typeface="Arial"/>
              <a:buNone/>
            </a:pPr>
            <a:r>
              <a:rPr lang="en-US" dirty="0" err="1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Uzdevums</a:t>
            </a:r>
            <a:r>
              <a:rPr lang="en-US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 4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D0C30C47-62FB-0B47-835C-71693823D5D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645929" y="6256960"/>
            <a:ext cx="605100" cy="3327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t>47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1352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74;g9d3da93df7_0_586">
            <a:extLst>
              <a:ext uri="{FF2B5EF4-FFF2-40B4-BE49-F238E27FC236}">
                <a16:creationId xmlns:a16="http://schemas.microsoft.com/office/drawing/2014/main" id="{849242CF-C35C-BA4E-935D-482890007FB2}"/>
              </a:ext>
            </a:extLst>
          </p:cNvPr>
          <p:cNvSpPr txBox="1">
            <a:spLocks/>
          </p:cNvSpPr>
          <p:nvPr/>
        </p:nvSpPr>
        <p:spPr>
          <a:xfrm>
            <a:off x="418011" y="0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1B5089"/>
              </a:buClr>
              <a:buFont typeface="Arial"/>
              <a:buNone/>
            </a:pPr>
            <a:r>
              <a:rPr lang="en-US" dirty="0" err="1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Datu</a:t>
            </a:r>
            <a:r>
              <a:rPr lang="en-US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ievade</a:t>
            </a:r>
            <a:r>
              <a:rPr lang="en-US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 no </a:t>
            </a:r>
            <a:r>
              <a:rPr lang="en-US" dirty="0" err="1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konsoles</a:t>
            </a:r>
            <a:endParaRPr lang="en-US" dirty="0">
              <a:solidFill>
                <a:srgbClr val="1B50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2F4F616-4BF1-2B48-99FA-3D970A57F9A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645929" y="6256960"/>
            <a:ext cx="605100" cy="3327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t>48</a:t>
            </a:fld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5701E9-5042-104B-BA14-4A21B0F67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981" y="2474322"/>
            <a:ext cx="9918038" cy="190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80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3267B-8BAC-4EB3-8500-DDB0A9E5F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411" y="1439565"/>
            <a:ext cx="11712600" cy="1928100"/>
          </a:xfrm>
        </p:spPr>
        <p:txBody>
          <a:bodyPr/>
          <a:lstStyle/>
          <a:p>
            <a:pPr marL="50800" indent="0">
              <a:buNone/>
            </a:pPr>
            <a:r>
              <a:rPr lang="lv-LV" dirty="0">
                <a:latin typeface="+mn-lt"/>
              </a:rPr>
              <a:t>Izveidot kalkulatora programmu, kur</a:t>
            </a:r>
          </a:p>
          <a:p>
            <a:pPr marL="565150" indent="-514350">
              <a:buFont typeface="+mj-lt"/>
              <a:buAutoNum type="arabicPeriod"/>
            </a:pPr>
            <a:r>
              <a:rPr lang="lv-LV" dirty="0">
                <a:latin typeface="+mn-lt"/>
              </a:rPr>
              <a:t>Izmantojamās funkcijas ir: </a:t>
            </a:r>
          </a:p>
          <a:p>
            <a:pPr lvl="1"/>
            <a:r>
              <a:rPr lang="lv-LV" dirty="0" err="1">
                <a:latin typeface="+mn-lt"/>
              </a:rPr>
              <a:t>Add</a:t>
            </a:r>
            <a:r>
              <a:rPr lang="lv-LV" dirty="0">
                <a:latin typeface="+mn-lt"/>
              </a:rPr>
              <a:t> (int a, int b), </a:t>
            </a:r>
          </a:p>
          <a:p>
            <a:pPr lvl="1"/>
            <a:r>
              <a:rPr lang="lv-LV" dirty="0" err="1">
                <a:latin typeface="+mn-lt"/>
              </a:rPr>
              <a:t>substract</a:t>
            </a:r>
            <a:r>
              <a:rPr lang="lv-LV" dirty="0">
                <a:latin typeface="+mn-lt"/>
              </a:rPr>
              <a:t> (int a, int b), </a:t>
            </a:r>
          </a:p>
          <a:p>
            <a:pPr lvl="1"/>
            <a:r>
              <a:rPr lang="lv-LV" dirty="0" err="1">
                <a:latin typeface="+mn-lt"/>
              </a:rPr>
              <a:t>multiply</a:t>
            </a:r>
            <a:r>
              <a:rPr lang="lv-LV" dirty="0">
                <a:latin typeface="+mn-lt"/>
              </a:rPr>
              <a:t> (int a, int b), </a:t>
            </a:r>
          </a:p>
          <a:p>
            <a:pPr lvl="1"/>
            <a:r>
              <a:rPr lang="lv-LV" dirty="0" err="1">
                <a:latin typeface="+mn-lt"/>
              </a:rPr>
              <a:t>divide</a:t>
            </a:r>
            <a:r>
              <a:rPr lang="lv-LV" dirty="0">
                <a:latin typeface="+mn-lt"/>
              </a:rPr>
              <a:t> (int a, </a:t>
            </a:r>
            <a:r>
              <a:rPr lang="lv-LV" dirty="0" err="1">
                <a:latin typeface="+mn-lt"/>
              </a:rPr>
              <a:t>int</a:t>
            </a:r>
            <a:r>
              <a:rPr lang="lv-LV" dirty="0">
                <a:latin typeface="+mn-lt"/>
              </a:rPr>
              <a:t> </a:t>
            </a:r>
            <a:r>
              <a:rPr lang="lv-LV" dirty="0" err="1">
                <a:latin typeface="+mn-lt"/>
              </a:rPr>
              <a:t>b</a:t>
            </a:r>
            <a:r>
              <a:rPr lang="lv-LV" dirty="0">
                <a:latin typeface="+mn-lt"/>
              </a:rPr>
              <a:t>)</a:t>
            </a:r>
          </a:p>
          <a:p>
            <a:pPr marL="565150" indent="-514350">
              <a:buFont typeface="+mj-lt"/>
              <a:buAutoNum type="arabicPeriod"/>
            </a:pPr>
            <a:r>
              <a:rPr lang="pt-BR" dirty="0" err="1">
                <a:latin typeface="+mn-lt"/>
              </a:rPr>
              <a:t>Konsolē</a:t>
            </a:r>
            <a:r>
              <a:rPr lang="pt-BR" dirty="0">
                <a:latin typeface="+mn-lt"/>
              </a:rPr>
              <a:t> ir </a:t>
            </a:r>
            <a:r>
              <a:rPr lang="pt-BR" dirty="0" err="1">
                <a:latin typeface="+mn-lt"/>
              </a:rPr>
              <a:t>jābūt</a:t>
            </a:r>
            <a:r>
              <a:rPr lang="pt-BR" dirty="0">
                <a:latin typeface="+mn-lt"/>
              </a:rPr>
              <a:t> </a:t>
            </a:r>
            <a:r>
              <a:rPr lang="pt-BR" dirty="0" err="1">
                <a:latin typeface="+mn-lt"/>
              </a:rPr>
              <a:t>iespējai</a:t>
            </a:r>
            <a:r>
              <a:rPr lang="pt-BR" dirty="0">
                <a:latin typeface="+mn-lt"/>
              </a:rPr>
              <a:t>:</a:t>
            </a:r>
          </a:p>
          <a:p>
            <a:pPr lvl="1"/>
            <a:r>
              <a:rPr lang="pt-BR" dirty="0" err="1">
                <a:latin typeface="+mn-lt"/>
              </a:rPr>
              <a:t>Ievadīt</a:t>
            </a:r>
            <a:r>
              <a:rPr lang="pt-BR" dirty="0">
                <a:latin typeface="+mn-lt"/>
              </a:rPr>
              <a:t> </a:t>
            </a:r>
            <a:r>
              <a:rPr lang="pt-BR" dirty="0" err="1">
                <a:latin typeface="+mn-lt"/>
              </a:rPr>
              <a:t>trīs</a:t>
            </a:r>
            <a:r>
              <a:rPr lang="pt-BR" dirty="0">
                <a:latin typeface="+mn-lt"/>
              </a:rPr>
              <a:t> </a:t>
            </a:r>
            <a:r>
              <a:rPr lang="pt-BR" dirty="0" err="1">
                <a:latin typeface="+mn-lt"/>
              </a:rPr>
              <a:t>skaitļus</a:t>
            </a:r>
            <a:r>
              <a:rPr lang="pt-BR" dirty="0">
                <a:latin typeface="+mn-lt"/>
              </a:rPr>
              <a:t> -</a:t>
            </a:r>
            <a:r>
              <a:rPr lang="lv-LV" dirty="0">
                <a:latin typeface="+mn-lt"/>
              </a:rPr>
              <a:t> </a:t>
            </a:r>
            <a:r>
              <a:rPr lang="lv-LV" dirty="0" err="1">
                <a:latin typeface="+mn-lt"/>
              </a:rPr>
              <a:t>a</a:t>
            </a:r>
            <a:r>
              <a:rPr lang="lv-LV" dirty="0">
                <a:latin typeface="+mn-lt"/>
              </a:rPr>
              <a:t>, </a:t>
            </a:r>
            <a:r>
              <a:rPr lang="lv-LV" dirty="0" err="1">
                <a:latin typeface="+mn-lt"/>
              </a:rPr>
              <a:t>b</a:t>
            </a:r>
            <a:r>
              <a:rPr lang="lv-LV" dirty="0">
                <a:latin typeface="+mn-lt"/>
              </a:rPr>
              <a:t>, c  </a:t>
            </a:r>
          </a:p>
          <a:p>
            <a:pPr lvl="1"/>
            <a:r>
              <a:rPr lang="lv-LV" dirty="0">
                <a:latin typeface="+mn-lt"/>
              </a:rPr>
              <a:t>Ievadīt vērtību 1 – 4, kur 1 – saskaita, 2 – atņem, 3 – reizina, 4 – dala iepriekš ievadītos skaitļus </a:t>
            </a:r>
          </a:p>
        </p:txBody>
      </p:sp>
      <p:sp>
        <p:nvSpPr>
          <p:cNvPr id="6" name="Google Shape;174;g9d3da93df7_0_586">
            <a:extLst>
              <a:ext uri="{FF2B5EF4-FFF2-40B4-BE49-F238E27FC236}">
                <a16:creationId xmlns:a16="http://schemas.microsoft.com/office/drawing/2014/main" id="{63BD5D88-9A21-B542-970A-B9679BDC4878}"/>
              </a:ext>
            </a:extLst>
          </p:cNvPr>
          <p:cNvSpPr txBox="1">
            <a:spLocks/>
          </p:cNvSpPr>
          <p:nvPr/>
        </p:nvSpPr>
        <p:spPr>
          <a:xfrm>
            <a:off x="418011" y="0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1B5089"/>
              </a:buClr>
              <a:buFont typeface="Arial"/>
              <a:buNone/>
            </a:pPr>
            <a:r>
              <a:rPr lang="en-US" dirty="0" err="1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Uzdevums</a:t>
            </a:r>
            <a:r>
              <a:rPr lang="en-US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 5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FD80302B-937D-C64F-BE81-501FD8712BD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645929" y="6256960"/>
            <a:ext cx="605100" cy="3327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t>49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564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93963D-5B27-4461-B426-39B27F2C6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39" y="1040702"/>
            <a:ext cx="8488162" cy="5016504"/>
          </a:xfrm>
          <a:prstGeom prst="rect">
            <a:avLst/>
          </a:prstGeom>
        </p:spPr>
      </p:pic>
      <p:sp>
        <p:nvSpPr>
          <p:cNvPr id="5" name="Google Shape;174;g9d3da93df7_0_586">
            <a:extLst>
              <a:ext uri="{FF2B5EF4-FFF2-40B4-BE49-F238E27FC236}">
                <a16:creationId xmlns:a16="http://schemas.microsoft.com/office/drawing/2014/main" id="{B40B7A2E-E95F-A44C-9B14-8CD64665BB67}"/>
              </a:ext>
            </a:extLst>
          </p:cNvPr>
          <p:cNvSpPr txBox="1">
            <a:spLocks/>
          </p:cNvSpPr>
          <p:nvPr/>
        </p:nvSpPr>
        <p:spPr>
          <a:xfrm>
            <a:off x="417600" y="0"/>
            <a:ext cx="11401200" cy="1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lv-LV" dirty="0">
                <a:solidFill>
                  <a:srgbClr val="1B5089"/>
                </a:solidFill>
                <a:latin typeface="+mj-lt"/>
              </a:rPr>
              <a:t>Tīmekļa</a:t>
            </a:r>
            <a:r>
              <a:rPr lang="lv-LV" dirty="0">
                <a:solidFill>
                  <a:srgbClr val="1B5089"/>
                </a:solidFill>
              </a:rPr>
              <a:t> analīzes rīki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0493E415-B3BB-0E42-8483-E04BAFFD042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645929" y="6256960"/>
            <a:ext cx="605100" cy="3327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9576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3267B-8BAC-4EB3-8500-DDB0A9E5F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411" y="2284297"/>
            <a:ext cx="11712600" cy="1928100"/>
          </a:xfrm>
        </p:spPr>
        <p:txBody>
          <a:bodyPr/>
          <a:lstStyle/>
          <a:p>
            <a:pPr marL="50800" indent="0">
              <a:buNone/>
            </a:pPr>
            <a:r>
              <a:rPr lang="lv-LV" dirty="0">
                <a:latin typeface="+mn-lt"/>
              </a:rPr>
              <a:t>Lietotājs ir iedomājies nejaušu skaitli (1-100), dators mēģina to uzminēt</a:t>
            </a:r>
            <a:endParaRPr lang="en-US" dirty="0">
              <a:latin typeface="+mn-lt"/>
            </a:endParaRPr>
          </a:p>
        </p:txBody>
      </p:sp>
      <p:sp>
        <p:nvSpPr>
          <p:cNvPr id="6" name="Google Shape;174;g9d3da93df7_0_586">
            <a:extLst>
              <a:ext uri="{FF2B5EF4-FFF2-40B4-BE49-F238E27FC236}">
                <a16:creationId xmlns:a16="http://schemas.microsoft.com/office/drawing/2014/main" id="{4247AC51-4F69-4846-94F1-6A56E90A6264}"/>
              </a:ext>
            </a:extLst>
          </p:cNvPr>
          <p:cNvSpPr txBox="1">
            <a:spLocks/>
          </p:cNvSpPr>
          <p:nvPr/>
        </p:nvSpPr>
        <p:spPr>
          <a:xfrm>
            <a:off x="418011" y="0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1B5089"/>
              </a:buClr>
            </a:pPr>
            <a:r>
              <a:rPr lang="en-US" dirty="0" err="1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Uzdevums</a:t>
            </a:r>
            <a:r>
              <a:rPr lang="en-US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 6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E41DFC0D-D222-A744-A8C2-CC9812E972B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645929" y="6256960"/>
            <a:ext cx="605100" cy="3327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t>50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2916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3267B-8BAC-4EB3-8500-DDB0A9E5F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>
                <a:latin typeface="+mn-lt"/>
              </a:rPr>
              <a:t>Izveidot </a:t>
            </a:r>
            <a:r>
              <a:rPr lang="lv-LV" i="1" dirty="0">
                <a:latin typeface="+mn-lt"/>
              </a:rPr>
              <a:t>Stock</a:t>
            </a:r>
            <a:r>
              <a:rPr lang="lv-LV" dirty="0">
                <a:latin typeface="+mn-lt"/>
              </a:rPr>
              <a:t> klasi:</a:t>
            </a:r>
          </a:p>
          <a:p>
            <a:endParaRPr lang="lv-LV" dirty="0"/>
          </a:p>
          <a:p>
            <a:endParaRPr lang="lv-LV" dirty="0"/>
          </a:p>
          <a:p>
            <a:endParaRPr lang="lv-LV" dirty="0"/>
          </a:p>
          <a:p>
            <a:endParaRPr lang="lv-LV" dirty="0"/>
          </a:p>
          <a:p>
            <a:r>
              <a:rPr lang="lv-LV" dirty="0" err="1">
                <a:latin typeface="+mn-lt"/>
              </a:rPr>
              <a:t>Izvads</a:t>
            </a:r>
            <a:r>
              <a:rPr lang="lv-LV" dirty="0">
                <a:latin typeface="+mn-lt"/>
              </a:rPr>
              <a:t> </a:t>
            </a:r>
            <a:br>
              <a:rPr lang="lv-LV" dirty="0">
                <a:latin typeface="+mn-lt"/>
              </a:rPr>
            </a:br>
            <a:r>
              <a:rPr lang="lv-LV" dirty="0">
                <a:latin typeface="+mn-lt"/>
              </a:rPr>
              <a:t>konsolē</a:t>
            </a:r>
            <a:r>
              <a:rPr lang="lv-LV" dirty="0"/>
              <a:t>: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898752-6073-42FB-BA35-245EE530D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320" y="1178673"/>
            <a:ext cx="4348601" cy="24589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A23B48-C331-4C46-B747-0D23E6ED7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620" y="4168489"/>
            <a:ext cx="8701345" cy="1113145"/>
          </a:xfrm>
          <a:prstGeom prst="rect">
            <a:avLst/>
          </a:prstGeom>
        </p:spPr>
      </p:pic>
      <p:sp>
        <p:nvSpPr>
          <p:cNvPr id="8" name="Google Shape;174;g9d3da93df7_0_586">
            <a:extLst>
              <a:ext uri="{FF2B5EF4-FFF2-40B4-BE49-F238E27FC236}">
                <a16:creationId xmlns:a16="http://schemas.microsoft.com/office/drawing/2014/main" id="{BF03ACE2-F2AF-6745-A9C5-92C02901AA8E}"/>
              </a:ext>
            </a:extLst>
          </p:cNvPr>
          <p:cNvSpPr txBox="1">
            <a:spLocks/>
          </p:cNvSpPr>
          <p:nvPr/>
        </p:nvSpPr>
        <p:spPr>
          <a:xfrm>
            <a:off x="418011" y="0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1B5089"/>
              </a:buClr>
            </a:pPr>
            <a:r>
              <a:rPr lang="en-US" dirty="0" err="1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Uzdevums</a:t>
            </a:r>
            <a:r>
              <a:rPr lang="en-US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 7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354F679F-9AD9-7842-BE3D-124F48C7F72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645929" y="6256960"/>
            <a:ext cx="605100" cy="3327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t>51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9729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9d3da93df7_0_586"/>
          <p:cNvSpPr txBox="1">
            <a:spLocks noGrp="1"/>
          </p:cNvSpPr>
          <p:nvPr>
            <p:ph type="body" idx="4294967295"/>
          </p:nvPr>
        </p:nvSpPr>
        <p:spPr>
          <a:xfrm>
            <a:off x="418011" y="1709530"/>
            <a:ext cx="11619000" cy="42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lv-LV" dirty="0">
                <a:latin typeface="Arial"/>
                <a:ea typeface="Arial"/>
                <a:cs typeface="Arial"/>
                <a:sym typeface="Arial"/>
              </a:rPr>
              <a:t>Tīmekļa analīze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lv-LV" dirty="0">
                <a:latin typeface="Arial"/>
                <a:ea typeface="Arial"/>
                <a:cs typeface="Arial"/>
                <a:sym typeface="Arial"/>
              </a:rPr>
              <a:t>Lietojamība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lv-LV" dirty="0">
                <a:latin typeface="Arial"/>
                <a:ea typeface="Arial"/>
                <a:cs typeface="Arial"/>
                <a:sym typeface="Arial"/>
              </a:rPr>
              <a:t>Uzlabotas Java klases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lv-LV" dirty="0" err="1">
                <a:latin typeface="Arial"/>
                <a:ea typeface="Arial"/>
                <a:cs typeface="Arial"/>
                <a:sym typeface="Arial"/>
              </a:rPr>
              <a:t>While</a:t>
            </a:r>
            <a:endParaRPr lang="lv-LV" dirty="0">
              <a:latin typeface="Arial"/>
              <a:ea typeface="Arial"/>
              <a:cs typeface="Arial"/>
              <a:sym typeface="Arial"/>
            </a:endParaRPr>
          </a:p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lv-LV" dirty="0" err="1">
                <a:latin typeface="Arial"/>
                <a:ea typeface="Arial"/>
                <a:cs typeface="Arial"/>
                <a:sym typeface="Arial"/>
              </a:rPr>
              <a:t>For</a:t>
            </a:r>
            <a:endParaRPr lang="lv-LV" dirty="0">
              <a:latin typeface="Arial"/>
              <a:ea typeface="Arial"/>
              <a:cs typeface="Arial"/>
              <a:sym typeface="Arial"/>
            </a:endParaRPr>
          </a:p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lv-LV" dirty="0">
                <a:latin typeface="Arial"/>
                <a:ea typeface="Arial"/>
                <a:cs typeface="Arial"/>
                <a:sym typeface="Arial"/>
              </a:rPr>
              <a:t>Do </a:t>
            </a:r>
            <a:r>
              <a:rPr lang="lv-LV" dirty="0" err="1">
                <a:latin typeface="Arial"/>
                <a:ea typeface="Arial"/>
                <a:cs typeface="Arial"/>
                <a:sym typeface="Arial"/>
              </a:rPr>
              <a:t>while</a:t>
            </a:r>
            <a:endParaRPr lang="lv-LV" dirty="0">
              <a:latin typeface="Arial"/>
              <a:ea typeface="Arial"/>
              <a:cs typeface="Arial"/>
              <a:sym typeface="Arial"/>
            </a:endParaRPr>
          </a:p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lv-LV" dirty="0">
                <a:latin typeface="Arial"/>
                <a:ea typeface="Arial"/>
                <a:cs typeface="Arial"/>
                <a:sym typeface="Arial"/>
              </a:rPr>
              <a:t>Praktiskie uzdevumi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lv-LV" b="1" dirty="0">
                <a:latin typeface="Arial"/>
                <a:ea typeface="Arial"/>
                <a:cs typeface="Arial"/>
                <a:sym typeface="Arial"/>
              </a:rPr>
              <a:t>Mājasdarbs</a:t>
            </a:r>
          </a:p>
        </p:txBody>
      </p:sp>
      <p:sp>
        <p:nvSpPr>
          <p:cNvPr id="176" name="Google Shape;176;g9d3da93df7_0_586"/>
          <p:cNvSpPr txBox="1">
            <a:spLocks noGrp="1"/>
          </p:cNvSpPr>
          <p:nvPr>
            <p:ph type="sldNum" idx="12"/>
          </p:nvPr>
        </p:nvSpPr>
        <p:spPr>
          <a:xfrm>
            <a:off x="11645929" y="6256960"/>
            <a:ext cx="605100" cy="3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  <p:sp>
        <p:nvSpPr>
          <p:cNvPr id="5" name="Google Shape;174;g9d3da93df7_0_586">
            <a:extLst>
              <a:ext uri="{FF2B5EF4-FFF2-40B4-BE49-F238E27FC236}">
                <a16:creationId xmlns:a16="http://schemas.microsoft.com/office/drawing/2014/main" id="{5CEC497C-C7F7-A547-B05B-454AD5EA45B9}"/>
              </a:ext>
            </a:extLst>
          </p:cNvPr>
          <p:cNvSpPr txBox="1">
            <a:spLocks/>
          </p:cNvSpPr>
          <p:nvPr/>
        </p:nvSpPr>
        <p:spPr>
          <a:xfrm>
            <a:off x="418011" y="0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1B5089"/>
              </a:buClr>
              <a:buFont typeface="Arial"/>
              <a:buNone/>
            </a:pPr>
            <a:r>
              <a:rPr lang="en-US" dirty="0" err="1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Saturs</a:t>
            </a:r>
            <a:endParaRPr lang="en-US" dirty="0">
              <a:solidFill>
                <a:srgbClr val="1B508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83358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C8843-976F-489F-B812-B224DBE49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>
                <a:latin typeface="+mn-lt"/>
              </a:rPr>
              <a:t>Uzrakstīt programmu, kurā, ievadot summu, tā aprēķinās kādas monētas un cik daudz tiks izdotas lietotājam</a:t>
            </a:r>
          </a:p>
          <a:p>
            <a:endParaRPr lang="lv-LV" dirty="0">
              <a:latin typeface="+mn-lt"/>
            </a:endParaRPr>
          </a:p>
          <a:p>
            <a:r>
              <a:rPr lang="lv-LV" dirty="0">
                <a:latin typeface="+mn-lt"/>
              </a:rPr>
              <a:t>Izdodamās monētas: eiro (1, 2),  centi (50, 20, 10, 5, 2, 1)</a:t>
            </a:r>
            <a:br>
              <a:rPr lang="lv-LV" dirty="0">
                <a:latin typeface="+mn-lt"/>
              </a:rPr>
            </a:br>
            <a:endParaRPr lang="lv-LV" dirty="0">
              <a:latin typeface="+mn-lt"/>
            </a:endParaRPr>
          </a:p>
          <a:p>
            <a:r>
              <a:rPr lang="lv-LV" dirty="0">
                <a:latin typeface="+mn-lt"/>
              </a:rPr>
              <a:t>Piemērs: Lietotājs ievada  (150); programma izdod vienu eiro un vienu 50 centu monētu</a:t>
            </a:r>
            <a:endParaRPr lang="en-US" dirty="0">
              <a:latin typeface="+mn-lt"/>
            </a:endParaRPr>
          </a:p>
        </p:txBody>
      </p:sp>
      <p:sp>
        <p:nvSpPr>
          <p:cNvPr id="6" name="Google Shape;174;g9d3da93df7_0_586">
            <a:extLst>
              <a:ext uri="{FF2B5EF4-FFF2-40B4-BE49-F238E27FC236}">
                <a16:creationId xmlns:a16="http://schemas.microsoft.com/office/drawing/2014/main" id="{0F71FB92-FE35-9945-89BE-59D41AAE0D43}"/>
              </a:ext>
            </a:extLst>
          </p:cNvPr>
          <p:cNvSpPr txBox="1">
            <a:spLocks/>
          </p:cNvSpPr>
          <p:nvPr/>
        </p:nvSpPr>
        <p:spPr>
          <a:xfrm>
            <a:off x="418011" y="0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1B5089"/>
              </a:buClr>
              <a:buFont typeface="Arial"/>
              <a:buNone/>
            </a:pPr>
            <a:r>
              <a:rPr lang="en-US" dirty="0" err="1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Mājasdarbs</a:t>
            </a:r>
            <a:r>
              <a:rPr lang="en-US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 1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5EC2763-86DE-C64D-90C8-0FC2B9EF768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645929" y="6256960"/>
            <a:ext cx="605100" cy="3327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t>53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5992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C8843-976F-489F-B812-B224DBE49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>
                <a:latin typeface="+mn-lt"/>
              </a:rPr>
              <a:t>Izveidot minēšanas spēli, kurā, jūs iedomājaties skaitli, dators mēģina to uzminēt. </a:t>
            </a:r>
          </a:p>
          <a:p>
            <a:endParaRPr lang="lv-LV" dirty="0">
              <a:latin typeface="+mn-lt"/>
            </a:endParaRPr>
          </a:p>
          <a:p>
            <a:r>
              <a:rPr lang="lv-LV" dirty="0">
                <a:latin typeface="+mn-lt"/>
              </a:rPr>
              <a:t>Konsolē jābūt iespējai ievadīt: </a:t>
            </a:r>
          </a:p>
          <a:p>
            <a:pPr lvl="1"/>
            <a:r>
              <a:rPr lang="lv-LV" dirty="0">
                <a:latin typeface="+mn-lt"/>
              </a:rPr>
              <a:t>0 - dators ir uzminējis iedomāto skaitli</a:t>
            </a:r>
          </a:p>
          <a:p>
            <a:pPr lvl="1"/>
            <a:r>
              <a:rPr lang="lv-LV" dirty="0">
                <a:latin typeface="+mn-lt"/>
              </a:rPr>
              <a:t>1 – iedomātais skaitlis ir lielāks</a:t>
            </a:r>
          </a:p>
          <a:p>
            <a:pPr lvl="1"/>
            <a:r>
              <a:rPr lang="lv-LV" dirty="0">
                <a:latin typeface="+mn-lt"/>
              </a:rPr>
              <a:t>2 – iedomātais skaitlis ir mazāks</a:t>
            </a:r>
            <a:endParaRPr lang="en-US" dirty="0">
              <a:latin typeface="+mn-lt"/>
            </a:endParaRPr>
          </a:p>
        </p:txBody>
      </p:sp>
      <p:sp>
        <p:nvSpPr>
          <p:cNvPr id="6" name="Google Shape;174;g9d3da93df7_0_586">
            <a:extLst>
              <a:ext uri="{FF2B5EF4-FFF2-40B4-BE49-F238E27FC236}">
                <a16:creationId xmlns:a16="http://schemas.microsoft.com/office/drawing/2014/main" id="{EA3A522F-B59D-B946-9893-4A067FFBF19F}"/>
              </a:ext>
            </a:extLst>
          </p:cNvPr>
          <p:cNvSpPr txBox="1">
            <a:spLocks/>
          </p:cNvSpPr>
          <p:nvPr/>
        </p:nvSpPr>
        <p:spPr>
          <a:xfrm>
            <a:off x="418011" y="0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1B5089"/>
              </a:buClr>
              <a:buFont typeface="Arial"/>
              <a:buNone/>
            </a:pPr>
            <a:r>
              <a:rPr lang="en-US" dirty="0" err="1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Mājasdarbs</a:t>
            </a:r>
            <a:r>
              <a:rPr lang="en-US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 2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2E01594B-8547-E348-845F-043B26F843E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645929" y="6256960"/>
            <a:ext cx="605100" cy="3327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t>54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5433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190CA-8E2B-4199-A210-B30C4FCDA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+mn-lt"/>
              </a:rPr>
              <a:t>Api</a:t>
            </a:r>
            <a:r>
              <a:rPr lang="en-US" dirty="0">
                <a:latin typeface="+mn-lt"/>
              </a:rPr>
              <a:t> testing - </a:t>
            </a:r>
            <a:r>
              <a:rPr lang="en-US" dirty="0">
                <a:solidFill>
                  <a:srgbClr val="00B0F0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https://www.guru99.com/api-testing.html</a:t>
            </a:r>
            <a:endParaRPr lang="en-US" dirty="0">
              <a:solidFill>
                <a:srgbClr val="00B0F0"/>
              </a:solidFill>
              <a:latin typeface="+mn-lt"/>
            </a:endParaRPr>
          </a:p>
          <a:p>
            <a:r>
              <a:rPr lang="en-US" dirty="0">
                <a:latin typeface="+mn-lt"/>
              </a:rPr>
              <a:t>GUI testing - </a:t>
            </a:r>
            <a:r>
              <a:rPr lang="en-US" dirty="0">
                <a:solidFill>
                  <a:srgbClr val="00B0F0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https://www.guru99.com/gui-testing.html</a:t>
            </a:r>
            <a:endParaRPr lang="en-US" dirty="0">
              <a:solidFill>
                <a:srgbClr val="00B0F0"/>
              </a:solidFill>
              <a:latin typeface="+mn-lt"/>
            </a:endParaRPr>
          </a:p>
          <a:p>
            <a:r>
              <a:rPr lang="en-US" dirty="0">
                <a:latin typeface="+mn-lt"/>
              </a:rPr>
              <a:t>Usability testing - </a:t>
            </a:r>
            <a:r>
              <a:rPr lang="en-US" dirty="0">
                <a:solidFill>
                  <a:srgbClr val="00B0F0"/>
                </a:solidFill>
                <a:latin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https://www.experienceux.co.uk/faqs/what-is-usability-testing/</a:t>
            </a:r>
            <a:endParaRPr lang="en-US" dirty="0">
              <a:solidFill>
                <a:srgbClr val="00B0F0"/>
              </a:solidFill>
              <a:latin typeface="+mn-lt"/>
            </a:endParaRPr>
          </a:p>
          <a:p>
            <a:endParaRPr lang="en-US" dirty="0"/>
          </a:p>
        </p:txBody>
      </p:sp>
      <p:sp>
        <p:nvSpPr>
          <p:cNvPr id="6" name="Google Shape;174;g9d3da93df7_0_586">
            <a:extLst>
              <a:ext uri="{FF2B5EF4-FFF2-40B4-BE49-F238E27FC236}">
                <a16:creationId xmlns:a16="http://schemas.microsoft.com/office/drawing/2014/main" id="{225FF74B-51B5-6D44-AA89-F114353DE468}"/>
              </a:ext>
            </a:extLst>
          </p:cNvPr>
          <p:cNvSpPr txBox="1">
            <a:spLocks/>
          </p:cNvSpPr>
          <p:nvPr/>
        </p:nvSpPr>
        <p:spPr>
          <a:xfrm>
            <a:off x="418011" y="0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1B5089"/>
              </a:buClr>
              <a:buFont typeface="Arial"/>
              <a:buNone/>
            </a:pPr>
            <a:r>
              <a:rPr lang="en-US" dirty="0" err="1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Atsauces</a:t>
            </a:r>
            <a:endParaRPr lang="en-US" dirty="0">
              <a:solidFill>
                <a:srgbClr val="1B50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EEC79D37-DC80-2543-AF34-FDC8E443FAD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645929" y="6256960"/>
            <a:ext cx="605100" cy="3327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t>55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0665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Image result for thank you for your atten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8775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333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D8E9D4-FDCD-4DA4-BB8A-38E5A4C1A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16" y="1136070"/>
            <a:ext cx="10580841" cy="4973755"/>
          </a:xfrm>
          <a:prstGeom prst="rect">
            <a:avLst/>
          </a:prstGeom>
        </p:spPr>
      </p:pic>
      <p:sp>
        <p:nvSpPr>
          <p:cNvPr id="5" name="Google Shape;174;g9d3da93df7_0_586">
            <a:extLst>
              <a:ext uri="{FF2B5EF4-FFF2-40B4-BE49-F238E27FC236}">
                <a16:creationId xmlns:a16="http://schemas.microsoft.com/office/drawing/2014/main" id="{8B97D1F5-B0AE-5748-A417-ED84CD80B1A2}"/>
              </a:ext>
            </a:extLst>
          </p:cNvPr>
          <p:cNvSpPr txBox="1">
            <a:spLocks/>
          </p:cNvSpPr>
          <p:nvPr/>
        </p:nvSpPr>
        <p:spPr>
          <a:xfrm>
            <a:off x="417600" y="0"/>
            <a:ext cx="11401200" cy="1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lv-LV" dirty="0">
                <a:solidFill>
                  <a:srgbClr val="1B5089"/>
                </a:solidFill>
                <a:latin typeface="+mj-lt"/>
              </a:rPr>
              <a:t>Tīmekļa</a:t>
            </a:r>
            <a:r>
              <a:rPr lang="lv-LV" dirty="0">
                <a:solidFill>
                  <a:srgbClr val="1B5089"/>
                </a:solidFill>
              </a:rPr>
              <a:t> satura pārbaude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4C637172-C586-9F49-8B33-B785BCC3C98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645929" y="6256960"/>
            <a:ext cx="605100" cy="3327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868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9d3da93df7_0_586"/>
          <p:cNvSpPr txBox="1">
            <a:spLocks noGrp="1"/>
          </p:cNvSpPr>
          <p:nvPr>
            <p:ph type="body" idx="4294967295"/>
          </p:nvPr>
        </p:nvSpPr>
        <p:spPr>
          <a:xfrm>
            <a:off x="418011" y="1709530"/>
            <a:ext cx="11619000" cy="42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lv-LV" dirty="0">
                <a:latin typeface="Arial"/>
                <a:ea typeface="Arial"/>
                <a:cs typeface="Arial"/>
                <a:sym typeface="Arial"/>
              </a:rPr>
              <a:t>Tīmekļa analīze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lv-LV" b="1" dirty="0">
                <a:latin typeface="Arial"/>
                <a:ea typeface="Arial"/>
                <a:cs typeface="Arial"/>
                <a:sym typeface="Arial"/>
              </a:rPr>
              <a:t>Lietojamība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lv-LV" dirty="0">
                <a:latin typeface="Arial"/>
                <a:ea typeface="Arial"/>
                <a:cs typeface="Arial"/>
                <a:sym typeface="Arial"/>
              </a:rPr>
              <a:t>Uzlabotas Java klases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lv-LV" dirty="0" err="1">
                <a:latin typeface="Arial"/>
                <a:ea typeface="Arial"/>
                <a:cs typeface="Arial"/>
                <a:sym typeface="Arial"/>
              </a:rPr>
              <a:t>While</a:t>
            </a:r>
            <a:endParaRPr lang="lv-LV" dirty="0">
              <a:latin typeface="Arial"/>
              <a:ea typeface="Arial"/>
              <a:cs typeface="Arial"/>
              <a:sym typeface="Arial"/>
            </a:endParaRPr>
          </a:p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lv-LV" dirty="0" err="1">
                <a:latin typeface="Arial"/>
                <a:ea typeface="Arial"/>
                <a:cs typeface="Arial"/>
                <a:sym typeface="Arial"/>
              </a:rPr>
              <a:t>For</a:t>
            </a:r>
            <a:endParaRPr lang="lv-LV" dirty="0">
              <a:latin typeface="Arial"/>
              <a:ea typeface="Arial"/>
              <a:cs typeface="Arial"/>
              <a:sym typeface="Arial"/>
            </a:endParaRPr>
          </a:p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lv-LV" dirty="0">
                <a:latin typeface="Arial"/>
                <a:ea typeface="Arial"/>
                <a:cs typeface="Arial"/>
                <a:sym typeface="Arial"/>
              </a:rPr>
              <a:t>Do </a:t>
            </a:r>
            <a:r>
              <a:rPr lang="lv-LV" dirty="0" err="1">
                <a:latin typeface="Arial"/>
                <a:ea typeface="Arial"/>
                <a:cs typeface="Arial"/>
                <a:sym typeface="Arial"/>
              </a:rPr>
              <a:t>while</a:t>
            </a:r>
            <a:endParaRPr lang="lv-LV" dirty="0">
              <a:latin typeface="Arial"/>
              <a:ea typeface="Arial"/>
              <a:cs typeface="Arial"/>
              <a:sym typeface="Arial"/>
            </a:endParaRPr>
          </a:p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lv-LV" dirty="0">
                <a:latin typeface="Arial"/>
                <a:ea typeface="Arial"/>
                <a:cs typeface="Arial"/>
                <a:sym typeface="Arial"/>
              </a:rPr>
              <a:t>Praktiskie uzdevumi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lv-LV" dirty="0">
                <a:latin typeface="Arial"/>
                <a:ea typeface="Arial"/>
                <a:cs typeface="Arial"/>
                <a:sym typeface="Arial"/>
              </a:rPr>
              <a:t>Mājasdarbs</a:t>
            </a:r>
          </a:p>
        </p:txBody>
      </p:sp>
      <p:sp>
        <p:nvSpPr>
          <p:cNvPr id="176" name="Google Shape;176;g9d3da93df7_0_586"/>
          <p:cNvSpPr txBox="1">
            <a:spLocks noGrp="1"/>
          </p:cNvSpPr>
          <p:nvPr>
            <p:ph type="sldNum" idx="12"/>
          </p:nvPr>
        </p:nvSpPr>
        <p:spPr>
          <a:xfrm>
            <a:off x="11645929" y="6256960"/>
            <a:ext cx="605100" cy="3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5" name="Google Shape;174;g9d3da93df7_0_586">
            <a:extLst>
              <a:ext uri="{FF2B5EF4-FFF2-40B4-BE49-F238E27FC236}">
                <a16:creationId xmlns:a16="http://schemas.microsoft.com/office/drawing/2014/main" id="{15E8B3D3-6025-2446-A74D-6932ABA5DBAC}"/>
              </a:ext>
            </a:extLst>
          </p:cNvPr>
          <p:cNvSpPr txBox="1">
            <a:spLocks/>
          </p:cNvSpPr>
          <p:nvPr/>
        </p:nvSpPr>
        <p:spPr>
          <a:xfrm>
            <a:off x="418011" y="0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1B5089"/>
              </a:buClr>
              <a:buFont typeface="Arial"/>
              <a:buNone/>
            </a:pPr>
            <a:r>
              <a:rPr lang="en-US" dirty="0" err="1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Saturs</a:t>
            </a:r>
            <a:endParaRPr lang="en-US" dirty="0">
              <a:solidFill>
                <a:srgbClr val="1B508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156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CF419C1-83E9-44F6-A727-E5FEAF4952CD}"/>
              </a:ext>
            </a:extLst>
          </p:cNvPr>
          <p:cNvSpPr/>
          <p:nvPr/>
        </p:nvSpPr>
        <p:spPr>
          <a:xfrm>
            <a:off x="2808903" y="2451872"/>
            <a:ext cx="6574194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2800" dirty="0"/>
              <a:t>… </a:t>
            </a:r>
            <a:r>
              <a:rPr lang="en-US" sz="2800" dirty="0" err="1"/>
              <a:t>ir</a:t>
            </a:r>
            <a:r>
              <a:rPr lang="en-US" sz="2800" dirty="0"/>
              <a:t> </a:t>
            </a:r>
            <a:r>
              <a:rPr lang="en-US" sz="2800" dirty="0" err="1"/>
              <a:t>metode</a:t>
            </a:r>
            <a:r>
              <a:rPr lang="en-US" sz="2800" dirty="0"/>
              <a:t>, kuru </a:t>
            </a:r>
            <a:r>
              <a:rPr lang="en-US" sz="2800" dirty="0" err="1"/>
              <a:t>izmanto</a:t>
            </a:r>
            <a:r>
              <a:rPr lang="en-US" sz="2800" dirty="0"/>
              <a:t>, </a:t>
            </a:r>
            <a:r>
              <a:rPr lang="en-US" sz="2800" dirty="0" err="1"/>
              <a:t>lai</a:t>
            </a:r>
            <a:r>
              <a:rPr lang="en-US" sz="2800" dirty="0"/>
              <a:t> </a:t>
            </a:r>
            <a:r>
              <a:rPr lang="en-US" sz="2800" dirty="0" err="1"/>
              <a:t>novērtētu</a:t>
            </a:r>
            <a:r>
              <a:rPr lang="en-US" sz="2800" dirty="0"/>
              <a:t> </a:t>
            </a:r>
            <a:r>
              <a:rPr lang="en-US" sz="2800" dirty="0" err="1"/>
              <a:t>produkta</a:t>
            </a:r>
            <a:r>
              <a:rPr lang="en-US" sz="2800" dirty="0"/>
              <a:t> </a:t>
            </a:r>
            <a:r>
              <a:rPr lang="en-US" sz="2800" dirty="0" err="1"/>
              <a:t>lietojamību</a:t>
            </a:r>
            <a:r>
              <a:rPr lang="en-US" sz="2800" dirty="0"/>
              <a:t>, </a:t>
            </a:r>
            <a:r>
              <a:rPr lang="en-US" sz="2800" dirty="0" err="1"/>
              <a:t>pārredzamību</a:t>
            </a:r>
            <a:r>
              <a:rPr lang="en-US" sz="2800" dirty="0"/>
              <a:t> </a:t>
            </a:r>
            <a:r>
              <a:rPr lang="en-US" sz="2800" dirty="0" err="1"/>
              <a:t>ikdienā</a:t>
            </a:r>
            <a:r>
              <a:rPr lang="en-US" sz="2800" dirty="0"/>
              <a:t>. </a:t>
            </a:r>
          </a:p>
        </p:txBody>
      </p:sp>
      <p:sp>
        <p:nvSpPr>
          <p:cNvPr id="5" name="Google Shape;174;g9d3da93df7_0_586">
            <a:extLst>
              <a:ext uri="{FF2B5EF4-FFF2-40B4-BE49-F238E27FC236}">
                <a16:creationId xmlns:a16="http://schemas.microsoft.com/office/drawing/2014/main" id="{B2D4EC1F-E77E-3140-8EE2-784037ECE18A}"/>
              </a:ext>
            </a:extLst>
          </p:cNvPr>
          <p:cNvSpPr txBox="1">
            <a:spLocks/>
          </p:cNvSpPr>
          <p:nvPr/>
        </p:nvSpPr>
        <p:spPr>
          <a:xfrm>
            <a:off x="418011" y="0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1B5089"/>
              </a:buClr>
              <a:buFont typeface="Arial"/>
              <a:buNone/>
            </a:pPr>
            <a:r>
              <a:rPr lang="en-US" dirty="0" err="1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Lietojamības</a:t>
            </a:r>
            <a:r>
              <a:rPr lang="en-US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pārbaude</a:t>
            </a:r>
            <a:r>
              <a:rPr lang="en-US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1EB254A8-3EC5-4B4C-B088-ED072DBBDC6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645929" y="6256960"/>
            <a:ext cx="605100" cy="3327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68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9">
            <a:extLst>
              <a:ext uri="{FF2B5EF4-FFF2-40B4-BE49-F238E27FC236}">
                <a16:creationId xmlns:a16="http://schemas.microsoft.com/office/drawing/2014/main" id="{F3CA42C1-FB5C-4E3D-B335-6DD66B341E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30781" y="1058403"/>
            <a:ext cx="7330438" cy="4741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74;g9d3da93df7_0_586">
            <a:extLst>
              <a:ext uri="{FF2B5EF4-FFF2-40B4-BE49-F238E27FC236}">
                <a16:creationId xmlns:a16="http://schemas.microsoft.com/office/drawing/2014/main" id="{BE21E0CA-657D-A740-A4E4-871FD177C58B}"/>
              </a:ext>
            </a:extLst>
          </p:cNvPr>
          <p:cNvSpPr txBox="1">
            <a:spLocks/>
          </p:cNvSpPr>
          <p:nvPr/>
        </p:nvSpPr>
        <p:spPr>
          <a:xfrm>
            <a:off x="418011" y="0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1B5089"/>
              </a:buClr>
              <a:buFont typeface="Arial"/>
              <a:buNone/>
            </a:pPr>
            <a:r>
              <a:rPr lang="en-US" dirty="0" err="1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Lietojamības</a:t>
            </a:r>
            <a:r>
              <a:rPr lang="en-US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pārbaude</a:t>
            </a:r>
            <a:r>
              <a:rPr lang="en-US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FAAEE1F3-D95F-E34D-B50D-B0BDC4B54C0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645929" y="6256960"/>
            <a:ext cx="605100" cy="3327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552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dizains">
  <a:themeElements>
    <a:clrScheme name="Red Orange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3342</TotalTime>
  <Words>1010</Words>
  <Application>Microsoft Office PowerPoint</Application>
  <PresentationFormat>Widescreen</PresentationFormat>
  <Paragraphs>280</Paragraphs>
  <Slides>56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Times New Roman</vt:lpstr>
      <vt:lpstr>Calibri</vt:lpstr>
      <vt:lpstr>Office dizains</vt:lpstr>
      <vt:lpstr>1_Office Theme</vt:lpstr>
      <vt:lpstr>Ievads programmatūras testēšanā</vt:lpstr>
      <vt:lpstr>Saturs</vt:lpstr>
      <vt:lpstr>Tīmekļa testēšana nav tikai GUI pārbaude, bet arī ...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Konstantins Tarasjkus</dc:creator>
  <cp:lastModifiedBy>jack</cp:lastModifiedBy>
  <cp:revision>73</cp:revision>
  <dcterms:created xsi:type="dcterms:W3CDTF">2018-09-10T12:31:37Z</dcterms:created>
  <dcterms:modified xsi:type="dcterms:W3CDTF">2021-03-02T10:27:30Z</dcterms:modified>
</cp:coreProperties>
</file>