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  <p:sldMasterId id="2147483675" r:id="rId2"/>
  </p:sldMasterIdLst>
  <p:notesMasterIdLst>
    <p:notesMasterId r:id="rId39"/>
  </p:notesMasterIdLst>
  <p:sldIdLst>
    <p:sldId id="376" r:id="rId3"/>
    <p:sldId id="258" r:id="rId4"/>
    <p:sldId id="259" r:id="rId5"/>
    <p:sldId id="260" r:id="rId6"/>
    <p:sldId id="261" r:id="rId7"/>
    <p:sldId id="264" r:id="rId8"/>
    <p:sldId id="263" r:id="rId9"/>
    <p:sldId id="329" r:id="rId10"/>
    <p:sldId id="265" r:id="rId11"/>
    <p:sldId id="461" r:id="rId12"/>
    <p:sldId id="274" r:id="rId13"/>
    <p:sldId id="275" r:id="rId14"/>
    <p:sldId id="276" r:id="rId15"/>
    <p:sldId id="288" r:id="rId16"/>
    <p:sldId id="290" r:id="rId17"/>
    <p:sldId id="289" r:id="rId18"/>
    <p:sldId id="279" r:id="rId19"/>
    <p:sldId id="277" r:id="rId20"/>
    <p:sldId id="281" r:id="rId21"/>
    <p:sldId id="280" r:id="rId22"/>
    <p:sldId id="282" r:id="rId23"/>
    <p:sldId id="462" r:id="rId24"/>
    <p:sldId id="291" r:id="rId25"/>
    <p:sldId id="293" r:id="rId26"/>
    <p:sldId id="292" r:id="rId27"/>
    <p:sldId id="297" r:id="rId28"/>
    <p:sldId id="465" r:id="rId29"/>
    <p:sldId id="301" r:id="rId30"/>
    <p:sldId id="309" r:id="rId31"/>
    <p:sldId id="324" r:id="rId32"/>
    <p:sldId id="325" r:id="rId33"/>
    <p:sldId id="326" r:id="rId34"/>
    <p:sldId id="327" r:id="rId35"/>
    <p:sldId id="466" r:id="rId36"/>
    <p:sldId id="459" r:id="rId37"/>
    <p:sldId id="374" r:id="rId38"/>
  </p:sldIdLst>
  <p:sldSz cx="12192000" cy="6858000"/>
  <p:notesSz cx="6858000" cy="9144000"/>
  <p:embeddedFontLst>
    <p:embeddedFont>
      <p:font typeface="Calibri" panose="020F0502020204030204" pitchFamily="3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4" roundtripDataSignature="AMtx7mjk6vsDzSOxkF2R2OYOCyPZs08D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50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134EF33-F24F-43ED-95DD-1B87D90A5AD1}">
  <a:tblStyle styleId="{8134EF33-F24F-43ED-95DD-1B87D90A5A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4434" autoAdjust="0"/>
  </p:normalViewPr>
  <p:slideViewPr>
    <p:cSldViewPr snapToGrid="0">
      <p:cViewPr varScale="1">
        <p:scale>
          <a:sx n="72" d="100"/>
          <a:sy n="72" d="100"/>
        </p:scale>
        <p:origin x="82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3.fntdata"/><Relationship Id="rId76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font" Target="fonts/font1.fntdata"/><Relationship Id="rId74" Type="http://customschemas.google.com/relationships/presentationmetadata" Target="meta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78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4.fntdata"/><Relationship Id="rId77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font" Target="fonts/font2.fntdata"/><Relationship Id="rId7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445695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rsraksta slaids">
  <p:cSld name="Virsraksta slaids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d3da93df7_0_278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g9d3da93df7_0_278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1" name="Google Shape;101;g9d3da93df7_0_2789"/>
          <p:cNvSpPr/>
          <p:nvPr/>
        </p:nvSpPr>
        <p:spPr>
          <a:xfrm>
            <a:off x="0" y="5755342"/>
            <a:ext cx="12192000" cy="127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g9d3da93df7_0_278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29826" y="538464"/>
            <a:ext cx="3876527" cy="1310018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9d3da93df7_0_2789"/>
          <p:cNvSpPr/>
          <p:nvPr/>
        </p:nvSpPr>
        <p:spPr>
          <a:xfrm>
            <a:off x="0" y="2316162"/>
            <a:ext cx="12192000" cy="4712100"/>
          </a:xfrm>
          <a:prstGeom prst="rect">
            <a:avLst/>
          </a:prstGeom>
          <a:solidFill>
            <a:srgbClr val="1B508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D41BA-BAE7-435C-9C7D-4B43D67D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83466-0FB0-4C3A-B657-6BB41BDC5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507F3-4548-46C1-A1BB-952D047C5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02/03/2021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8B352-E9A1-46CD-AAB5-C0E1912D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201AD-2EA5-4C23-86C6-57221865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0984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B973F-B1CA-4A0F-8D50-43CC104AE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EBBD4-1B0A-44D2-A976-58A17CEF8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37351D-8925-40DB-A6C9-9B4F26BA9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4A8D3-A04A-46C2-8E52-CED9323D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02/03/2021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EBFBA-981F-4CF1-8BCC-8E45BCF49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D5F43-FB56-49E8-B326-4CDAC4CA6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3190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25157-820C-49FF-9036-CDDC425AA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17E16-9B5A-4EFC-AEF4-446C73F11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104CB-EEB4-47A9-AFCA-A9B1D7EA7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0D2926-0C1C-46D8-8382-F7CA232489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BD5E7F-97BA-40C2-B098-2F834F80B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C7260F-9449-4AD5-A72F-2D624803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02/03/2021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25F451-C521-4556-B3D9-DF3D1A42F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DC2CA9-E9AB-4F41-B945-BC43A324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9639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B0F0-D86D-4BC4-88B6-4CF5576DE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37C887-C230-4EF4-8EDA-E8548C27F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02/03/2021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457899-CEF8-4E7F-8FBD-A8E34EE86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FFA845-6494-4E46-BC0B-E6DE96027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1454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C7D763-BDF5-4A18-A968-AE9E2BD53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02/03/2021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329B8F-196F-41AB-A8B1-AE65E1A18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A7BCB-2460-40D1-A61D-A7411043D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11601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63D10-12B1-4E12-9672-C352E0F8A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E7E34-9D70-49CB-8A29-1FED1ABCE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2C80F-0F5E-4440-AE94-EED8C6086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C1147-311A-486B-A328-AC50AB26B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02/03/2021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7A534-AF95-43B0-95FD-9B9E7D43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834D8-0286-40F6-B906-2E02C67F8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8765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4DFE7-4916-4BF8-88D0-62205AFCC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C008EA-92FC-47A0-A6E0-D131A22654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8CD67-5600-4673-8637-379BC0471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5E6F9-4144-4105-8B10-2A2F658A5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02/03/2021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418C5-08F3-4A73-9963-919664462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8FBC0-ADC9-4E9B-ADD9-6111B90DB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0541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6724-2E1C-40FB-8627-01619F40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9090A-7F06-48D0-BDEE-1245E8CDB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5D63E-29E1-4C0A-BC61-1E8685489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02/03/2021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C741D-6322-4872-959B-3727CEF3F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946BE-1B10-434C-AE33-16F0C3F10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45352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2D0CBF-148B-40AB-BEFE-8185EAFAE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2AD7C-7BCE-405C-804E-12132F8E9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A2AE5-782C-4FB6-AAFB-59651A2DB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02/03/2021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0034D-26D6-459B-8D93-A17E9F534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4565B-6756-4F81-8421-ABC8480A7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1109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kai virsraksts" type="titleOnly">
  <p:cSld name="TITLE_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d3da93df7_0_2811"/>
          <p:cNvSpPr txBox="1">
            <a:spLocks noGrp="1"/>
          </p:cNvSpPr>
          <p:nvPr>
            <p:ph type="title"/>
          </p:nvPr>
        </p:nvSpPr>
        <p:spPr>
          <a:xfrm>
            <a:off x="315882" y="517138"/>
            <a:ext cx="117126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g9d3da93df7_0_28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EB9BEC02-DE53-439C-9AFC-6855B1582C44}" type="datetime1">
              <a:rPr lang="en-US" smtClean="0"/>
              <a:t>02-Mar-21</a:t>
            </a:fld>
            <a:endParaRPr/>
          </a:p>
        </p:txBody>
      </p:sp>
      <p:sp>
        <p:nvSpPr>
          <p:cNvPr id="123" name="Google Shape;123;g9d3da93df7_0_28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g9d3da93df7_0_28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līdzinājums" type="twoTxTwoObj">
  <p:cSld name="TWO_OBJECTS_WITH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d3da93df7_0_2822"/>
          <p:cNvSpPr txBox="1">
            <a:spLocks noGrp="1"/>
          </p:cNvSpPr>
          <p:nvPr>
            <p:ph type="title"/>
          </p:nvPr>
        </p:nvSpPr>
        <p:spPr>
          <a:xfrm>
            <a:off x="399011" y="199506"/>
            <a:ext cx="11438400" cy="9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9d3da93df7_0_2822"/>
          <p:cNvSpPr txBox="1">
            <a:spLocks noGrp="1"/>
          </p:cNvSpPr>
          <p:nvPr>
            <p:ph type="body" idx="1"/>
          </p:nvPr>
        </p:nvSpPr>
        <p:spPr>
          <a:xfrm>
            <a:off x="399012" y="1426629"/>
            <a:ext cx="55986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4" name="Google Shape;134;g9d3da93df7_0_2822"/>
          <p:cNvSpPr txBox="1">
            <a:spLocks noGrp="1"/>
          </p:cNvSpPr>
          <p:nvPr>
            <p:ph type="body" idx="2"/>
          </p:nvPr>
        </p:nvSpPr>
        <p:spPr>
          <a:xfrm>
            <a:off x="399012" y="2310938"/>
            <a:ext cx="5598600" cy="3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g9d3da93df7_0_2822"/>
          <p:cNvSpPr txBox="1">
            <a:spLocks noGrp="1"/>
          </p:cNvSpPr>
          <p:nvPr>
            <p:ph type="body" idx="3"/>
          </p:nvPr>
        </p:nvSpPr>
        <p:spPr>
          <a:xfrm>
            <a:off x="6172200" y="1426629"/>
            <a:ext cx="56652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6" name="Google Shape;136;g9d3da93df7_0_2822"/>
          <p:cNvSpPr txBox="1">
            <a:spLocks noGrp="1"/>
          </p:cNvSpPr>
          <p:nvPr>
            <p:ph type="body" idx="4"/>
          </p:nvPr>
        </p:nvSpPr>
        <p:spPr>
          <a:xfrm>
            <a:off x="6172200" y="2310938"/>
            <a:ext cx="5665200" cy="3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g9d3da93df7_0_28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2B774C96-DA3D-4208-84C2-99D9FF710852}" type="datetime1">
              <a:rPr lang="en-US" smtClean="0"/>
              <a:t>02-Mar-21</a:t>
            </a:fld>
            <a:endParaRPr/>
          </a:p>
        </p:txBody>
      </p:sp>
      <p:sp>
        <p:nvSpPr>
          <p:cNvPr id="138" name="Google Shape;138;g9d3da93df7_0_28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Google Shape;139;g9d3da93df7_0_28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turs ar parakstu" type="objTx">
  <p:cSld name="OBJECT_WITH_CAPTION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d3da93df7_0_283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g9d3da93df7_0_283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47" name="Google Shape;147;g9d3da93df7_0_283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8" name="Google Shape;148;g9d3da93df7_0_28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2163A214-AEED-4DFD-AB95-EC276E8A9A7F}" type="datetime1">
              <a:rPr lang="en-US" smtClean="0"/>
              <a:t>02-Mar-21</a:t>
            </a:fld>
            <a:endParaRPr/>
          </a:p>
        </p:txBody>
      </p:sp>
      <p:sp>
        <p:nvSpPr>
          <p:cNvPr id="149" name="Google Shape;149;g9d3da93df7_0_28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g9d3da93df7_0_28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rsraksts un vertikāls teksts" type="vertTx">
  <p:cSld name="VERTICAL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9d3da93df7_0_2842"/>
          <p:cNvSpPr txBox="1">
            <a:spLocks noGrp="1"/>
          </p:cNvSpPr>
          <p:nvPr>
            <p:ph type="title"/>
          </p:nvPr>
        </p:nvSpPr>
        <p:spPr>
          <a:xfrm>
            <a:off x="315882" y="517138"/>
            <a:ext cx="117126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9d3da93df7_0_2842"/>
          <p:cNvSpPr txBox="1">
            <a:spLocks noGrp="1"/>
          </p:cNvSpPr>
          <p:nvPr>
            <p:ph type="body" idx="1"/>
          </p:nvPr>
        </p:nvSpPr>
        <p:spPr>
          <a:xfrm rot="5400000">
            <a:off x="5208165" y="-3182719"/>
            <a:ext cx="1928100" cy="117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g9d3da93df7_0_28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25F4F208-264E-429C-96FB-CE7DFE332CA9}" type="datetime1">
              <a:rPr lang="en-US" smtClean="0"/>
              <a:t>02-Mar-21</a:t>
            </a:fld>
            <a:endParaRPr/>
          </a:p>
        </p:txBody>
      </p:sp>
      <p:sp>
        <p:nvSpPr>
          <p:cNvPr id="155" name="Google Shape;155;g9d3da93df7_0_28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Google Shape;156;g9d3da93df7_0_28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kāls virsraksts un teksts" type="vertTitleAndTx">
  <p:cSld name="VERTICAL_TITLE_AND_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d3da93df7_0_2848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g9d3da93df7_0_2848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g9d3da93df7_0_28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1AAB43CF-8258-48A6-A237-FA685C07DE90}" type="datetime1">
              <a:rPr lang="en-US" smtClean="0"/>
              <a:t>02-Mar-21</a:t>
            </a:fld>
            <a:endParaRPr/>
          </a:p>
        </p:txBody>
      </p:sp>
      <p:sp>
        <p:nvSpPr>
          <p:cNvPr id="161" name="Google Shape;161;g9d3da93df7_0_28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Google Shape;162;g9d3da93df7_0_28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48A1B-24ED-4565-B1FF-33A7E8C33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31054-8D6F-4023-98F5-0BA71B1B6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DA4B0-589E-426E-B837-A661F92E2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3543-BE68-4DB5-8454-53A89980A992}" type="datetime1">
              <a:rPr lang="en-US" smtClean="0"/>
              <a:t>02-Mar-21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9CF2-134E-4BE8-A32C-EF8475E67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A48C0-1097-4262-9712-A7BF7102B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7F8FE-DB5D-4135-AD67-22E2AE434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3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EA31-9D11-4917-8784-C73E08FDD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06073-53E3-4F80-8DA3-E070EED23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58BAF-79CD-4DB7-9D3C-3512C064B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02/03/2021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6A10D-A088-40B1-A71B-9675B441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FDE75-6B84-47C0-8118-75376A204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37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6914A-83A2-43BE-93E2-060D37AA9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00" y="77311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5D4B9-0BE1-4928-92C4-BB0222F15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00" y="2286000"/>
            <a:ext cx="10515600" cy="333375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D18B4-5380-4D35-8C3D-937F733DF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02/03/2021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52F9E-093E-4818-B272-A1193B166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446A5-268A-4945-8313-E28FC6F01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4075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d3da93df7_0_2783"/>
          <p:cNvSpPr txBox="1">
            <a:spLocks noGrp="1"/>
          </p:cNvSpPr>
          <p:nvPr>
            <p:ph type="title"/>
          </p:nvPr>
        </p:nvSpPr>
        <p:spPr>
          <a:xfrm>
            <a:off x="315882" y="517138"/>
            <a:ext cx="117126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g9d3da93df7_0_2783"/>
          <p:cNvSpPr txBox="1">
            <a:spLocks noGrp="1"/>
          </p:cNvSpPr>
          <p:nvPr>
            <p:ph type="body" idx="1"/>
          </p:nvPr>
        </p:nvSpPr>
        <p:spPr>
          <a:xfrm>
            <a:off x="315882" y="1709531"/>
            <a:ext cx="11712600" cy="19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5" name="Google Shape;95;g9d3da93df7_0_278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461873" y="6095209"/>
            <a:ext cx="2027763" cy="68525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9d3da93df7_0_2783"/>
          <p:cNvSpPr/>
          <p:nvPr/>
        </p:nvSpPr>
        <p:spPr>
          <a:xfrm>
            <a:off x="0" y="6341165"/>
            <a:ext cx="9312900" cy="1998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9d3da93df7_0_2783"/>
          <p:cNvSpPr/>
          <p:nvPr/>
        </p:nvSpPr>
        <p:spPr>
          <a:xfrm>
            <a:off x="11638544" y="6341164"/>
            <a:ext cx="553500" cy="1998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9" r:id="rId3"/>
    <p:sldLayoutId id="2147483671" r:id="rId4"/>
    <p:sldLayoutId id="2147483672" r:id="rId5"/>
    <p:sldLayoutId id="2147483673" r:id="rId6"/>
    <p:sldLayoutId id="214748367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B54C2C1-09D2-4599-A0AD-F976D7116B92}"/>
              </a:ext>
            </a:extLst>
          </p:cNvPr>
          <p:cNvSpPr/>
          <p:nvPr userDrawn="1"/>
        </p:nvSpPr>
        <p:spPr>
          <a:xfrm>
            <a:off x="0" y="-15269"/>
            <a:ext cx="12192000" cy="760787"/>
          </a:xfrm>
          <a:prstGeom prst="rect">
            <a:avLst/>
          </a:prstGeom>
          <a:solidFill>
            <a:srgbClr val="87B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E67701-6433-465D-9027-66EDC05E8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8B8E9-8C9B-4355-BA63-9FB371EE8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6AF01-7560-4393-A066-D69D4E854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19DAC-A207-4491-8371-4F2382EDA2B0}" type="datetimeFigureOut">
              <a:rPr lang="en-GB" smtClean="0"/>
              <a:t>02/03/2021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BF5BF-3BDD-4E1F-AC07-3CFD727DB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C3211-6FF3-4ED6-9E71-8E83DAF65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28F533-7A7F-41A3-A714-DC9E75B7C43C}"/>
              </a:ext>
            </a:extLst>
          </p:cNvPr>
          <p:cNvSpPr/>
          <p:nvPr userDrawn="1"/>
        </p:nvSpPr>
        <p:spPr>
          <a:xfrm>
            <a:off x="0" y="6058360"/>
            <a:ext cx="12192000" cy="760787"/>
          </a:xfrm>
          <a:prstGeom prst="rect">
            <a:avLst/>
          </a:prstGeom>
          <a:solidFill>
            <a:srgbClr val="87B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6FB6BF-6C8D-4F48-AB74-C1E0E4D5DFCF}"/>
              </a:ext>
            </a:extLst>
          </p:cNvPr>
          <p:cNvSpPr/>
          <p:nvPr userDrawn="1"/>
        </p:nvSpPr>
        <p:spPr>
          <a:xfrm>
            <a:off x="-1" y="6793706"/>
            <a:ext cx="12192000" cy="146505"/>
          </a:xfrm>
          <a:prstGeom prst="rect">
            <a:avLst/>
          </a:prstGeom>
          <a:solidFill>
            <a:srgbClr val="EC5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B06BB72-BC27-4BB1-B312-67B608D18D4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9" y="6058360"/>
            <a:ext cx="3899967" cy="72582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D43CE9F-AA20-4339-BE8C-D77CBF66DA1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94378" y="37729"/>
            <a:ext cx="2162627" cy="65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978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nisroze.lv/" TargetMode="Externa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nisroze.lv/" TargetMode="Externa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2B8F-74FD-4EB9-BD14-14A6006E6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/>
              <a:t>Ievads</a:t>
            </a:r>
            <a:r>
              <a:rPr lang="en-US" sz="4000" b="1" dirty="0"/>
              <a:t> </a:t>
            </a:r>
            <a:r>
              <a:rPr lang="en-US" sz="4000" b="1" dirty="0" err="1"/>
              <a:t>programmatūras</a:t>
            </a:r>
            <a:r>
              <a:rPr lang="en-US" sz="4000" b="1" dirty="0"/>
              <a:t> </a:t>
            </a:r>
            <a:r>
              <a:rPr lang="en-US" sz="4000" b="1" dirty="0" err="1"/>
              <a:t>testēšanā</a:t>
            </a:r>
            <a:endParaRPr lang="en-GB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155DEC-4AC5-4855-9985-65345A040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0272"/>
            <a:ext cx="9144000" cy="997527"/>
          </a:xfrm>
        </p:spPr>
        <p:txBody>
          <a:bodyPr>
            <a:normAutofit/>
          </a:bodyPr>
          <a:lstStyle/>
          <a:p>
            <a:r>
              <a:rPr lang="en-US" sz="2800" i="1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Konstantīns</a:t>
            </a:r>
            <a:r>
              <a:rPr lang="en-US" sz="2800" i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i="1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Tarasjuks</a:t>
            </a:r>
            <a:endParaRPr lang="en-US" sz="2800" i="1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45" y="1237812"/>
            <a:ext cx="4472767" cy="107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508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50DC3-0D24-4F4A-8A77-BC6A0A4B1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solidFill>
                  <a:srgbClr val="1B5089"/>
                </a:solidFill>
                <a:latin typeface="+mj-lt"/>
              </a:rPr>
              <a:t>Saturs</a:t>
            </a:r>
            <a:endParaRPr lang="en-US" dirty="0">
              <a:solidFill>
                <a:srgbClr val="1B5089"/>
              </a:solidFill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C29C3-5B3A-49BC-9ED6-E971EB65D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882" y="1709531"/>
            <a:ext cx="11712600" cy="4291774"/>
          </a:xfrm>
        </p:spPr>
        <p:txBody>
          <a:bodyPr/>
          <a:lstStyle/>
          <a:p>
            <a:r>
              <a:rPr lang="lv-LV" dirty="0"/>
              <a:t>Lapas objekta modelis</a:t>
            </a:r>
          </a:p>
          <a:p>
            <a:r>
              <a:rPr lang="lv-LV" b="1" dirty="0"/>
              <a:t>Uzlaboti meklētāji priekš CSS</a:t>
            </a:r>
          </a:p>
          <a:p>
            <a:r>
              <a:rPr lang="lv-LV" dirty="0"/>
              <a:t>Uzlaboti meklētāji priekš </a:t>
            </a:r>
            <a:r>
              <a:rPr lang="lv-LV" dirty="0" err="1"/>
              <a:t>Xpath</a:t>
            </a:r>
            <a:endParaRPr lang="lv-LV" dirty="0"/>
          </a:p>
          <a:p>
            <a:r>
              <a:rPr lang="lv-LV" dirty="0"/>
              <a:t>Prakse</a:t>
            </a:r>
          </a:p>
          <a:p>
            <a:r>
              <a:rPr lang="lv-LV" dirty="0"/>
              <a:t>Mājasdarbs</a:t>
            </a:r>
            <a:endParaRPr lang="en-US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484D35B1-A75C-45DE-B826-CBF1A988BFBC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pPr algn="ctr"/>
              <a:t>10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385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rgbClr val="1B5089"/>
                </a:solidFill>
                <a:latin typeface="+mj-lt"/>
              </a:rPr>
              <a:t>Elementu</a:t>
            </a:r>
            <a:r>
              <a:rPr lang="en-US" dirty="0">
                <a:solidFill>
                  <a:srgbClr val="1B5089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1B5089"/>
                </a:solidFill>
                <a:latin typeface="+mj-lt"/>
              </a:rPr>
              <a:t>atrašana</a:t>
            </a:r>
            <a:r>
              <a:rPr lang="en-US" dirty="0">
                <a:solidFill>
                  <a:srgbClr val="1B5089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1B5089"/>
                </a:solidFill>
                <a:latin typeface="+mj-lt"/>
              </a:rPr>
              <a:t>pēc</a:t>
            </a:r>
            <a:r>
              <a:rPr lang="en-US" dirty="0">
                <a:solidFill>
                  <a:srgbClr val="1B5089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1B5089"/>
                </a:solidFill>
                <a:latin typeface="+mj-lt"/>
              </a:rPr>
              <a:t>vairākām</a:t>
            </a:r>
            <a:r>
              <a:rPr lang="en-US" dirty="0">
                <a:solidFill>
                  <a:srgbClr val="1B5089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1B5089"/>
                </a:solidFill>
                <a:latin typeface="+mj-lt"/>
              </a:rPr>
              <a:t>klasēm</a:t>
            </a:r>
            <a:endParaRPr lang="en-US" b="1" dirty="0">
              <a:solidFill>
                <a:srgbClr val="1B5089"/>
              </a:solidFill>
              <a:latin typeface="+mj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B61AA2-E374-4C1D-9C44-2B0AE07DD4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4368" y="1194834"/>
            <a:ext cx="8525407" cy="4762083"/>
          </a:xfrm>
          <a:prstGeom prst="rect">
            <a:avLst/>
          </a:prstGeom>
        </p:spPr>
      </p:pic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0C0D1A73-40B9-4F9D-987A-ED4240C153F0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pPr algn="ctr"/>
              <a:t>11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531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>
                <a:solidFill>
                  <a:srgbClr val="1B5089"/>
                </a:solidFill>
                <a:latin typeface="+mj-lt"/>
              </a:rPr>
              <a:t>Elementu</a:t>
            </a:r>
            <a:r>
              <a:rPr lang="es-ES" dirty="0">
                <a:solidFill>
                  <a:srgbClr val="1B5089"/>
                </a:solidFill>
                <a:latin typeface="+mj-lt"/>
              </a:rPr>
              <a:t> </a:t>
            </a:r>
            <a:r>
              <a:rPr lang="es-ES" dirty="0" err="1">
                <a:solidFill>
                  <a:srgbClr val="1B5089"/>
                </a:solidFill>
                <a:latin typeface="+mj-lt"/>
              </a:rPr>
              <a:t>atrašana</a:t>
            </a:r>
            <a:r>
              <a:rPr lang="es-ES" dirty="0">
                <a:solidFill>
                  <a:srgbClr val="1B5089"/>
                </a:solidFill>
                <a:latin typeface="+mj-lt"/>
              </a:rPr>
              <a:t> </a:t>
            </a:r>
            <a:r>
              <a:rPr lang="es-ES" dirty="0" err="1">
                <a:solidFill>
                  <a:srgbClr val="1B5089"/>
                </a:solidFill>
                <a:latin typeface="+mj-lt"/>
              </a:rPr>
              <a:t>pēc</a:t>
            </a:r>
            <a:r>
              <a:rPr lang="es-ES" dirty="0">
                <a:solidFill>
                  <a:srgbClr val="1B5089"/>
                </a:solidFill>
                <a:latin typeface="+mj-lt"/>
              </a:rPr>
              <a:t> </a:t>
            </a:r>
            <a:r>
              <a:rPr lang="es-ES" dirty="0" err="1">
                <a:solidFill>
                  <a:srgbClr val="1B5089"/>
                </a:solidFill>
                <a:latin typeface="+mj-lt"/>
              </a:rPr>
              <a:t>klases</a:t>
            </a:r>
            <a:r>
              <a:rPr lang="es-ES" dirty="0">
                <a:solidFill>
                  <a:srgbClr val="1B5089"/>
                </a:solidFill>
                <a:latin typeface="+mj-lt"/>
              </a:rPr>
              <a:t> un </a:t>
            </a:r>
            <a:r>
              <a:rPr lang="es-ES" dirty="0" err="1">
                <a:solidFill>
                  <a:srgbClr val="1B5089"/>
                </a:solidFill>
                <a:latin typeface="+mj-lt"/>
              </a:rPr>
              <a:t>atribūta</a:t>
            </a:r>
            <a:endParaRPr lang="en-US" b="1" dirty="0">
              <a:solidFill>
                <a:srgbClr val="1B5089"/>
              </a:solidFill>
              <a:latin typeface="+mj-lt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7BA61E4-7C1E-499D-9BF7-3FD12CC38E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7622" y="1311838"/>
            <a:ext cx="11397146" cy="45030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FB8C1B-4461-411E-9B69-8BD8FE574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919" y="4888760"/>
            <a:ext cx="619125" cy="400050"/>
          </a:xfrm>
          <a:prstGeom prst="rect">
            <a:avLst/>
          </a:prstGeom>
        </p:spPr>
      </p:pic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3C23473D-B714-46C8-A44F-5C1B78186A6A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pPr algn="ctr"/>
              <a:t>12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321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882" y="106532"/>
            <a:ext cx="11712600" cy="1205306"/>
          </a:xfrm>
        </p:spPr>
        <p:txBody>
          <a:bodyPr>
            <a:noAutofit/>
          </a:bodyPr>
          <a:lstStyle/>
          <a:p>
            <a:pPr algn="ctr"/>
            <a:r>
              <a:rPr lang="lv-LV" dirty="0">
                <a:solidFill>
                  <a:srgbClr val="1B5089"/>
                </a:solidFill>
                <a:latin typeface="+mj-lt"/>
              </a:rPr>
              <a:t>Elementu atrašana ar vairāk nekā vienu elementu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34E3EAE-84E1-448D-AFB7-3E32882730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0484" y="1230344"/>
            <a:ext cx="9126489" cy="4753205"/>
          </a:xfrm>
          <a:prstGeom prst="rect">
            <a:avLst/>
          </a:prstGeom>
        </p:spPr>
      </p:pic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49EAC661-5663-4DD3-A325-3C57DC983D43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pPr algn="ctr"/>
              <a:t>13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778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dirty="0" err="1">
                <a:solidFill>
                  <a:srgbClr val="1B5089"/>
                </a:solidFill>
                <a:latin typeface="+mj-lt"/>
              </a:rPr>
              <a:t>Elementu</a:t>
            </a:r>
            <a:r>
              <a:rPr lang="en-US" dirty="0">
                <a:solidFill>
                  <a:srgbClr val="1B5089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1B5089"/>
                </a:solidFill>
                <a:latin typeface="+mj-lt"/>
              </a:rPr>
              <a:t>atrašana</a:t>
            </a:r>
            <a:r>
              <a:rPr lang="en-US" dirty="0">
                <a:solidFill>
                  <a:srgbClr val="1B5089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1B5089"/>
                </a:solidFill>
                <a:latin typeface="+mj-lt"/>
              </a:rPr>
              <a:t>pēc</a:t>
            </a:r>
            <a:r>
              <a:rPr lang="en-US" dirty="0">
                <a:solidFill>
                  <a:srgbClr val="1B5089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1B5089"/>
                </a:solidFill>
                <a:latin typeface="+mj-lt"/>
              </a:rPr>
              <a:t>atribūta</a:t>
            </a:r>
            <a:r>
              <a:rPr lang="en-US" dirty="0">
                <a:solidFill>
                  <a:srgbClr val="1B5089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1B5089"/>
                </a:solidFill>
                <a:latin typeface="+mj-lt"/>
              </a:rPr>
              <a:t>vērtības</a:t>
            </a:r>
            <a:r>
              <a:rPr lang="en-US" dirty="0">
                <a:solidFill>
                  <a:srgbClr val="1B5089"/>
                </a:solidFill>
                <a:latin typeface="+mj-lt"/>
              </a:rPr>
              <a:t> (</a:t>
            </a:r>
            <a:r>
              <a:rPr lang="en-US" dirty="0" err="1">
                <a:solidFill>
                  <a:srgbClr val="1B5089"/>
                </a:solidFill>
                <a:latin typeface="+mj-lt"/>
              </a:rPr>
              <a:t>sākas</a:t>
            </a:r>
            <a:r>
              <a:rPr lang="en-US" dirty="0">
                <a:solidFill>
                  <a:srgbClr val="1B5089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1B5089"/>
                </a:solidFill>
                <a:latin typeface="+mj-lt"/>
              </a:rPr>
              <a:t>ar</a:t>
            </a:r>
            <a:r>
              <a:rPr lang="en-US" dirty="0">
                <a:solidFill>
                  <a:srgbClr val="1B5089"/>
                </a:solidFill>
                <a:latin typeface="+mj-lt"/>
              </a:rPr>
              <a:t>) </a:t>
            </a:r>
            <a:r>
              <a:rPr lang="en-US" dirty="0" err="1">
                <a:solidFill>
                  <a:srgbClr val="1B5089"/>
                </a:solidFill>
                <a:latin typeface="+mj-lt"/>
              </a:rPr>
              <a:t>prefiksa</a:t>
            </a:r>
            <a:endParaRPr lang="en-US" dirty="0">
              <a:solidFill>
                <a:srgbClr val="1B5089"/>
              </a:solidFill>
              <a:latin typeface="+mj-lt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D7FD241-28E8-43ED-9289-87FF6C3793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8953" y="1607856"/>
            <a:ext cx="10013656" cy="4291567"/>
          </a:xfrm>
          <a:prstGeom prst="rect">
            <a:avLst/>
          </a:prstGeom>
        </p:spPr>
      </p:pic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60E03307-7C98-44FE-B627-D1EF47879D9C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pPr algn="ctr"/>
              <a:t>14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950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dirty="0" err="1">
                <a:solidFill>
                  <a:srgbClr val="1B5089"/>
                </a:solidFill>
                <a:latin typeface="+mj-lt"/>
              </a:rPr>
              <a:t>Elementu</a:t>
            </a:r>
            <a:r>
              <a:rPr lang="en-US" dirty="0">
                <a:solidFill>
                  <a:srgbClr val="1B5089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1B5089"/>
                </a:solidFill>
                <a:latin typeface="+mj-lt"/>
              </a:rPr>
              <a:t>atrašana</a:t>
            </a:r>
            <a:r>
              <a:rPr lang="en-US" dirty="0">
                <a:solidFill>
                  <a:srgbClr val="1B5089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1B5089"/>
                </a:solidFill>
                <a:latin typeface="+mj-lt"/>
              </a:rPr>
              <a:t>pēc</a:t>
            </a:r>
            <a:r>
              <a:rPr lang="en-US" dirty="0">
                <a:solidFill>
                  <a:srgbClr val="1B5089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1B5089"/>
                </a:solidFill>
                <a:latin typeface="+mj-lt"/>
              </a:rPr>
              <a:t>atribūta</a:t>
            </a:r>
            <a:r>
              <a:rPr lang="en-US" dirty="0">
                <a:solidFill>
                  <a:srgbClr val="1B5089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1B5089"/>
                </a:solidFill>
                <a:latin typeface="+mj-lt"/>
              </a:rPr>
              <a:t>vērtības</a:t>
            </a:r>
            <a:r>
              <a:rPr lang="en-US" dirty="0">
                <a:solidFill>
                  <a:srgbClr val="1B5089"/>
                </a:solidFill>
                <a:latin typeface="+mj-lt"/>
              </a:rPr>
              <a:t> (</a:t>
            </a:r>
            <a:r>
              <a:rPr lang="en-US" dirty="0" err="1">
                <a:solidFill>
                  <a:srgbClr val="1B5089"/>
                </a:solidFill>
                <a:latin typeface="+mj-lt"/>
              </a:rPr>
              <a:t>beidzas</a:t>
            </a:r>
            <a:r>
              <a:rPr lang="en-US" dirty="0">
                <a:solidFill>
                  <a:srgbClr val="1B5089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1B5089"/>
                </a:solidFill>
                <a:latin typeface="+mj-lt"/>
              </a:rPr>
              <a:t>ar</a:t>
            </a:r>
            <a:r>
              <a:rPr lang="en-US" dirty="0">
                <a:solidFill>
                  <a:srgbClr val="1B5089"/>
                </a:solidFill>
                <a:latin typeface="+mj-lt"/>
              </a:rPr>
              <a:t>) </a:t>
            </a:r>
            <a:r>
              <a:rPr lang="en-US" dirty="0" err="1">
                <a:solidFill>
                  <a:srgbClr val="1B5089"/>
                </a:solidFill>
                <a:latin typeface="+mj-lt"/>
              </a:rPr>
              <a:t>galotnes</a:t>
            </a:r>
            <a:endParaRPr lang="en-US" dirty="0">
              <a:solidFill>
                <a:srgbClr val="1B5089"/>
              </a:solidFill>
              <a:latin typeface="+mj-lt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ACB2FA5-7784-4096-9C38-1EF5226299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815" y="1501775"/>
            <a:ext cx="10546370" cy="4224322"/>
          </a:xfrm>
          <a:prstGeom prst="rect">
            <a:avLst/>
          </a:prstGeom>
        </p:spPr>
      </p:pic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2C75000D-C0F2-4537-B0E6-1F8A48CF057F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pPr algn="ctr"/>
              <a:t>15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970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882" y="401191"/>
            <a:ext cx="11712600" cy="794700"/>
          </a:xfrm>
        </p:spPr>
        <p:txBody>
          <a:bodyPr>
            <a:noAutofit/>
          </a:bodyPr>
          <a:lstStyle/>
          <a:p>
            <a:pPr algn="ctr"/>
            <a:r>
              <a:rPr lang="lv-LV" dirty="0">
                <a:solidFill>
                  <a:srgbClr val="1B5089"/>
                </a:solidFill>
                <a:latin typeface="+mj-lt"/>
              </a:rPr>
              <a:t>Elementu atrašana, kas satur daļu no atribūta vērtības</a:t>
            </a:r>
            <a:endParaRPr lang="en-US" dirty="0">
              <a:solidFill>
                <a:srgbClr val="1B5089"/>
              </a:solidFill>
              <a:latin typeface="+mj-lt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A28134D-B5D2-4DA7-BAF7-C535981C4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6543" y="1310678"/>
            <a:ext cx="10697592" cy="4651127"/>
          </a:xfrm>
          <a:prstGeom prst="rect">
            <a:avLst/>
          </a:prstGeom>
        </p:spPr>
      </p:pic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1007F8DE-9FF4-4E29-91C1-84E856E6C0A3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pPr algn="ctr"/>
              <a:t>16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514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882" y="346958"/>
            <a:ext cx="11712600" cy="794700"/>
          </a:xfrm>
        </p:spPr>
        <p:txBody>
          <a:bodyPr/>
          <a:lstStyle/>
          <a:p>
            <a:pPr algn="ctr"/>
            <a:r>
              <a:rPr lang="pt-BR" dirty="0">
                <a:solidFill>
                  <a:srgbClr val="1B5089"/>
                </a:solidFill>
                <a:latin typeface="+mj-lt"/>
              </a:rPr>
              <a:t>Pirmā bērna elementa atrašana pēc elementa nosaukuma</a:t>
            </a:r>
            <a:endParaRPr lang="en-US" dirty="0">
              <a:solidFill>
                <a:srgbClr val="1B5089"/>
              </a:solidFill>
              <a:latin typeface="+mj-lt"/>
            </a:endParaRPr>
          </a:p>
        </p:txBody>
      </p:sp>
      <p:pic>
        <p:nvPicPr>
          <p:cNvPr id="2050" name="Picture 2" descr="https://4.bp.blogspot.com/-KaLB2Hm8JEY/WsEjiIKFR0I/AAAAAAAABd0/CSIjOzqYn8omVYUNDp1Sz8YzRVtLxXV5wCLcBGAs/s1600/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909" y="1529369"/>
            <a:ext cx="9208512" cy="452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B67BF30-B9E9-4F0B-ACED-A67FA08DAE27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pPr algn="ctr"/>
              <a:t>17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289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rgbClr val="1B5089"/>
                </a:solidFill>
                <a:latin typeface="+mj-lt"/>
              </a:rPr>
              <a:t>Pirmā bērna elementa atrašana pēc elementa nosaukuma</a:t>
            </a:r>
            <a:endParaRPr lang="en-US" dirty="0">
              <a:solidFill>
                <a:srgbClr val="1B5089"/>
              </a:solidFill>
              <a:latin typeface="+mj-lt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BA04043-6F60-43B8-9A16-4C736929E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9969" y="1859333"/>
            <a:ext cx="7162800" cy="10953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3AC3D6-C47C-43FF-B8E8-EABB62C7C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924" y="4422489"/>
            <a:ext cx="9390009" cy="7947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088D974-FFF4-4AA8-8A46-19E3E3B55388}"/>
              </a:ext>
            </a:extLst>
          </p:cNvPr>
          <p:cNvSpPr txBox="1"/>
          <p:nvPr/>
        </p:nvSpPr>
        <p:spPr>
          <a:xfrm>
            <a:off x="1838924" y="3702700"/>
            <a:ext cx="3861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b="1" dirty="0">
                <a:solidFill>
                  <a:srgbClr val="FF0000"/>
                </a:solidFill>
              </a:rPr>
              <a:t>Koda piemērs: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1B10CF4C-87F5-4E01-BB36-1F0A13AAF2DF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pPr algn="ctr"/>
              <a:t>18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754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v-LV" dirty="0">
                <a:solidFill>
                  <a:srgbClr val="1B5089"/>
                </a:solidFill>
                <a:latin typeface="+mj-lt"/>
              </a:rPr>
              <a:t>Pēdējā bērna elementa atrašana pēc elementa nosaukuma</a:t>
            </a:r>
          </a:p>
        </p:txBody>
      </p:sp>
      <p:pic>
        <p:nvPicPr>
          <p:cNvPr id="3074" name="Picture 2" descr="https://3.bp.blogspot.com/-YACaHodfZhc/WsEjtE2NNTI/AAAAAAAABd4/iTBqEKidAt4rodolRgr8-Wse3aMPzkt6gCLcBGAs/s1600/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780" y="1565040"/>
            <a:ext cx="9442142" cy="423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40DF0F26-D8A0-4519-98A9-41011BE50F8E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pPr algn="ctr"/>
              <a:t>19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279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50DC3-0D24-4F4A-8A77-BC6A0A4B1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solidFill>
                  <a:srgbClr val="1B5089"/>
                </a:solidFill>
                <a:latin typeface="+mj-lt"/>
              </a:rPr>
              <a:t>Saturs</a:t>
            </a:r>
            <a:endParaRPr lang="en-US" dirty="0">
              <a:solidFill>
                <a:srgbClr val="1B5089"/>
              </a:solidFill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C29C3-5B3A-49BC-9ED6-E971EB65D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882" y="1709531"/>
            <a:ext cx="11712600" cy="4291774"/>
          </a:xfrm>
        </p:spPr>
        <p:txBody>
          <a:bodyPr/>
          <a:lstStyle/>
          <a:p>
            <a:r>
              <a:rPr lang="lv-LV" b="1" dirty="0"/>
              <a:t>Lapas objekta modelis</a:t>
            </a:r>
          </a:p>
          <a:p>
            <a:r>
              <a:rPr lang="lv-LV" dirty="0"/>
              <a:t>Uzlaboti meklētāji priekš CSS</a:t>
            </a:r>
          </a:p>
          <a:p>
            <a:r>
              <a:rPr lang="lv-LV" dirty="0"/>
              <a:t>Uzlaboti meklētāji priekš </a:t>
            </a:r>
            <a:r>
              <a:rPr lang="lv-LV" dirty="0" err="1"/>
              <a:t>Xpath</a:t>
            </a:r>
            <a:endParaRPr lang="lv-LV" dirty="0"/>
          </a:p>
          <a:p>
            <a:r>
              <a:rPr lang="lv-LV" dirty="0"/>
              <a:t>Prakse</a:t>
            </a:r>
          </a:p>
          <a:p>
            <a:r>
              <a:rPr lang="lv-LV" dirty="0"/>
              <a:t>Mājasdarbs</a:t>
            </a:r>
            <a:endParaRPr lang="en-US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FD95103F-7594-4DBE-8A43-6FC9D8BB975C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pPr algn="ctr"/>
              <a:t>2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191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v-LV" dirty="0">
                <a:solidFill>
                  <a:srgbClr val="1B5089"/>
                </a:solidFill>
                <a:latin typeface="+mj-lt"/>
              </a:rPr>
              <a:t>Pēdējā bērna elementa atrašana pēc elementa nosaukuma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2A226D7-4140-4EF1-B1A7-BDE4BCF965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8271" y="1932759"/>
            <a:ext cx="7029450" cy="12858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5951F10-82D8-4E11-85B8-E2BC57BE39A5}"/>
              </a:ext>
            </a:extLst>
          </p:cNvPr>
          <p:cNvSpPr txBox="1"/>
          <p:nvPr/>
        </p:nvSpPr>
        <p:spPr>
          <a:xfrm>
            <a:off x="1403918" y="3773721"/>
            <a:ext cx="3861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b="1" dirty="0">
                <a:solidFill>
                  <a:srgbClr val="FF0000"/>
                </a:solidFill>
              </a:rPr>
              <a:t>Koda piemērs: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F217AC-8C0A-4E29-9C8A-009AE8EBB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918" y="4506065"/>
            <a:ext cx="9380915" cy="794700"/>
          </a:xfrm>
          <a:prstGeom prst="rect">
            <a:avLst/>
          </a:prstGeom>
        </p:spPr>
      </p:pic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0E99993-43A9-4D2F-AA9B-B79D07328F16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pPr algn="ctr"/>
              <a:t>20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3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rgbClr val="1B5089"/>
                </a:solidFill>
                <a:latin typeface="+mj-lt"/>
              </a:rPr>
              <a:t>Atrašanās</a:t>
            </a:r>
            <a:r>
              <a:rPr lang="en-US" dirty="0">
                <a:solidFill>
                  <a:srgbClr val="1B5089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1B5089"/>
                </a:solidFill>
                <a:latin typeface="+mj-lt"/>
              </a:rPr>
              <a:t>vieta</a:t>
            </a:r>
            <a:r>
              <a:rPr lang="en-US" dirty="0">
                <a:solidFill>
                  <a:srgbClr val="1B5089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1B5089"/>
                </a:solidFill>
                <a:latin typeface="+mj-lt"/>
              </a:rPr>
              <a:t>pēc</a:t>
            </a:r>
            <a:r>
              <a:rPr lang="en-US" dirty="0">
                <a:solidFill>
                  <a:srgbClr val="1B5089"/>
                </a:solidFill>
                <a:latin typeface="+mj-lt"/>
              </a:rPr>
              <a:t> nth-child</a:t>
            </a:r>
            <a:r>
              <a:rPr lang="en-US" b="1" dirty="0">
                <a:solidFill>
                  <a:srgbClr val="1B5089"/>
                </a:solidFill>
                <a:latin typeface="+mj-lt"/>
              </a:rPr>
              <a:t>()</a:t>
            </a:r>
            <a:endParaRPr lang="en-US" dirty="0">
              <a:solidFill>
                <a:srgbClr val="1B5089"/>
              </a:solidFill>
              <a:latin typeface="+mj-lt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329" y="1721486"/>
            <a:ext cx="10967519" cy="1092468"/>
          </a:xfrm>
          <a:prstGeom prst="rect">
            <a:avLst/>
          </a:prstGeom>
        </p:spPr>
      </p:pic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A8EBD308-C4FE-4DE6-89CB-D720343BA035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pPr algn="ctr"/>
              <a:t>21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277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50DC3-0D24-4F4A-8A77-BC6A0A4B1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solidFill>
                  <a:srgbClr val="1B5089"/>
                </a:solidFill>
                <a:latin typeface="+mj-lt"/>
              </a:rPr>
              <a:t>Saturs</a:t>
            </a:r>
            <a:endParaRPr lang="en-US" dirty="0">
              <a:solidFill>
                <a:srgbClr val="1B5089"/>
              </a:solidFill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C29C3-5B3A-49BC-9ED6-E971EB65D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882" y="1709531"/>
            <a:ext cx="11712600" cy="4291774"/>
          </a:xfrm>
        </p:spPr>
        <p:txBody>
          <a:bodyPr/>
          <a:lstStyle/>
          <a:p>
            <a:r>
              <a:rPr lang="lv-LV" dirty="0"/>
              <a:t>Lapas objekta modelis</a:t>
            </a:r>
          </a:p>
          <a:p>
            <a:r>
              <a:rPr lang="lv-LV" dirty="0"/>
              <a:t>Uzlaboti meklētāji priekš CSS</a:t>
            </a:r>
          </a:p>
          <a:p>
            <a:r>
              <a:rPr lang="lv-LV" b="1" dirty="0"/>
              <a:t>Uzlaboti meklētāji priekš </a:t>
            </a:r>
            <a:r>
              <a:rPr lang="lv-LV" b="1" dirty="0" err="1"/>
              <a:t>Xpath</a:t>
            </a:r>
            <a:endParaRPr lang="lv-LV" b="1" dirty="0"/>
          </a:p>
          <a:p>
            <a:r>
              <a:rPr lang="lv-LV" dirty="0"/>
              <a:t>Prakse</a:t>
            </a:r>
          </a:p>
          <a:p>
            <a:r>
              <a:rPr lang="lv-LV" dirty="0"/>
              <a:t>Mājasdarbs</a:t>
            </a:r>
            <a:endParaRPr lang="en-US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9CB9D514-B1DA-4A35-8186-A5976D271CAE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pPr algn="ctr"/>
              <a:t>22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050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rgbClr val="1B5089"/>
                </a:solidFill>
                <a:latin typeface="+mj-lt"/>
              </a:rPr>
              <a:t>Uzlaboti</a:t>
            </a:r>
            <a:r>
              <a:rPr lang="en-US" dirty="0">
                <a:solidFill>
                  <a:srgbClr val="1B5089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1B5089"/>
                </a:solidFill>
                <a:latin typeface="+mj-lt"/>
              </a:rPr>
              <a:t>Xpath</a:t>
            </a:r>
            <a:r>
              <a:rPr lang="en-US" dirty="0">
                <a:solidFill>
                  <a:srgbClr val="1B5089"/>
                </a:solidFill>
                <a:latin typeface="+mj-lt"/>
              </a:rPr>
              <a:t> </a:t>
            </a:r>
            <a:r>
              <a:rPr lang="lv-LV" dirty="0">
                <a:solidFill>
                  <a:srgbClr val="1B5089"/>
                </a:solidFill>
                <a:latin typeface="+mj-lt"/>
              </a:rPr>
              <a:t>meklētāji</a:t>
            </a:r>
            <a:endParaRPr lang="en-US" dirty="0">
              <a:solidFill>
                <a:srgbClr val="1B5089"/>
              </a:solidFill>
              <a:latin typeface="+mj-lt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01C4AC-19CD-4D88-BE72-8CD15947D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6612" y="1526173"/>
            <a:ext cx="9680374" cy="2637453"/>
          </a:xfrm>
        </p:spPr>
        <p:txBody>
          <a:bodyPr/>
          <a:lstStyle/>
          <a:p>
            <a:pPr marL="50800" indent="0">
              <a:buNone/>
            </a:pPr>
            <a:r>
              <a:rPr lang="lv-LV" dirty="0"/>
              <a:t>Meklējam elementu elementā iekšā </a:t>
            </a:r>
            <a:endParaRPr lang="en-US" dirty="0"/>
          </a:p>
          <a:p>
            <a:pPr marL="50800" indent="0">
              <a:buNone/>
            </a:pPr>
            <a:endParaRPr lang="en-US" dirty="0"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7D0115-FA9F-427C-B314-073EEC434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757" y="2155922"/>
            <a:ext cx="8286750" cy="15716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E0E89D4-0D34-4AC5-836E-A18192C80759}"/>
              </a:ext>
            </a:extLst>
          </p:cNvPr>
          <p:cNvSpPr/>
          <p:nvPr/>
        </p:nvSpPr>
        <p:spPr>
          <a:xfrm>
            <a:off x="1680312" y="3633031"/>
            <a:ext cx="52620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Tas nav </a:t>
            </a:r>
            <a:r>
              <a:rPr lang="en-US" b="1" i="1" dirty="0" err="1">
                <a:solidFill>
                  <a:srgbClr val="FF0000"/>
                </a:solidFill>
              </a:rPr>
              <a:t>Absolūtais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ceļš</a:t>
            </a:r>
            <a:r>
              <a:rPr lang="lv-LV" b="1" i="1" dirty="0">
                <a:solidFill>
                  <a:srgbClr val="FF0000"/>
                </a:solidFill>
              </a:rPr>
              <a:t>!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886F6D14-D34F-4163-BC7F-D9934A507631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pPr algn="ctr"/>
              <a:t>23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8988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lv-LV" dirty="0">
                <a:solidFill>
                  <a:srgbClr val="1B5089"/>
                </a:solidFill>
                <a:latin typeface="+mj-lt"/>
              </a:rPr>
              <a:t>Elementu atrašana pēc atribūta vērtības (sākas ar) prefiksa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FCD8573-0F08-4DE1-94D1-1CC6D15FB5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3091" y="1521491"/>
            <a:ext cx="7849483" cy="4748350"/>
          </a:xfrm>
          <a:prstGeom prst="rect">
            <a:avLst/>
          </a:prstGeom>
        </p:spPr>
      </p:pic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D8444B9-41AA-45BA-B89D-56F7D235F0CC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pPr algn="ctr"/>
              <a:t>24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2091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v-LV" dirty="0">
                <a:solidFill>
                  <a:srgbClr val="1B5089"/>
                </a:solidFill>
                <a:latin typeface="+mj-lt"/>
              </a:rPr>
              <a:t>Elementu atrašana, kas satur daļu no atribūta vērtības</a:t>
            </a:r>
            <a:endParaRPr lang="en-US" dirty="0">
              <a:solidFill>
                <a:srgbClr val="1B5089"/>
              </a:solidFill>
              <a:latin typeface="+mj-lt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48AB000-B61A-49FC-90B8-66C48BA8C9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5129" y="1472626"/>
            <a:ext cx="7182035" cy="4868236"/>
          </a:xfrm>
          <a:prstGeom prst="rect">
            <a:avLst/>
          </a:prstGeom>
        </p:spPr>
      </p:pic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67F86820-696A-4AC5-8A1E-0ED64202FEED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pPr algn="ctr"/>
              <a:t>25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9136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96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1B5089"/>
                </a:solidFill>
                <a:latin typeface="+mj-lt"/>
              </a:rPr>
              <a:t>Elementa </a:t>
            </a:r>
            <a:r>
              <a:rPr lang="en-US" dirty="0" err="1">
                <a:solidFill>
                  <a:srgbClr val="1B5089"/>
                </a:solidFill>
                <a:latin typeface="+mj-lt"/>
              </a:rPr>
              <a:t>atrašana</a:t>
            </a:r>
            <a:r>
              <a:rPr lang="en-US" dirty="0">
                <a:solidFill>
                  <a:srgbClr val="1B5089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1B5089"/>
                </a:solidFill>
                <a:latin typeface="+mj-lt"/>
              </a:rPr>
              <a:t>pēc</a:t>
            </a:r>
            <a:r>
              <a:rPr lang="en-US" dirty="0">
                <a:solidFill>
                  <a:srgbClr val="1B5089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1B5089"/>
                </a:solidFill>
                <a:latin typeface="+mj-lt"/>
              </a:rPr>
              <a:t>teksta</a:t>
            </a:r>
            <a:endParaRPr lang="en-US" dirty="0">
              <a:solidFill>
                <a:srgbClr val="1B5089"/>
              </a:solidFill>
              <a:latin typeface="+mj-lt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58271C8-691D-47B7-8115-E8BC8DD265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0166" y="1035035"/>
            <a:ext cx="7513188" cy="5167482"/>
          </a:xfrm>
          <a:prstGeom prst="rect">
            <a:avLst/>
          </a:prstGeom>
        </p:spPr>
      </p:pic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9E63E104-E573-4475-BE83-CD82C02EA595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pPr algn="ctr"/>
              <a:t>26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9435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50DC3-0D24-4F4A-8A77-BC6A0A4B1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solidFill>
                  <a:srgbClr val="1B5089"/>
                </a:solidFill>
                <a:latin typeface="+mj-lt"/>
              </a:rPr>
              <a:t>Saturs</a:t>
            </a:r>
            <a:endParaRPr lang="en-US" dirty="0">
              <a:solidFill>
                <a:srgbClr val="1B5089"/>
              </a:solidFill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C29C3-5B3A-49BC-9ED6-E971EB65D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882" y="1709531"/>
            <a:ext cx="11712600" cy="4291774"/>
          </a:xfrm>
        </p:spPr>
        <p:txBody>
          <a:bodyPr/>
          <a:lstStyle/>
          <a:p>
            <a:r>
              <a:rPr lang="lv-LV" dirty="0"/>
              <a:t>Lapas objekta modelis</a:t>
            </a:r>
          </a:p>
          <a:p>
            <a:r>
              <a:rPr lang="lv-LV" dirty="0"/>
              <a:t>Uzlaboti meklētāji priekš CSS</a:t>
            </a:r>
          </a:p>
          <a:p>
            <a:r>
              <a:rPr lang="lv-LV" dirty="0"/>
              <a:t>Uzlaboti meklētāji priekš </a:t>
            </a:r>
            <a:r>
              <a:rPr lang="lv-LV" dirty="0" err="1"/>
              <a:t>Xpath</a:t>
            </a:r>
            <a:endParaRPr lang="lv-LV" dirty="0"/>
          </a:p>
          <a:p>
            <a:r>
              <a:rPr lang="lv-LV" b="1" dirty="0"/>
              <a:t>Prakse</a:t>
            </a:r>
          </a:p>
          <a:p>
            <a:r>
              <a:rPr lang="lv-LV" dirty="0"/>
              <a:t>Mājasdarbs</a:t>
            </a:r>
            <a:endParaRPr lang="en-US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D598D38-00C5-4266-B9D0-D2EF408213D2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pPr algn="ctr"/>
              <a:t>27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6568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rgbClr val="1B5089"/>
                </a:solidFill>
              </a:rPr>
              <a:t>Kā</a:t>
            </a:r>
            <a:r>
              <a:rPr lang="en-US" dirty="0">
                <a:solidFill>
                  <a:srgbClr val="1B5089"/>
                </a:solidFill>
              </a:rPr>
              <a:t> </a:t>
            </a:r>
            <a:r>
              <a:rPr lang="lv-LV" dirty="0">
                <a:solidFill>
                  <a:srgbClr val="1B5089"/>
                </a:solidFill>
              </a:rPr>
              <a:t>izveidot </a:t>
            </a:r>
            <a:r>
              <a:rPr lang="en-US" dirty="0">
                <a:solidFill>
                  <a:srgbClr val="1B5089"/>
                </a:solidFill>
              </a:rPr>
              <a:t>POM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lv-LV" dirty="0">
                <a:latin typeface="+mn-lt"/>
              </a:rPr>
              <a:t>Izveidojiet atsevišķu klasi ar vietni somePagename.java</a:t>
            </a:r>
          </a:p>
          <a:p>
            <a:pPr algn="just"/>
            <a:r>
              <a:rPr lang="lv-LV" dirty="0">
                <a:latin typeface="+mn-lt"/>
              </a:rPr>
              <a:t>Izveidojiet mainīgos, kas metodēm tiks izmantoti kā objekti</a:t>
            </a:r>
          </a:p>
          <a:p>
            <a:pPr algn="just"/>
            <a:r>
              <a:rPr lang="lv-LV" dirty="0">
                <a:latin typeface="+mn-lt"/>
              </a:rPr>
              <a:t>Izveidojiet metodi, kur izmantosiet šos objektus</a:t>
            </a:r>
          </a:p>
          <a:p>
            <a:pPr algn="just"/>
            <a:endParaRPr lang="lv-LV" dirty="0">
              <a:latin typeface="+mn-lt"/>
            </a:endParaRPr>
          </a:p>
          <a:p>
            <a:pPr marL="50800" indent="0" algn="just">
              <a:buNone/>
            </a:pPr>
            <a:r>
              <a:rPr lang="lv-LV" i="1" dirty="0">
                <a:latin typeface="+mn-lt"/>
              </a:rPr>
              <a:t>Padomi pašreizējai apmācībai:</a:t>
            </a:r>
          </a:p>
          <a:p>
            <a:pPr algn="just"/>
            <a:r>
              <a:rPr lang="lv-LV" dirty="0">
                <a:latin typeface="+mn-lt"/>
              </a:rPr>
              <a:t>Veidojiet meklētājus statiskus</a:t>
            </a:r>
          </a:p>
          <a:p>
            <a:pPr algn="just"/>
            <a:r>
              <a:rPr lang="lv-LV" dirty="0">
                <a:latin typeface="+mn-lt"/>
              </a:rPr>
              <a:t>Paplašiniet lapas ar klasi kurā ir izveidots Webdriver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259E564F-7438-4272-9E38-98EE0E1851B9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pPr algn="ctr"/>
              <a:t>28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247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v-LV" dirty="0">
                <a:solidFill>
                  <a:srgbClr val="1B5089"/>
                </a:solidFill>
                <a:latin typeface="+mj-lt"/>
              </a:rPr>
              <a:t>U</a:t>
            </a:r>
            <a:r>
              <a:rPr lang="en-US" dirty="0" err="1">
                <a:solidFill>
                  <a:srgbClr val="1B5089"/>
                </a:solidFill>
                <a:latin typeface="+mj-lt"/>
              </a:rPr>
              <a:t>zdevums</a:t>
            </a:r>
            <a:r>
              <a:rPr lang="en-US" dirty="0">
                <a:solidFill>
                  <a:srgbClr val="1B5089"/>
                </a:solidFill>
                <a:latin typeface="+mj-lt"/>
              </a:rPr>
              <a:t> </a:t>
            </a:r>
            <a:r>
              <a:rPr lang="lv-LV" dirty="0">
                <a:solidFill>
                  <a:srgbClr val="1B5089"/>
                </a:solidFill>
                <a:latin typeface="+mj-lt"/>
              </a:rPr>
              <a:t>1 </a:t>
            </a:r>
            <a:r>
              <a:rPr lang="en-US" dirty="0">
                <a:solidFill>
                  <a:srgbClr val="1B5089"/>
                </a:solidFill>
                <a:latin typeface="+mj-lt"/>
              </a:rPr>
              <a:t>- POM SS.lv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>
                <a:latin typeface="+mn-lt"/>
              </a:rPr>
              <a:t>Pārveidojiet savu ss.com projektu saskaņā ar Page Object Model</a:t>
            </a:r>
          </a:p>
          <a:p>
            <a:r>
              <a:rPr lang="lv-LV" dirty="0">
                <a:latin typeface="+mn-lt"/>
              </a:rPr>
              <a:t>Abi uzdevumi - suņa un automašīnas filtrs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045EBA0E-4EC6-4F9A-B7A8-E23D278B5CFD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pPr algn="ctr"/>
              <a:t>29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745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882" y="517138"/>
            <a:ext cx="11712600" cy="794700"/>
          </a:xfrm>
        </p:spPr>
        <p:txBody>
          <a:bodyPr/>
          <a:lstStyle/>
          <a:p>
            <a:pPr algn="ctr"/>
            <a:r>
              <a:rPr lang="pt-BR" dirty="0">
                <a:solidFill>
                  <a:srgbClr val="1B5089"/>
                </a:solidFill>
                <a:latin typeface="+mj-lt"/>
              </a:rPr>
              <a:t>Kas ir lapas objekta modelis </a:t>
            </a:r>
            <a:r>
              <a:rPr lang="pt-BR" i="1" dirty="0">
                <a:solidFill>
                  <a:srgbClr val="1B5089"/>
                </a:solidFill>
                <a:latin typeface="+mj-lt"/>
              </a:rPr>
              <a:t>(P</a:t>
            </a:r>
            <a:r>
              <a:rPr lang="lv-LV" i="1" dirty="0">
                <a:solidFill>
                  <a:srgbClr val="1B5089"/>
                </a:solidFill>
                <a:latin typeface="+mj-lt"/>
              </a:rPr>
              <a:t>age </a:t>
            </a:r>
            <a:r>
              <a:rPr lang="pt-BR" i="1" dirty="0">
                <a:solidFill>
                  <a:srgbClr val="1B5089"/>
                </a:solidFill>
                <a:latin typeface="+mj-lt"/>
              </a:rPr>
              <a:t>O</a:t>
            </a:r>
            <a:r>
              <a:rPr lang="lv-LV" i="1" dirty="0">
                <a:solidFill>
                  <a:srgbClr val="1B5089"/>
                </a:solidFill>
                <a:latin typeface="+mj-lt"/>
              </a:rPr>
              <a:t>bject </a:t>
            </a:r>
            <a:r>
              <a:rPr lang="pt-BR" i="1" dirty="0">
                <a:solidFill>
                  <a:srgbClr val="1B5089"/>
                </a:solidFill>
                <a:latin typeface="+mj-lt"/>
              </a:rPr>
              <a:t>M</a:t>
            </a:r>
            <a:r>
              <a:rPr lang="lv-LV" i="1" dirty="0">
                <a:solidFill>
                  <a:srgbClr val="1B5089"/>
                </a:solidFill>
                <a:latin typeface="+mj-lt"/>
              </a:rPr>
              <a:t>odel vai POM</a:t>
            </a:r>
            <a:r>
              <a:rPr lang="pt-BR" i="1" dirty="0">
                <a:solidFill>
                  <a:srgbClr val="1B5089"/>
                </a:solidFill>
                <a:latin typeface="+mj-lt"/>
              </a:rPr>
              <a:t>)</a:t>
            </a:r>
            <a:endParaRPr lang="en-US" i="1" dirty="0">
              <a:solidFill>
                <a:srgbClr val="1B5089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882" y="1709531"/>
            <a:ext cx="11712600" cy="2688298"/>
          </a:xfrm>
        </p:spPr>
        <p:txBody>
          <a:bodyPr/>
          <a:lstStyle/>
          <a:p>
            <a:pPr algn="just"/>
            <a:r>
              <a:rPr lang="lv-LV" dirty="0">
                <a:latin typeface="+mn-lt"/>
              </a:rPr>
              <a:t>Lapas objekta modelis ir noformējuma modelis </a:t>
            </a:r>
            <a:r>
              <a:rPr lang="lv-LV" i="1" dirty="0">
                <a:latin typeface="+mn-lt"/>
              </a:rPr>
              <a:t>(</a:t>
            </a:r>
            <a:r>
              <a:rPr lang="lv-LV" i="1" dirty="0" err="1">
                <a:latin typeface="+mn-lt"/>
              </a:rPr>
              <a:t>design</a:t>
            </a:r>
            <a:r>
              <a:rPr lang="lv-LV" i="1" dirty="0">
                <a:latin typeface="+mn-lt"/>
              </a:rPr>
              <a:t> </a:t>
            </a:r>
            <a:r>
              <a:rPr lang="lv-LV" i="1" dirty="0" err="1">
                <a:latin typeface="+mn-lt"/>
              </a:rPr>
              <a:t>pattern</a:t>
            </a:r>
            <a:r>
              <a:rPr lang="lv-LV" i="1" dirty="0">
                <a:latin typeface="+mn-lt"/>
              </a:rPr>
              <a:t>)</a:t>
            </a:r>
            <a:r>
              <a:rPr lang="lv-LV" dirty="0">
                <a:latin typeface="+mn-lt"/>
              </a:rPr>
              <a:t>, lai izveidotu objektu krātuvi tīmekļa lietotāja </a:t>
            </a:r>
            <a:r>
              <a:rPr lang="lv-LV" dirty="0" err="1">
                <a:latin typeface="+mn-lt"/>
              </a:rPr>
              <a:t>saskarnes</a:t>
            </a:r>
            <a:r>
              <a:rPr lang="lv-LV" dirty="0">
                <a:latin typeface="+mn-lt"/>
              </a:rPr>
              <a:t> elementiem </a:t>
            </a:r>
            <a:r>
              <a:rPr lang="lv-LV" i="1" dirty="0">
                <a:latin typeface="+mn-lt"/>
              </a:rPr>
              <a:t>(</a:t>
            </a:r>
            <a:r>
              <a:rPr lang="lv-LV" i="1" dirty="0" err="1">
                <a:latin typeface="+mn-lt"/>
              </a:rPr>
              <a:t>web</a:t>
            </a:r>
            <a:r>
              <a:rPr lang="lv-LV" i="1" dirty="0">
                <a:latin typeface="+mn-lt"/>
              </a:rPr>
              <a:t> elements)</a:t>
            </a:r>
            <a:r>
              <a:rPr lang="lv-LV" dirty="0">
                <a:latin typeface="+mn-lt"/>
              </a:rPr>
              <a:t>. Plaši izmantots automatizācijas risinājumiem. Saskaņā ar šo modeli katrai tīmekļa lapai jābūt atbilstošai elementu klasei. Šī lapu klase satur meklētājus </a:t>
            </a:r>
            <a:r>
              <a:rPr lang="lv-LV" i="1" dirty="0">
                <a:latin typeface="+mn-lt"/>
              </a:rPr>
              <a:t>(</a:t>
            </a:r>
            <a:r>
              <a:rPr lang="lv-LV" i="1" dirty="0" err="1">
                <a:latin typeface="+mn-lt"/>
              </a:rPr>
              <a:t>locators</a:t>
            </a:r>
            <a:r>
              <a:rPr lang="lv-LV" i="1" dirty="0">
                <a:latin typeface="+mn-lt"/>
              </a:rPr>
              <a:t>) </a:t>
            </a:r>
            <a:r>
              <a:rPr lang="lv-LV" dirty="0">
                <a:latin typeface="+mn-lt"/>
              </a:rPr>
              <a:t>šīs tīmekļa lappuses </a:t>
            </a:r>
            <a:r>
              <a:rPr lang="lv-LV" dirty="0" err="1">
                <a:latin typeface="+mn-lt"/>
              </a:rPr>
              <a:t>WebElementiem</a:t>
            </a:r>
            <a:r>
              <a:rPr lang="lv-LV" dirty="0">
                <a:latin typeface="+mn-lt"/>
              </a:rPr>
              <a:t> un arī </a:t>
            </a:r>
            <a:r>
              <a:rPr lang="lv-LV" dirty="0"/>
              <a:t>satur</a:t>
            </a:r>
            <a:r>
              <a:rPr lang="lv-LV" dirty="0">
                <a:latin typeface="+mn-lt"/>
              </a:rPr>
              <a:t> metodes, kas veic darbības šajos </a:t>
            </a:r>
            <a:r>
              <a:rPr lang="lv-LV" dirty="0" err="1">
                <a:latin typeface="+mn-lt"/>
              </a:rPr>
              <a:t>WebElements</a:t>
            </a:r>
            <a:r>
              <a:rPr lang="lv-LV" dirty="0">
                <a:latin typeface="+mn-lt"/>
              </a:rPr>
              <a:t>.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2F43A0BF-EAEE-4410-B25E-97FA7C77950E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pPr algn="ctr"/>
              <a:t>3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2726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v-LV" dirty="0">
                <a:solidFill>
                  <a:srgbClr val="1B5089"/>
                </a:solidFill>
                <a:latin typeface="+mj-lt"/>
              </a:rPr>
              <a:t>U</a:t>
            </a:r>
            <a:r>
              <a:rPr lang="en-US" dirty="0" err="1">
                <a:solidFill>
                  <a:srgbClr val="1B5089"/>
                </a:solidFill>
                <a:latin typeface="+mj-lt"/>
              </a:rPr>
              <a:t>zdevums</a:t>
            </a:r>
            <a:r>
              <a:rPr lang="en-US" dirty="0">
                <a:solidFill>
                  <a:srgbClr val="1B5089"/>
                </a:solidFill>
                <a:latin typeface="+mj-lt"/>
              </a:rPr>
              <a:t> </a:t>
            </a:r>
            <a:r>
              <a:rPr lang="lv-LV" dirty="0">
                <a:solidFill>
                  <a:srgbClr val="1B5089"/>
                </a:solidFill>
                <a:latin typeface="+mj-lt"/>
              </a:rPr>
              <a:t>2</a:t>
            </a:r>
            <a:endParaRPr lang="en-US" dirty="0">
              <a:solidFill>
                <a:srgbClr val="1B5089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lv-LV" dirty="0">
                <a:latin typeface="+mj-lt"/>
              </a:rPr>
              <a:t>Atveriet vietni https://www.janisroze.lv</a:t>
            </a:r>
          </a:p>
          <a:p>
            <a:r>
              <a:rPr lang="lv-LV" dirty="0">
                <a:latin typeface="+mj-lt"/>
              </a:rPr>
              <a:t>Reģistrējiet kontu</a:t>
            </a:r>
          </a:p>
          <a:p>
            <a:r>
              <a:rPr lang="lv-LV" dirty="0">
                <a:latin typeface="+mj-lt"/>
              </a:rPr>
              <a:t>Izveidojiet modeli, kurā saņemat visus pieteikšanās datus - lietotājvārdu un paroli</a:t>
            </a:r>
          </a:p>
          <a:p>
            <a:r>
              <a:rPr lang="lv-LV" dirty="0">
                <a:latin typeface="+mj-lt"/>
              </a:rPr>
              <a:t>1. testa rakstīšana - pozitīvs testa gadījums, kad lietotājs veiksmīgi piesakās tīmeklī - apgalvojiet, ka lietotājs ir pieteicies portālā.</a:t>
            </a:r>
          </a:p>
          <a:p>
            <a:r>
              <a:rPr lang="lv-LV" dirty="0">
                <a:latin typeface="+mj-lt"/>
              </a:rPr>
              <a:t>Padariet pieteikšanās metodi vispārinātu, lai to varētu atkārtoti izmantot testos.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B25A4B4-7914-4EAF-A95F-B0A153F7022F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pPr algn="ctr"/>
              <a:t>30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2605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v-LV" dirty="0">
                <a:solidFill>
                  <a:srgbClr val="1B5089"/>
                </a:solidFill>
                <a:latin typeface="+mj-lt"/>
              </a:rPr>
              <a:t>U</a:t>
            </a:r>
            <a:r>
              <a:rPr lang="en-US" dirty="0" err="1">
                <a:solidFill>
                  <a:srgbClr val="1B5089"/>
                </a:solidFill>
                <a:latin typeface="+mj-lt"/>
              </a:rPr>
              <a:t>zdevums</a:t>
            </a:r>
            <a:r>
              <a:rPr lang="en-US" dirty="0">
                <a:solidFill>
                  <a:srgbClr val="1B5089"/>
                </a:solidFill>
                <a:latin typeface="+mj-lt"/>
              </a:rPr>
              <a:t> </a:t>
            </a:r>
            <a:r>
              <a:rPr lang="lv-LV" dirty="0">
                <a:solidFill>
                  <a:srgbClr val="1B5089"/>
                </a:solidFill>
                <a:latin typeface="+mj-lt"/>
              </a:rPr>
              <a:t>3</a:t>
            </a:r>
            <a:endParaRPr lang="en-US" dirty="0">
              <a:solidFill>
                <a:srgbClr val="1B5089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lv-LV" dirty="0">
                <a:latin typeface="+mn-lt"/>
              </a:rPr>
              <a:t>Atveriet vietni </a:t>
            </a:r>
            <a:r>
              <a:rPr lang="lv-LV" dirty="0">
                <a:latin typeface="+mn-lt"/>
                <a:hlinkClick r:id="rId2"/>
              </a:rPr>
              <a:t>https://www.janisroze.lv</a:t>
            </a:r>
            <a:endParaRPr lang="lv-LV" dirty="0">
              <a:latin typeface="+mn-lt"/>
            </a:endParaRPr>
          </a:p>
          <a:p>
            <a:r>
              <a:rPr lang="lv-LV" dirty="0">
                <a:latin typeface="+mn-lt"/>
              </a:rPr>
              <a:t>2. testa rakstīšana - negatīvs testa gadījums, kad lietotājs ievada nepareizus datus - kļūdas ziņojuma apstiprināšana - lietotāja izlases informācijas aizpildīšana - izmantojiet iepriekš izmantoto pieteikšanās metodi.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DB2B580A-C4D2-4C5D-9C79-30D84E6F059F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pPr algn="ctr"/>
              <a:t>31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1698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v-LV" dirty="0">
                <a:solidFill>
                  <a:srgbClr val="1B5089"/>
                </a:solidFill>
                <a:latin typeface="+mj-lt"/>
              </a:rPr>
              <a:t>U</a:t>
            </a:r>
            <a:r>
              <a:rPr lang="en-US" dirty="0" err="1">
                <a:solidFill>
                  <a:srgbClr val="1B5089"/>
                </a:solidFill>
                <a:latin typeface="+mj-lt"/>
              </a:rPr>
              <a:t>zdevums</a:t>
            </a:r>
            <a:r>
              <a:rPr lang="en-US" dirty="0">
                <a:solidFill>
                  <a:srgbClr val="1B5089"/>
                </a:solidFill>
                <a:latin typeface="+mj-lt"/>
              </a:rPr>
              <a:t> </a:t>
            </a:r>
            <a:r>
              <a:rPr lang="lv-LV" dirty="0">
                <a:solidFill>
                  <a:srgbClr val="1B5089"/>
                </a:solidFill>
                <a:latin typeface="+mj-lt"/>
              </a:rPr>
              <a:t>4</a:t>
            </a:r>
            <a:endParaRPr lang="en-US" dirty="0">
              <a:solidFill>
                <a:srgbClr val="1B5089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v-LV" dirty="0">
                <a:latin typeface="+mn-lt"/>
              </a:rPr>
              <a:t>Atveriet vietni https://www.janisroze.lv</a:t>
            </a:r>
          </a:p>
          <a:p>
            <a:r>
              <a:rPr lang="lv-LV" dirty="0">
                <a:latin typeface="+mn-lt"/>
              </a:rPr>
              <a:t>Rakstīšanas tests 3 - Piesakieties, izmantojot kādu no sociālo tīklu autentifikāciju - apgalvojiet, ka lietotājs ir pieteicies portālā.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0792EE92-23FA-4AD5-8BAB-6AB8C22ED6A7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pPr algn="ctr"/>
              <a:t>32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9432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v-LV" dirty="0">
                <a:solidFill>
                  <a:srgbClr val="1B5089"/>
                </a:solidFill>
                <a:latin typeface="+mj-lt"/>
              </a:rPr>
              <a:t>U</a:t>
            </a:r>
            <a:r>
              <a:rPr lang="en-US" dirty="0" err="1">
                <a:solidFill>
                  <a:srgbClr val="1B5089"/>
                </a:solidFill>
                <a:latin typeface="+mj-lt"/>
              </a:rPr>
              <a:t>zdevums</a:t>
            </a:r>
            <a:r>
              <a:rPr lang="lv-LV" dirty="0">
                <a:solidFill>
                  <a:srgbClr val="1B5089"/>
                </a:solidFill>
                <a:latin typeface="+mj-lt"/>
              </a:rPr>
              <a:t> 5</a:t>
            </a:r>
            <a:endParaRPr lang="en-US" dirty="0">
              <a:solidFill>
                <a:srgbClr val="1B5089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575" y="1709531"/>
            <a:ext cx="11779907" cy="4282896"/>
          </a:xfrm>
        </p:spPr>
        <p:txBody>
          <a:bodyPr>
            <a:normAutofit fontScale="92500" lnSpcReduction="10000"/>
          </a:bodyPr>
          <a:lstStyle/>
          <a:p>
            <a:r>
              <a:rPr lang="lv-LV" dirty="0">
                <a:latin typeface="+mn-lt"/>
              </a:rPr>
              <a:t>Atveriet vietni </a:t>
            </a:r>
            <a:r>
              <a:rPr lang="lv-LV" dirty="0">
                <a:latin typeface="+mn-lt"/>
                <a:hlinkClick r:id="rId2"/>
              </a:rPr>
              <a:t>https://www.janisroze.lv</a:t>
            </a:r>
            <a:endParaRPr lang="lv-LV" dirty="0">
              <a:latin typeface="+mn-lt"/>
            </a:endParaRPr>
          </a:p>
          <a:p>
            <a:r>
              <a:rPr lang="lv-LV" dirty="0">
                <a:latin typeface="+mn-lt"/>
              </a:rPr>
              <a:t>Meklēšanā ievadiet bvs superman – vai kādu citu nosaukumu</a:t>
            </a:r>
          </a:p>
          <a:p>
            <a:r>
              <a:rPr lang="lv-LV" dirty="0">
                <a:latin typeface="+mn-lt"/>
              </a:rPr>
              <a:t>Noklikšķiniet uz pirmās atrastās meklēšanas (apgalvojiet, ka figūras nosaukums ir Figūra POP! DC: BvS: Supermens)</a:t>
            </a:r>
          </a:p>
          <a:p>
            <a:r>
              <a:rPr lang="lv-LV" dirty="0">
                <a:latin typeface="+mn-lt"/>
              </a:rPr>
              <a:t>Iegūstiet priekšmetu grozā un dodieties uz grozu</a:t>
            </a:r>
          </a:p>
          <a:p>
            <a:r>
              <a:rPr lang="lv-LV" dirty="0">
                <a:latin typeface="+mn-lt"/>
              </a:rPr>
              <a:t>Izveidojiet pasūtījuma modeli</a:t>
            </a:r>
          </a:p>
          <a:p>
            <a:r>
              <a:rPr lang="lv-LV" dirty="0">
                <a:latin typeface="+mn-lt"/>
              </a:rPr>
              <a:t>Atveriet pasūtījuma veidlapu un aizpildiet to</a:t>
            </a:r>
          </a:p>
          <a:p>
            <a:r>
              <a:rPr lang="lv-LV" dirty="0">
                <a:latin typeface="+mn-lt"/>
              </a:rPr>
              <a:t>Ievadiet kupona nosaukumu WhyNot?</a:t>
            </a:r>
          </a:p>
          <a:p>
            <a:r>
              <a:rPr lang="lv-LV" b="1" i="1" dirty="0">
                <a:solidFill>
                  <a:srgbClr val="FF0000"/>
                </a:solidFill>
                <a:latin typeface="+mn-lt"/>
              </a:rPr>
              <a:t>NESPIED pasūtījuma pogu!</a:t>
            </a:r>
            <a:endParaRPr lang="en-US" b="1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848B9128-5058-4ED5-A540-29F37EE80375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pPr algn="ctr"/>
              <a:t>33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4087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50DC3-0D24-4F4A-8A77-BC6A0A4B1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solidFill>
                  <a:srgbClr val="1B5089"/>
                </a:solidFill>
                <a:latin typeface="+mj-lt"/>
              </a:rPr>
              <a:t>Saturs</a:t>
            </a:r>
            <a:endParaRPr lang="en-US" dirty="0">
              <a:solidFill>
                <a:srgbClr val="1B5089"/>
              </a:solidFill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C29C3-5B3A-49BC-9ED6-E971EB65D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882" y="1709531"/>
            <a:ext cx="11712600" cy="4291774"/>
          </a:xfrm>
        </p:spPr>
        <p:txBody>
          <a:bodyPr/>
          <a:lstStyle/>
          <a:p>
            <a:r>
              <a:rPr lang="lv-LV" dirty="0"/>
              <a:t>Lapas objekta modelis</a:t>
            </a:r>
          </a:p>
          <a:p>
            <a:r>
              <a:rPr lang="lv-LV" dirty="0"/>
              <a:t>Uzlaboti meklētāji priekš CSS</a:t>
            </a:r>
          </a:p>
          <a:p>
            <a:r>
              <a:rPr lang="lv-LV" dirty="0"/>
              <a:t>Uzlaboti meklētāji priekš </a:t>
            </a:r>
            <a:r>
              <a:rPr lang="lv-LV" dirty="0" err="1"/>
              <a:t>Xpath</a:t>
            </a:r>
            <a:endParaRPr lang="lv-LV" dirty="0"/>
          </a:p>
          <a:p>
            <a:r>
              <a:rPr lang="lv-LV" dirty="0"/>
              <a:t>Prakse</a:t>
            </a:r>
          </a:p>
          <a:p>
            <a:r>
              <a:rPr lang="lv-LV" b="1" dirty="0"/>
              <a:t>Mājasdarbs</a:t>
            </a:r>
            <a:endParaRPr lang="en-US" b="1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4DAFF963-7010-48AA-BD8F-05AA311F34CE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pPr algn="ctr"/>
              <a:t>34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1411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1DFD6-2D42-40FF-B338-00B805E62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v-LV" dirty="0">
                <a:solidFill>
                  <a:srgbClr val="1B5089"/>
                </a:solidFill>
                <a:latin typeface="+mj-lt"/>
              </a:rPr>
              <a:t>Mājāsdarbs 1</a:t>
            </a:r>
            <a:endParaRPr lang="en-US" dirty="0">
              <a:solidFill>
                <a:srgbClr val="1B5089"/>
              </a:solidFill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812B1-4433-4B73-92EC-4265BC287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lv-LV" dirty="0">
                <a:latin typeface="+mn-lt"/>
              </a:rPr>
              <a:t>Pārveidojiet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testu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lai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pieteiktos</a:t>
            </a:r>
            <a:r>
              <a:rPr lang="en-US" dirty="0">
                <a:latin typeface="+mn-lt"/>
              </a:rPr>
              <a:t> Forum Cinemas</a:t>
            </a:r>
            <a:r>
              <a:rPr lang="lv-LV" dirty="0">
                <a:latin typeface="+mn-lt"/>
              </a:rPr>
              <a:t> izmantojot POM</a:t>
            </a:r>
            <a:endParaRPr lang="en-US" dirty="0">
              <a:latin typeface="+mn-lt"/>
            </a:endParaRPr>
          </a:p>
          <a:p>
            <a:pPr algn="just"/>
            <a:r>
              <a:rPr lang="lv-LV" dirty="0"/>
              <a:t>Dodieties uz profila lapu</a:t>
            </a:r>
          </a:p>
          <a:p>
            <a:pPr algn="just"/>
            <a:r>
              <a:rPr lang="lv-LV" dirty="0"/>
              <a:t>Mainīt vārdu, uzvārdu un dzimšanas datumu</a:t>
            </a:r>
          </a:p>
          <a:p>
            <a:pPr algn="just"/>
            <a:r>
              <a:rPr lang="lv-LV" dirty="0"/>
              <a:t>Saglabāt</a:t>
            </a:r>
          </a:p>
          <a:p>
            <a:pPr algn="just"/>
            <a:endParaRPr lang="en-US" dirty="0">
              <a:latin typeface="+mn-lt"/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9EC52F18-8F3B-4429-94C3-90962FBA619D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pPr algn="ctr"/>
              <a:t>35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6481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Image result for thank you for your atten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8775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542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rgbClr val="1B5089"/>
                </a:solidFill>
                <a:latin typeface="+mj-lt"/>
              </a:rPr>
              <a:t>Kāpēc</a:t>
            </a:r>
            <a:r>
              <a:rPr lang="en-US" dirty="0">
                <a:solidFill>
                  <a:srgbClr val="1B5089"/>
                </a:solidFill>
                <a:latin typeface="+mj-lt"/>
              </a:rPr>
              <a:t> POM?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D003080-3DFC-4DDD-B5DC-BA0614F2F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882" y="1311838"/>
            <a:ext cx="11562609" cy="4716099"/>
          </a:xfrm>
        </p:spPr>
        <p:txBody>
          <a:bodyPr/>
          <a:lstStyle/>
          <a:p>
            <a:pPr algn="just"/>
            <a:r>
              <a:rPr lang="lv-LV" sz="2400" b="1" dirty="0">
                <a:latin typeface="Calibri" panose="020F0502020204030204" pitchFamily="34" charset="0"/>
                <a:cs typeface="Calibri" panose="020F0502020204030204" pitchFamily="34" charset="0"/>
              </a:rPr>
              <a:t>Vienkārša skriptu atjaunošanu</a:t>
            </a:r>
            <a:r>
              <a:rPr lang="lv-LV" sz="2400" dirty="0">
                <a:latin typeface="Calibri" panose="020F0502020204030204" pitchFamily="34" charset="0"/>
                <a:cs typeface="Calibri" panose="020F0502020204030204" pitchFamily="34" charset="0"/>
              </a:rPr>
              <a:t>: Kad tiek mainīti lietotāja </a:t>
            </a:r>
            <a:r>
              <a:rPr lang="lv-LV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saskarnes</a:t>
            </a:r>
            <a:r>
              <a:rPr lang="lv-LV" sz="2400" dirty="0">
                <a:latin typeface="Calibri" panose="020F0502020204030204" pitchFamily="34" charset="0"/>
                <a:cs typeface="Calibri" panose="020F0502020204030204" pitchFamily="34" charset="0"/>
              </a:rPr>
              <a:t> klases elementi vai tiek mainītas klases metodes kādā no tīmekļa lapām. Piemēram, </a:t>
            </a:r>
            <a:r>
              <a:rPr lang="lv-LV" sz="2400" i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lv-LV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drop</a:t>
            </a:r>
            <a:r>
              <a:rPr lang="lv-LV" sz="2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lv-LV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down</a:t>
            </a:r>
            <a:r>
              <a:rPr lang="lv-LV" sz="2400" i="1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lv-LV" sz="2400" dirty="0">
                <a:latin typeface="Calibri" panose="020F0502020204030204" pitchFamily="34" charset="0"/>
                <a:cs typeface="Calibri" panose="020F0502020204030204" pitchFamily="34" charset="0"/>
              </a:rPr>
              <a:t>elements tiek mainīts uz </a:t>
            </a:r>
            <a:r>
              <a:rPr lang="lv-LV" sz="2400" i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lv-LV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button</a:t>
            </a:r>
            <a:r>
              <a:rPr lang="lv-LV" sz="2400" i="1" dirty="0">
                <a:latin typeface="Calibri" panose="020F0502020204030204" pitchFamily="34" charset="0"/>
                <a:cs typeface="Calibri" panose="020F0502020204030204" pitchFamily="34" charset="0"/>
              </a:rPr>
              <a:t>). </a:t>
            </a:r>
            <a:r>
              <a:rPr lang="lv-LV" sz="2400" dirty="0">
                <a:latin typeface="Calibri" panose="020F0502020204030204" pitchFamily="34" charset="0"/>
                <a:cs typeface="Calibri" panose="020F0502020204030204" pitchFamily="34" charset="0"/>
              </a:rPr>
              <a:t>Šajā gadījumā POM palīdzēs identificēt projektā modificējamo lapu jeb klasi. </a:t>
            </a:r>
          </a:p>
          <a:p>
            <a:pPr algn="just"/>
            <a:r>
              <a:rPr lang="lv-LV" sz="2400" b="1" dirty="0">
                <a:latin typeface="Calibri" panose="020F0502020204030204" pitchFamily="34" charset="0"/>
                <a:cs typeface="Calibri" panose="020F0502020204030204" pitchFamily="34" charset="0"/>
              </a:rPr>
              <a:t>Metožu izmantošana atkārtoti</a:t>
            </a:r>
            <a:r>
              <a:rPr lang="lv-LV" sz="2400" dirty="0">
                <a:latin typeface="Calibri" panose="020F0502020204030204" pitchFamily="34" charset="0"/>
                <a:cs typeface="Calibri" panose="020F0502020204030204" pitchFamily="34" charset="0"/>
              </a:rPr>
              <a:t>: Tīmekļa lapas vai tās daļas metodes var tikt izmatotas atkārtoti citās lapās. Kā, piemēram, metodes no navigācijas sadaļas (</a:t>
            </a:r>
            <a:r>
              <a:rPr lang="lv-LV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Navigation.returnToHome</a:t>
            </a:r>
            <a:r>
              <a:rPr lang="lv-LV" sz="2400" dirty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lv-LV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Purchase.savePurchase</a:t>
            </a:r>
            <a:r>
              <a:rPr lang="lv-LV" sz="2400" dirty="0">
                <a:latin typeface="Calibri" panose="020F0502020204030204" pitchFamily="34" charset="0"/>
                <a:cs typeface="Calibri" panose="020F0502020204030204" pitchFamily="34" charset="0"/>
              </a:rPr>
              <a:t>();)</a:t>
            </a:r>
          </a:p>
          <a:p>
            <a:pPr algn="just"/>
            <a:r>
              <a:rPr lang="lv-LV" sz="2400" b="1" dirty="0">
                <a:latin typeface="Calibri" panose="020F0502020204030204" pitchFamily="34" charset="0"/>
                <a:cs typeface="Calibri" panose="020F0502020204030204" pitchFamily="34" charset="0"/>
              </a:rPr>
              <a:t>Vieglāk saprotams kods</a:t>
            </a:r>
            <a:r>
              <a:rPr lang="lv-LV" sz="2400" dirty="0">
                <a:latin typeface="Calibri" panose="020F0502020204030204" pitchFamily="34" charset="0"/>
                <a:cs typeface="Calibri" panose="020F0502020204030204" pitchFamily="34" charset="0"/>
              </a:rPr>
              <a:t>: Katra klase reprezentē tīmekļa vietnes lapu vai tās daļu. Katra klase satur </a:t>
            </a:r>
            <a:r>
              <a:rPr lang="lv-LV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web</a:t>
            </a:r>
            <a:r>
              <a:rPr lang="lv-LV" sz="2400" dirty="0">
                <a:latin typeface="Calibri" panose="020F0502020204030204" pitchFamily="34" charset="0"/>
                <a:cs typeface="Calibri" panose="020F0502020204030204" pitchFamily="34" charset="0"/>
              </a:rPr>
              <a:t> elementus un metodes kuras var izmatot attiecīgajā lapas klasē.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0D25BC54-6B99-49B6-844F-2017DD17C591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pPr algn="ctr"/>
              <a:t>4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997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28C57A6-3398-4798-918A-7EFC5A9DE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7806" y="1230344"/>
            <a:ext cx="7648751" cy="480391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A2FB139-AC3A-4869-8715-58DFD923E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881" y="135398"/>
            <a:ext cx="11712600" cy="794700"/>
          </a:xfrm>
        </p:spPr>
        <p:txBody>
          <a:bodyPr/>
          <a:lstStyle/>
          <a:p>
            <a:pPr algn="ctr"/>
            <a:r>
              <a:rPr lang="en-US" dirty="0" err="1">
                <a:solidFill>
                  <a:srgbClr val="1B5089"/>
                </a:solidFill>
                <a:latin typeface="+mj-lt"/>
              </a:rPr>
              <a:t>Kāpēc</a:t>
            </a:r>
            <a:r>
              <a:rPr lang="en-US" dirty="0">
                <a:solidFill>
                  <a:srgbClr val="1B5089"/>
                </a:solidFill>
                <a:latin typeface="+mj-lt"/>
              </a:rPr>
              <a:t> POM?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9B401A89-4C80-485D-A76C-D36A5A4293E6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pPr algn="ctr"/>
              <a:t>5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872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882" y="126520"/>
            <a:ext cx="11712600" cy="794700"/>
          </a:xfrm>
        </p:spPr>
        <p:txBody>
          <a:bodyPr/>
          <a:lstStyle/>
          <a:p>
            <a:pPr algn="ctr"/>
            <a:r>
              <a:rPr lang="lv-LV" dirty="0">
                <a:solidFill>
                  <a:srgbClr val="1B5089"/>
                </a:solidFill>
                <a:latin typeface="+mj-lt"/>
              </a:rPr>
              <a:t>POM piemērs</a:t>
            </a:r>
            <a:endParaRPr lang="en-US" dirty="0">
              <a:solidFill>
                <a:srgbClr val="1B5089"/>
              </a:solidFill>
              <a:latin typeface="+mj-lt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2182" y="1395961"/>
            <a:ext cx="4787647" cy="4635472"/>
          </a:xfrm>
          <a:prstGeom prst="rect">
            <a:avLst/>
          </a:prstGeom>
        </p:spPr>
      </p:pic>
      <p:pic>
        <p:nvPicPr>
          <p:cNvPr id="1026" name="Picture 2" descr="Image result for selenium pom architecture sample java">
            <a:extLst>
              <a:ext uri="{FF2B5EF4-FFF2-40B4-BE49-F238E27FC236}">
                <a16:creationId xmlns:a16="http://schemas.microsoft.com/office/drawing/2014/main" id="{66E19041-6907-4AB9-B4CA-FCD6F4A53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807" y="1564208"/>
            <a:ext cx="2724150" cy="446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603237AB-9250-42DB-962D-9309ED72BFE9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pPr algn="ctr"/>
              <a:t>6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325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759" y="268340"/>
            <a:ext cx="11712600" cy="794700"/>
          </a:xfrm>
        </p:spPr>
        <p:txBody>
          <a:bodyPr/>
          <a:lstStyle/>
          <a:p>
            <a:pPr algn="ctr"/>
            <a:r>
              <a:rPr lang="lv-LV" dirty="0">
                <a:solidFill>
                  <a:srgbClr val="1B5089"/>
                </a:solidFill>
                <a:latin typeface="+mj-lt"/>
              </a:rPr>
              <a:t>POM koda piemērs</a:t>
            </a:r>
            <a:endParaRPr lang="en-US" dirty="0">
              <a:solidFill>
                <a:srgbClr val="1B5089"/>
              </a:solidFill>
              <a:latin typeface="+mj-lt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502" y="1690688"/>
            <a:ext cx="10881298" cy="4338479"/>
          </a:xfrm>
          <a:prstGeom prst="rect">
            <a:avLst/>
          </a:prstGeom>
        </p:spPr>
      </p:pic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C82D6567-7117-4219-96DD-9A7B31E9DD13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pPr algn="ctr"/>
              <a:t>7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487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rgbClr val="1B5089"/>
                </a:solidFill>
                <a:latin typeface="+mj-lt"/>
              </a:rPr>
              <a:t>Problēma</a:t>
            </a:r>
            <a:r>
              <a:rPr lang="lv-LV" dirty="0">
                <a:solidFill>
                  <a:srgbClr val="1B5089"/>
                </a:solidFill>
                <a:latin typeface="+mj-lt"/>
              </a:rPr>
              <a:t>s</a:t>
            </a:r>
            <a:r>
              <a:rPr lang="en-US" dirty="0">
                <a:solidFill>
                  <a:srgbClr val="1B5089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1B5089"/>
                </a:solidFill>
                <a:latin typeface="+mj-lt"/>
              </a:rPr>
              <a:t>ar</a:t>
            </a:r>
            <a:r>
              <a:rPr lang="en-US" dirty="0">
                <a:solidFill>
                  <a:srgbClr val="1B5089"/>
                </a:solidFill>
                <a:latin typeface="+mj-lt"/>
              </a:rPr>
              <a:t> </a:t>
            </a:r>
            <a:r>
              <a:rPr lang="lv-LV" dirty="0">
                <a:solidFill>
                  <a:srgbClr val="1B5089"/>
                </a:solidFill>
                <a:latin typeface="+mj-lt"/>
              </a:rPr>
              <a:t>meklētāju </a:t>
            </a:r>
            <a:r>
              <a:rPr lang="lv-LV" i="1" dirty="0">
                <a:solidFill>
                  <a:srgbClr val="1B5089"/>
                </a:solidFill>
                <a:latin typeface="+mj-lt"/>
              </a:rPr>
              <a:t>(</a:t>
            </a:r>
            <a:r>
              <a:rPr lang="lv-LV" i="1" dirty="0" err="1">
                <a:solidFill>
                  <a:srgbClr val="1B5089"/>
                </a:solidFill>
                <a:latin typeface="+mj-lt"/>
              </a:rPr>
              <a:t>locators</a:t>
            </a:r>
            <a:r>
              <a:rPr lang="lv-LV" i="1" dirty="0">
                <a:solidFill>
                  <a:srgbClr val="1B5089"/>
                </a:solidFill>
                <a:latin typeface="+mj-lt"/>
              </a:rPr>
              <a:t>) </a:t>
            </a:r>
            <a:r>
              <a:rPr lang="lv-LV" dirty="0">
                <a:solidFill>
                  <a:srgbClr val="1B5089"/>
                </a:solidFill>
                <a:latin typeface="+mj-lt"/>
              </a:rPr>
              <a:t>veidošanu</a:t>
            </a:r>
            <a:r>
              <a:rPr lang="en-US" dirty="0">
                <a:solidFill>
                  <a:srgbClr val="1B5089"/>
                </a:solidFill>
                <a:latin typeface="+mj-lt"/>
              </a:rPr>
              <a:t>, </a:t>
            </a:r>
            <a:r>
              <a:rPr lang="en-US" dirty="0" err="1">
                <a:solidFill>
                  <a:srgbClr val="1B5089"/>
                </a:solidFill>
                <a:latin typeface="+mj-lt"/>
              </a:rPr>
              <a:t>izmantojot</a:t>
            </a:r>
            <a:r>
              <a:rPr lang="en-US" dirty="0">
                <a:solidFill>
                  <a:srgbClr val="1B5089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1B5089"/>
                </a:solidFill>
                <a:latin typeface="+mj-lt"/>
              </a:rPr>
              <a:t>Webdriver</a:t>
            </a:r>
            <a:endParaRPr lang="en-US" dirty="0">
              <a:solidFill>
                <a:srgbClr val="1B5089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F3B7EE-F862-42AE-BB3C-659F83B85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882" y="2060287"/>
            <a:ext cx="11712600" cy="1928100"/>
          </a:xfrm>
        </p:spPr>
        <p:txBody>
          <a:bodyPr/>
          <a:lstStyle/>
          <a:p>
            <a:r>
              <a:rPr lang="lv-LV" dirty="0">
                <a:latin typeface="+mn-lt"/>
              </a:rPr>
              <a:t>M</a:t>
            </a:r>
            <a:r>
              <a:rPr lang="en-US" dirty="0" err="1">
                <a:latin typeface="+mn-lt"/>
              </a:rPr>
              <a:t>aksimizēt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ekrānu</a:t>
            </a:r>
            <a:endParaRPr lang="lv-LV" dirty="0">
              <a:latin typeface="+mn-lt"/>
            </a:endParaRPr>
          </a:p>
          <a:p>
            <a:endParaRPr lang="lv-LV" dirty="0">
              <a:latin typeface="+mn-lt"/>
            </a:endParaRPr>
          </a:p>
          <a:p>
            <a:endParaRPr lang="lv-LV" dirty="0">
              <a:latin typeface="+mn-lt"/>
            </a:endParaRPr>
          </a:p>
          <a:p>
            <a:r>
              <a:rPr lang="en-US" dirty="0" err="1">
                <a:latin typeface="+mn-lt"/>
              </a:rPr>
              <a:t>Ritināt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uz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leju</a:t>
            </a:r>
            <a:endParaRPr lang="en-US" dirty="0">
              <a:latin typeface="+mn-lt"/>
            </a:endParaRP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C009806C-8CDF-4C5D-B0F9-D06A9EFD8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634" y="1872528"/>
            <a:ext cx="5141265" cy="1243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799411-E837-4D0D-BB73-F6BD3E1E1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61" y="3115841"/>
            <a:ext cx="8110450" cy="1386402"/>
          </a:xfrm>
          <a:prstGeom prst="rect">
            <a:avLst/>
          </a:prstGeom>
        </p:spPr>
      </p:pic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47B4151B-8A94-47BB-8816-A2A4D7663FFA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pPr algn="ctr"/>
              <a:t>8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256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700" y="190841"/>
            <a:ext cx="11712600" cy="794700"/>
          </a:xfrm>
        </p:spPr>
        <p:txBody>
          <a:bodyPr/>
          <a:lstStyle/>
          <a:p>
            <a:pPr algn="ctr"/>
            <a:r>
              <a:rPr lang="lv-LV" dirty="0">
                <a:solidFill>
                  <a:srgbClr val="1B5089"/>
                </a:solidFill>
                <a:latin typeface="+mj-lt"/>
              </a:rPr>
              <a:t>Meklētāju atkļūdošana </a:t>
            </a:r>
            <a:r>
              <a:rPr lang="lv-LV" i="1" dirty="0">
                <a:solidFill>
                  <a:srgbClr val="1B5089"/>
                </a:solidFill>
                <a:latin typeface="+mj-lt"/>
              </a:rPr>
              <a:t>(</a:t>
            </a:r>
            <a:r>
              <a:rPr lang="lv-LV" i="1" dirty="0" err="1">
                <a:solidFill>
                  <a:srgbClr val="1B5089"/>
                </a:solidFill>
                <a:latin typeface="+mj-lt"/>
              </a:rPr>
              <a:t>debugging</a:t>
            </a:r>
            <a:r>
              <a:rPr lang="lv-LV" i="1" dirty="0">
                <a:solidFill>
                  <a:srgbClr val="1B5089"/>
                </a:solidFill>
                <a:latin typeface="+mj-lt"/>
              </a:rPr>
              <a:t>)</a:t>
            </a:r>
            <a:endParaRPr lang="en-US" i="1" dirty="0">
              <a:solidFill>
                <a:srgbClr val="1B5089"/>
              </a:solidFill>
              <a:latin typeface="+mj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700" y="985541"/>
            <a:ext cx="9037394" cy="4962498"/>
          </a:xfrm>
          <a:prstGeom prst="rect">
            <a:avLst/>
          </a:prstGeom>
        </p:spPr>
      </p:pic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6412EF1A-26B7-45E9-B532-45CF5BF62227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pPr algn="ctr"/>
              <a:t>9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279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dizains">
  <a:themeElements>
    <a:clrScheme name="Red Orange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3276</TotalTime>
  <Words>741</Words>
  <Application>Microsoft Office PowerPoint</Application>
  <PresentationFormat>Widescreen</PresentationFormat>
  <Paragraphs>137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Times New Roman</vt:lpstr>
      <vt:lpstr>Calibri</vt:lpstr>
      <vt:lpstr>Office dizains</vt:lpstr>
      <vt:lpstr>1_Office Theme</vt:lpstr>
      <vt:lpstr>Ievads programmatūras testēšanā</vt:lpstr>
      <vt:lpstr>Saturs</vt:lpstr>
      <vt:lpstr>Kas ir lapas objekta modelis (Page Object Model vai POM)</vt:lpstr>
      <vt:lpstr>Kāpēc POM?</vt:lpstr>
      <vt:lpstr>Kāpēc POM?</vt:lpstr>
      <vt:lpstr>POM piemērs</vt:lpstr>
      <vt:lpstr>POM koda piemērs</vt:lpstr>
      <vt:lpstr>Problēmas ar meklētāju (locators) veidošanu, izmantojot Webdriver</vt:lpstr>
      <vt:lpstr>Meklētāju atkļūdošana (debugging)</vt:lpstr>
      <vt:lpstr>Saturs</vt:lpstr>
      <vt:lpstr>Elementu atrašana pēc vairākām klasēm</vt:lpstr>
      <vt:lpstr>Elementu atrašana pēc klases un atribūta</vt:lpstr>
      <vt:lpstr>Elementu atrašana ar vairāk nekā vienu elementu</vt:lpstr>
      <vt:lpstr>Elementu atrašana pēc atribūta vērtības (sākas ar) prefiksa</vt:lpstr>
      <vt:lpstr>Elementu atrašana pēc atribūta vērtības (beidzas ar) galotnes</vt:lpstr>
      <vt:lpstr>Elementu atrašana, kas satur daļu no atribūta vērtības</vt:lpstr>
      <vt:lpstr>Pirmā bērna elementa atrašana pēc elementa nosaukuma</vt:lpstr>
      <vt:lpstr>Pirmā bērna elementa atrašana pēc elementa nosaukuma</vt:lpstr>
      <vt:lpstr>Pēdējā bērna elementa atrašana pēc elementa nosaukuma</vt:lpstr>
      <vt:lpstr>Pēdējā bērna elementa atrašana pēc elementa nosaukuma</vt:lpstr>
      <vt:lpstr>Atrašanās vieta pēc nth-child()</vt:lpstr>
      <vt:lpstr>Saturs</vt:lpstr>
      <vt:lpstr>Uzlaboti Xpath meklētāji</vt:lpstr>
      <vt:lpstr>Elementu atrašana pēc atribūta vērtības (sākas ar) prefiksa</vt:lpstr>
      <vt:lpstr>Elementu atrašana, kas satur daļu no atribūta vērtības</vt:lpstr>
      <vt:lpstr>Elementa atrašana pēc teksta</vt:lpstr>
      <vt:lpstr>Saturs</vt:lpstr>
      <vt:lpstr>Kā izveidot POM</vt:lpstr>
      <vt:lpstr>Uzdevums 1 - POM SS.lv</vt:lpstr>
      <vt:lpstr>Uzdevums 2</vt:lpstr>
      <vt:lpstr>Uzdevums 3</vt:lpstr>
      <vt:lpstr>Uzdevums 4</vt:lpstr>
      <vt:lpstr>Uzdevums 5</vt:lpstr>
      <vt:lpstr>Saturs</vt:lpstr>
      <vt:lpstr>Mājāsdarbs 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Konstantins Tarasjkus</dc:creator>
  <cp:lastModifiedBy>jack</cp:lastModifiedBy>
  <cp:revision>74</cp:revision>
  <dcterms:created xsi:type="dcterms:W3CDTF">2018-09-10T12:31:37Z</dcterms:created>
  <dcterms:modified xsi:type="dcterms:W3CDTF">2021-03-02T10:28:26Z</dcterms:modified>
</cp:coreProperties>
</file>