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48"/>
  </p:notesMasterIdLst>
  <p:sldIdLst>
    <p:sldId id="376" r:id="rId3"/>
    <p:sldId id="264" r:id="rId4"/>
    <p:sldId id="259" r:id="rId5"/>
    <p:sldId id="272" r:id="rId6"/>
    <p:sldId id="261" r:id="rId7"/>
    <p:sldId id="309" r:id="rId8"/>
    <p:sldId id="307" r:id="rId9"/>
    <p:sldId id="267" r:id="rId10"/>
    <p:sldId id="308" r:id="rId11"/>
    <p:sldId id="268" r:id="rId12"/>
    <p:sldId id="297" r:id="rId13"/>
    <p:sldId id="298" r:id="rId14"/>
    <p:sldId id="299" r:id="rId15"/>
    <p:sldId id="269" r:id="rId16"/>
    <p:sldId id="310" r:id="rId17"/>
    <p:sldId id="271" r:id="rId18"/>
    <p:sldId id="273" r:id="rId19"/>
    <p:sldId id="311" r:id="rId20"/>
    <p:sldId id="276" r:id="rId21"/>
    <p:sldId id="277" r:id="rId22"/>
    <p:sldId id="281" r:id="rId23"/>
    <p:sldId id="279" r:id="rId24"/>
    <p:sldId id="265" r:id="rId25"/>
    <p:sldId id="280" r:id="rId26"/>
    <p:sldId id="282" r:id="rId27"/>
    <p:sldId id="300" r:id="rId28"/>
    <p:sldId id="312" r:id="rId29"/>
    <p:sldId id="313" r:id="rId30"/>
    <p:sldId id="302" r:id="rId31"/>
    <p:sldId id="286" r:id="rId32"/>
    <p:sldId id="287" r:id="rId33"/>
    <p:sldId id="288" r:id="rId34"/>
    <p:sldId id="289" r:id="rId35"/>
    <p:sldId id="290" r:id="rId36"/>
    <p:sldId id="314" r:id="rId37"/>
    <p:sldId id="293" r:id="rId38"/>
    <p:sldId id="294" r:id="rId39"/>
    <p:sldId id="315" r:id="rId40"/>
    <p:sldId id="305" r:id="rId41"/>
    <p:sldId id="295" r:id="rId42"/>
    <p:sldId id="303" r:id="rId43"/>
    <p:sldId id="316" r:id="rId44"/>
    <p:sldId id="296" r:id="rId45"/>
    <p:sldId id="266" r:id="rId46"/>
    <p:sldId id="374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6vsDzSOxkF2R2OYOCyPZs08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  <a:srgbClr val="476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4EF33-F24F-43ED-95DD-1B87D90A5AD1}">
  <a:tblStyle styleId="{8134EF33-F24F-43ED-95DD-1B87D90A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382" autoAdjust="0"/>
  </p:normalViewPr>
  <p:slideViewPr>
    <p:cSldViewPr snapToGrid="0">
      <p:cViewPr varScale="1">
        <p:scale>
          <a:sx n="108" d="100"/>
          <a:sy n="108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5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85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da93df7_0_27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9d3da93df7_0_27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9d3da93df7_0_278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9d3da93df7_0_27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d3da93df7_0_278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47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2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2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44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2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81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74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446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EBA2488-9B1E-EF48-839E-F6C4A07AD876}" type="datetime1">
              <a:rPr lang="en-US" smtClean="0"/>
              <a:t>02-Mar-21</a:t>
            </a:fld>
            <a:endParaRPr/>
          </a:p>
        </p:txBody>
      </p:sp>
      <p:sp>
        <p:nvSpPr>
          <p:cNvPr id="123" name="Google Shape;123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558A962-4F6A-FE48-BF07-51434D0085A3}" type="datetime1">
              <a:rPr lang="en-US" smtClean="0"/>
              <a:t>02-Mar-21</a:t>
            </a:fld>
            <a:endParaRPr/>
          </a:p>
        </p:txBody>
      </p:sp>
      <p:sp>
        <p:nvSpPr>
          <p:cNvPr id="138" name="Google Shape;138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A24D183-8E13-B24B-8E67-3CA9B9649764}" type="datetime1">
              <a:rPr lang="en-US" smtClean="0"/>
              <a:t>02-Mar-21</a:t>
            </a:fld>
            <a:endParaRPr/>
          </a:p>
        </p:txBody>
      </p:sp>
      <p:sp>
        <p:nvSpPr>
          <p:cNvPr id="149" name="Google Shape;149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9A4E6E5-EE63-B047-85C8-83649AFA00E7}" type="datetime1">
              <a:rPr lang="en-US" smtClean="0"/>
              <a:t>02-Mar-21</a:t>
            </a:fld>
            <a:endParaRPr/>
          </a:p>
        </p:txBody>
      </p:sp>
      <p:sp>
        <p:nvSpPr>
          <p:cNvPr id="155" name="Google Shape;155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A3FD45B-9EAB-0840-A687-C1CF51FDF0DD}" type="datetime1">
              <a:rPr lang="en-US" smtClean="0"/>
              <a:t>02-Mar-21</a:t>
            </a:fld>
            <a:endParaRPr/>
          </a:p>
        </p:txBody>
      </p:sp>
      <p:sp>
        <p:nvSpPr>
          <p:cNvPr id="161" name="Google Shape;161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0012-8981-8947-BEEB-FC64B0F0D94A}" type="datetime1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52A3-2B84-4CD2-8AE2-827CDB27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0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g9d3da93df7_0_27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needs.wordpress.com/2015/09/15/junit-runner-with-cucumberoptions/" TargetMode="External"/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what is cucumber feature f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1552811"/>
            <a:ext cx="11246065" cy="42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A9019F2D-DA87-CA45-8501-9751DCDA2F8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Scenārijs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B28D5D-6C78-ED4C-8D84-4D1CFE9F05D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2" y="4363354"/>
            <a:ext cx="10989495" cy="165341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74F7A9-2EB3-4501-B0C4-DDDC89AE1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987" y="1394170"/>
            <a:ext cx="74866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9BF3E-4D29-4B21-851D-56AB7397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3708"/>
            <a:ext cx="11096625" cy="1952625"/>
          </a:xfrm>
          <a:prstGeom prst="rect">
            <a:avLst/>
          </a:prstGeom>
        </p:spPr>
      </p:pic>
      <p:sp>
        <p:nvSpPr>
          <p:cNvPr id="10" name="Google Shape;174;g9d3da93df7_0_586">
            <a:extLst>
              <a:ext uri="{FF2B5EF4-FFF2-40B4-BE49-F238E27FC236}">
                <a16:creationId xmlns:a16="http://schemas.microsoft.com/office/drawing/2014/main" id="{CCC0B566-0E36-8B4E-994D-B0DF0A51786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Parametrizēti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soļi –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String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piemēri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D0E70A2-D969-6F4A-BE03-EBE7F15DFE0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91" y="1090865"/>
            <a:ext cx="8941439" cy="4676270"/>
          </a:xfrm>
          <a:prstGeom prst="rect">
            <a:avLst/>
          </a:prstGeom>
        </p:spPr>
      </p:pic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09E781D9-68AB-364C-9C8D-5B1C34B9DB37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Parametrizēti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soļi – 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Int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piemēri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32981DD-4DA2-4D47-A802-EF04E147490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20EE-D4EF-2E45-90FC-D5DEC8EBD4E8}"/>
              </a:ext>
            </a:extLst>
          </p:cNvPr>
          <p:cNvSpPr/>
          <p:nvPr/>
        </p:nvSpPr>
        <p:spPr>
          <a:xfrm>
            <a:off x="7194431" y="1774812"/>
            <a:ext cx="2449901" cy="832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ysClr val="windowText" lastClr="000000"/>
                </a:solidFill>
              </a:rPr>
              <a:t>Funkcijas failā datu parametri (2, 3 un 5) tiek rakstīti bez ”pēdiņām”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47896-D102-3447-8E7B-EDB71C37B494}"/>
              </a:ext>
            </a:extLst>
          </p:cNvPr>
          <p:cNvSpPr/>
          <p:nvPr/>
        </p:nvSpPr>
        <p:spPr>
          <a:xfrm>
            <a:off x="6622212" y="3354820"/>
            <a:ext cx="2449901" cy="832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ysClr val="windowText" lastClr="000000"/>
                </a:solidFill>
              </a:rPr>
              <a:t>Cucumber izmanto veseliem skaitļiem specifisku izteiksmi un vesela skaitļa metodes argumentus</a:t>
            </a:r>
          </a:p>
        </p:txBody>
      </p:sp>
    </p:spTree>
    <p:extLst>
      <p:ext uri="{BB962C8B-B14F-4D97-AF65-F5344CB8AC3E}">
        <p14:creationId xmlns:p14="http://schemas.microsoft.com/office/powerpoint/2010/main" val="251344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2C6AE-6032-46BC-A57C-D6928705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48" y="3013558"/>
            <a:ext cx="9686925" cy="306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4AD1A-F6EF-4160-90FF-4337F6A4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779663"/>
            <a:ext cx="9039225" cy="1143000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6DBDAACE-4AB6-1148-B438-C936BA3CCAA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Parametrizēti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soļi – izvēles iespējas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32CB265-7E97-2741-97FA-2D8347DF939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6AD2-6CEC-4CC6-87A5-4944DB1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428137"/>
            <a:ext cx="11712600" cy="1928100"/>
          </a:xfrm>
        </p:spPr>
        <p:txBody>
          <a:bodyPr/>
          <a:lstStyle/>
          <a:p>
            <a:pPr algn="just"/>
            <a:r>
              <a:rPr lang="lv-LV" i="1" dirty="0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komanda </a:t>
            </a:r>
            <a:r>
              <a:rPr lang="lv-LV" i="1" dirty="0" err="1">
                <a:latin typeface="+mn-lt"/>
              </a:rPr>
              <a:t>Cucumber</a:t>
            </a:r>
            <a:r>
              <a:rPr lang="lv-LV" i="1" dirty="0"/>
              <a:t> </a:t>
            </a:r>
            <a:r>
              <a:rPr lang="lv-LV" dirty="0">
                <a:latin typeface="+mn-lt"/>
                <a:cs typeface="Calibri" panose="020F0502020204030204" pitchFamily="34" charset="0"/>
              </a:rPr>
              <a:t>tiek izmantota, lai noteiktu soli vai darbību sēriju, kas ir kopīga visiem funkciju failā esošajiem testiem</a:t>
            </a:r>
          </a:p>
          <a:p>
            <a:pPr algn="just"/>
            <a:r>
              <a:rPr lang="lv-LV" i="1" dirty="0" err="1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komandu izmanto, lai atkārtotu darbības kopu pirms katra scenārija. </a:t>
            </a:r>
          </a:p>
          <a:p>
            <a:pPr algn="just"/>
            <a:r>
              <a:rPr lang="lv-LV" i="1" dirty="0" err="1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komanda satur vairākas darbības (</a:t>
            </a:r>
            <a:r>
              <a:rPr lang="lv-LV" i="1" dirty="0">
                <a:latin typeface="+mn-lt"/>
                <a:cs typeface="Calibri" panose="020F0502020204030204" pitchFamily="34" charset="0"/>
              </a:rPr>
              <a:t>steps</a:t>
            </a:r>
            <a:r>
              <a:rPr lang="lv-LV" dirty="0">
                <a:latin typeface="+mn-lt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F0808-6347-4D80-9889-B51B750D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03" y="3769743"/>
            <a:ext cx="5668158" cy="2313534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ABC9A803-59F0-2944-9054-8956EE3E54D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Fons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Background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BCDD8FA-FB02-3247-B83A-C0705D6DB11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0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6AD2-6CEC-4CC6-87A5-4944DB1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428137"/>
            <a:ext cx="11712600" cy="1928100"/>
          </a:xfrm>
        </p:spPr>
        <p:txBody>
          <a:bodyPr/>
          <a:lstStyle/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Nelietojiet fonu, lai iestatītu sarežģītus stāvokļus, ja vien šis stāvoklis klientam nav zināms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Saglabājiet īsu fona sadaļu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Klientam, lasot scenārijus, faktiski tas ir jāatceras. Ja fona garums pārsniedz 4 rindas, apsveriet iespēju pārvietot dažas neatbilstošās detaļas uz augstāka līmeņa soļiem.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Izmantojiet nosaukumus kā piemēram "Lietotājs A", "Lietotājs B", "Vietne 1" utt.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2687061-B01F-9240-8490-DC6F7B23BB9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Padomi fona atslēgvārda lietošanai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572FF62-92C9-EE43-AB8B-F907F78CC9A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2D0D24-ABA4-41BE-A3FB-61BBC01F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lv-LV" i="1" dirty="0"/>
              <a:t>Scenario </a:t>
            </a:r>
            <a:r>
              <a:rPr lang="lv-LV" i="1" dirty="0" err="1"/>
              <a:t>Outline</a:t>
            </a:r>
            <a:r>
              <a:rPr lang="en-US" i="1" dirty="0"/>
              <a:t> </a:t>
            </a:r>
            <a:r>
              <a:rPr lang="en-US" dirty="0" err="1"/>
              <a:t>izklāstu</a:t>
            </a:r>
            <a:r>
              <a:rPr lang="en-US" dirty="0"/>
              <a:t> var </a:t>
            </a:r>
            <a:r>
              <a:rPr lang="en-US" dirty="0" err="1"/>
              <a:t>izmantot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vienu</a:t>
            </a:r>
            <a:r>
              <a:rPr lang="en-US" dirty="0"/>
              <a:t> un to </a:t>
            </a:r>
            <a:r>
              <a:rPr lang="en-US" dirty="0" err="1"/>
              <a:t>pašu</a:t>
            </a:r>
            <a:r>
              <a:rPr lang="en-US" dirty="0"/>
              <a:t> </a:t>
            </a:r>
            <a:r>
              <a:rPr lang="en-US" dirty="0" err="1"/>
              <a:t>scenāriju</a:t>
            </a:r>
            <a:r>
              <a:rPr lang="en-US" dirty="0"/>
              <a:t> </a:t>
            </a:r>
            <a:r>
              <a:rPr lang="en-US" dirty="0" err="1"/>
              <a:t>izpildītu</a:t>
            </a:r>
            <a:r>
              <a:rPr lang="en-US" dirty="0"/>
              <a:t> </a:t>
            </a:r>
            <a:r>
              <a:rPr lang="en-US" dirty="0" err="1"/>
              <a:t>vairākas</a:t>
            </a:r>
            <a:r>
              <a:rPr lang="en-US" dirty="0"/>
              <a:t> </a:t>
            </a:r>
            <a:r>
              <a:rPr lang="en-US" dirty="0" err="1"/>
              <a:t>reizes</a:t>
            </a:r>
            <a:r>
              <a:rPr lang="en-US" dirty="0"/>
              <a:t>, </a:t>
            </a:r>
            <a:r>
              <a:rPr lang="en-US" dirty="0" err="1"/>
              <a:t>izmantojot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vērtību</a:t>
            </a:r>
            <a:r>
              <a:rPr lang="en-US" dirty="0"/>
              <a:t> </a:t>
            </a:r>
            <a:r>
              <a:rPr lang="en-US" dirty="0" err="1"/>
              <a:t>kombinācijas</a:t>
            </a:r>
            <a:endParaRPr lang="en-US" dirty="0"/>
          </a:p>
          <a:p>
            <a:pPr algn="just"/>
            <a:r>
              <a:rPr lang="en-US" dirty="0" err="1"/>
              <a:t>Atslēgvārda</a:t>
            </a:r>
            <a:r>
              <a:rPr lang="en-US" dirty="0"/>
              <a:t> </a:t>
            </a:r>
            <a:r>
              <a:rPr lang="en-US" dirty="0" err="1"/>
              <a:t>scenārija</a:t>
            </a:r>
            <a:r>
              <a:rPr lang="en-US" dirty="0"/>
              <a:t> </a:t>
            </a:r>
            <a:r>
              <a:rPr lang="en-US" dirty="0" err="1"/>
              <a:t>veidne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atslēgvārda</a:t>
            </a:r>
            <a:r>
              <a:rPr lang="en-US" dirty="0"/>
              <a:t> </a:t>
            </a:r>
            <a:r>
              <a:rPr lang="en-US" dirty="0" err="1"/>
              <a:t>scenārija</a:t>
            </a:r>
            <a:r>
              <a:rPr lang="en-US" dirty="0"/>
              <a:t> </a:t>
            </a:r>
            <a:r>
              <a:rPr lang="en-US" dirty="0" err="1"/>
              <a:t>izklāsta</a:t>
            </a:r>
            <a:r>
              <a:rPr lang="en-US" dirty="0"/>
              <a:t> </a:t>
            </a:r>
            <a:r>
              <a:rPr lang="en-US" dirty="0" err="1"/>
              <a:t>sinonīms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02488-F66C-4BD5-8993-18927699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51" y="3256040"/>
            <a:ext cx="4030462" cy="3034590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C093AB64-0387-D84E-9EB1-C75176EEFBF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Scenārija izklāsts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247271-85E8-3345-AE29-89E10B3FD9F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2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1BC5B-59EC-4B5C-A4F4-1F929A3ED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972" y="1626186"/>
            <a:ext cx="5500900" cy="393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9CEEC-0575-4FA3-9063-E75AD05A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0" y="1626186"/>
            <a:ext cx="5634050" cy="4241953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C19F7CA5-8BC2-0F4C-BE3B-1AD17AF04E7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Scenārija izklāsta piemērs</a:t>
            </a:r>
            <a:endParaRPr lang="lv-LV" i="1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319D7A6-BD0D-1A4E-AEB9-9788DF9B13F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9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+mn-lt"/>
              </a:rPr>
              <a:t>Cucumber</a:t>
            </a:r>
            <a:endParaRPr lang="en-US" dirty="0">
              <a:latin typeface="+mn-lt"/>
            </a:endParaRPr>
          </a:p>
          <a:p>
            <a:r>
              <a:rPr lang="lv-LV" dirty="0"/>
              <a:t>Gerkin valoda</a:t>
            </a:r>
            <a:endParaRPr lang="en-US" dirty="0"/>
          </a:p>
          <a:p>
            <a:r>
              <a:rPr lang="lv-LV" b="1" dirty="0" err="1">
                <a:latin typeface="+mn-lt"/>
              </a:rPr>
              <a:t>Cucumber</a:t>
            </a:r>
            <a:r>
              <a:rPr lang="lv-LV" b="1" dirty="0"/>
              <a:t> struktūra</a:t>
            </a:r>
            <a:endParaRPr lang="en-US" b="1" dirty="0"/>
          </a:p>
          <a:p>
            <a:r>
              <a:rPr lang="lv-LV" dirty="0"/>
              <a:t>Praktiskie uzdevumi</a:t>
            </a:r>
          </a:p>
          <a:p>
            <a:r>
              <a:rPr lang="lv-LV" dirty="0"/>
              <a:t>Mājasdarbs</a:t>
            </a:r>
            <a:endParaRPr lang="en-US" dirty="0"/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1F24C18-5E4F-4A46-AF33-57BED5D6780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81C50DF-567A-1F42-B945-6A4F100DFB5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Funkcijas fails (</a:t>
            </a:r>
            <a:r>
              <a:rPr lang="en-US" i="1" dirty="0"/>
              <a:t>Feature file</a:t>
            </a:r>
            <a:r>
              <a:rPr lang="lv-LV" dirty="0"/>
              <a:t>)</a:t>
            </a:r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Soļu definīcija (</a:t>
            </a:r>
            <a:r>
              <a:rPr lang="en-US" i="1" dirty="0"/>
              <a:t>Steps definition</a:t>
            </a:r>
            <a:r>
              <a:rPr lang="lv-LV" dirty="0"/>
              <a:t>)</a:t>
            </a:r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Testa palaidējs (</a:t>
            </a:r>
            <a:r>
              <a:rPr lang="en-US" i="1" dirty="0"/>
              <a:t>Test Runner</a:t>
            </a:r>
            <a:r>
              <a:rPr lang="lv-LV" dirty="0"/>
              <a:t>)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A3A243A4-D4CA-A54E-A777-00BF58910DD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struktūra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59B356E-B237-1B41-87D8-694CFB64C69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8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err="1">
                <a:latin typeface="+mn-lt"/>
              </a:rPr>
              <a:t>Cucumber</a:t>
            </a:r>
            <a:endParaRPr lang="en-US" b="1" dirty="0">
              <a:latin typeface="+mn-lt"/>
            </a:endParaRPr>
          </a:p>
          <a:p>
            <a:r>
              <a:rPr lang="lv-LV" dirty="0"/>
              <a:t>Gerkin valoda</a:t>
            </a:r>
            <a:endParaRPr lang="en-US" dirty="0"/>
          </a:p>
          <a:p>
            <a:r>
              <a:rPr lang="lv-LV" dirty="0" err="1">
                <a:latin typeface="+mn-lt"/>
              </a:rPr>
              <a:t>Cucumber</a:t>
            </a:r>
            <a:r>
              <a:rPr lang="lv-LV" dirty="0"/>
              <a:t> struktūra</a:t>
            </a:r>
            <a:endParaRPr lang="en-US" dirty="0"/>
          </a:p>
          <a:p>
            <a:r>
              <a:rPr lang="lv-LV" dirty="0"/>
              <a:t>Praktiskie uzdevumi</a:t>
            </a:r>
          </a:p>
          <a:p>
            <a:r>
              <a:rPr lang="lv-LV" dirty="0"/>
              <a:t>Mājasdarbs</a:t>
            </a:r>
            <a:endParaRPr lang="en-US" dirty="0"/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0109574B-2440-DD4C-91AA-16B0722B8D19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782FE77-C55F-304E-93CE-5853762669B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2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what is cucumber feature f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1552811"/>
            <a:ext cx="11246065" cy="42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728620A7-85E6-4841-8456-FF8D0647A26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Funkcijas fails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82A2C8-E91D-304F-B7E1-A4315359CEA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06" y="1709530"/>
            <a:ext cx="11593476" cy="3945545"/>
          </a:xfrm>
        </p:spPr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Funkcijas failā izmantotie atslēgvārdi:</a:t>
            </a:r>
          </a:p>
          <a:p>
            <a:r>
              <a:rPr lang="en-US" i="1" dirty="0">
                <a:latin typeface="+mn-lt"/>
              </a:rPr>
              <a:t>Background</a:t>
            </a:r>
            <a:endParaRPr lang="lv-LV" i="1" dirty="0">
              <a:latin typeface="+mn-lt"/>
            </a:endParaRPr>
          </a:p>
          <a:p>
            <a:r>
              <a:rPr lang="lv-LV" i="1" dirty="0">
                <a:latin typeface="+mn-lt"/>
              </a:rPr>
              <a:t>Scenario</a:t>
            </a:r>
          </a:p>
          <a:p>
            <a:r>
              <a:rPr lang="lv-LV" i="1" dirty="0">
                <a:latin typeface="+mn-lt"/>
              </a:rPr>
              <a:t>Scenario outline + </a:t>
            </a:r>
            <a:r>
              <a:rPr lang="en-US" i="1" dirty="0">
                <a:latin typeface="+mn-lt"/>
              </a:rPr>
              <a:t>Examples</a:t>
            </a:r>
            <a:endParaRPr lang="lv-LV" i="1" dirty="0">
              <a:latin typeface="+mn-lt"/>
            </a:endParaRPr>
          </a:p>
          <a:p>
            <a:r>
              <a:rPr lang="en-US" i="1" dirty="0">
                <a:latin typeface="+mn-lt"/>
              </a:rPr>
              <a:t>Steps</a:t>
            </a:r>
            <a:endParaRPr lang="lv-LV" i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6EA9CB49-1110-E444-9760-5E8E78F19EEC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Funkcijas faila 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B157AC3-5055-0047-992C-4E780A6039A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6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692" y="2404600"/>
            <a:ext cx="10996615" cy="2048799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7CDEEA53-E657-ED47-9D41-F309BA5D111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Soļu definīcija (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Step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definition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E7DF47-44D7-244E-8765-39B33A3C9F8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2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795" y="1284361"/>
            <a:ext cx="7577832" cy="4788337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F1177337-7BA2-2045-A424-2CC314B9CBC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Soļu definīcija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D07DC09-BC20-5E47-9F13-FE90CE4C6C7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9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3" y="1234200"/>
            <a:ext cx="9092215" cy="4751055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4A3057F-011E-DC44-9B10-498A83E5843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Testa palaidējs (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Test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runner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BB2612-B19F-B642-993F-689D8631AF0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189608"/>
            <a:ext cx="11712600" cy="4847207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lv-LV" dirty="0">
                <a:solidFill>
                  <a:schemeClr val="tx1"/>
                </a:solidFill>
                <a:latin typeface="+mn-lt"/>
              </a:rPr>
              <a:t>Testa palaidējā ir divas anotācijas </a:t>
            </a:r>
            <a:r>
              <a:rPr lang="lv-LV" i="1" dirty="0">
                <a:solidFill>
                  <a:schemeClr val="tx1"/>
                </a:solidFill>
                <a:latin typeface="+mn-lt"/>
              </a:rPr>
              <a:t>@RunWith 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un </a:t>
            </a:r>
            <a:r>
              <a:rPr lang="lv-LV" i="1" dirty="0">
                <a:solidFill>
                  <a:schemeClr val="tx1"/>
                </a:solidFill>
                <a:latin typeface="+mn-lt"/>
              </a:rPr>
              <a:t>@CucumberOptions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0800" indent="0" algn="just">
              <a:buNone/>
            </a:pPr>
            <a:r>
              <a:rPr lang="lv-LV" dirty="0">
                <a:solidFill>
                  <a:schemeClr val="tx1"/>
                </a:solidFill>
                <a:latin typeface="+mn-lt"/>
              </a:rPr>
              <a:t>1.  </a:t>
            </a:r>
            <a:r>
              <a:rPr lang="lv-LV" i="1" dirty="0">
                <a:solidFill>
                  <a:schemeClr val="tx1"/>
                </a:solidFill>
                <a:latin typeface="+mn-lt"/>
              </a:rPr>
              <a:t>@RunWith 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anotācija: </a:t>
            </a:r>
            <a:r>
              <a:rPr lang="lv-LV" dirty="0" err="1">
                <a:solidFill>
                  <a:schemeClr val="tx1"/>
                </a:solidFill>
                <a:latin typeface="+mn-lt"/>
              </a:rPr>
              <a:t>JUnit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 anotācija, kas norāda, kurš skrējējs tai jāizmanto, lai izpildītu šo klasi. Var redzēt, ka ar šo anotāciju kā parametru norādījuši parametru </a:t>
            </a:r>
            <a:r>
              <a:rPr lang="lv-LV" i="1" dirty="0">
                <a:solidFill>
                  <a:schemeClr val="tx1"/>
                </a:solidFill>
                <a:latin typeface="+mn-lt"/>
              </a:rPr>
              <a:t>Cucumber.class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. Līdz ar to </a:t>
            </a:r>
            <a:r>
              <a:rPr lang="lv-LV" dirty="0" err="1">
                <a:solidFill>
                  <a:schemeClr val="tx1"/>
                </a:solidFill>
                <a:latin typeface="+mn-lt"/>
              </a:rPr>
              <a:t>JUnit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+mn-lt"/>
              </a:rPr>
              <a:t>zin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, ka šis tests ir jāizpilda kā </a:t>
            </a:r>
            <a:r>
              <a:rPr lang="lv-LV" i="1" dirty="0" err="1">
                <a:latin typeface="+mj-lt"/>
              </a:rPr>
              <a:t>Cucumber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 tests.</a:t>
            </a:r>
          </a:p>
          <a:p>
            <a:pPr marL="50800" indent="0" algn="just">
              <a:buNone/>
            </a:pPr>
            <a:r>
              <a:rPr lang="lv-LV" dirty="0">
                <a:solidFill>
                  <a:schemeClr val="tx1"/>
                </a:solidFill>
                <a:latin typeface="+mn-lt"/>
              </a:rPr>
              <a:t>2. @</a:t>
            </a:r>
            <a:r>
              <a:rPr lang="lv-LV" i="1" dirty="0">
                <a:solidFill>
                  <a:schemeClr val="tx1"/>
                </a:solidFill>
                <a:latin typeface="+mn-lt"/>
              </a:rPr>
              <a:t>CucumberOptions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 anotācija: Anotācija sniedz svarīgu informāciju, kas tiek izmantota, lai palaistu </a:t>
            </a:r>
            <a:r>
              <a:rPr lang="lv-LV" i="1" dirty="0" err="1">
                <a:latin typeface="+mj-lt"/>
              </a:rPr>
              <a:t>Cucumber</a:t>
            </a:r>
            <a:r>
              <a:rPr lang="lv-LV" dirty="0">
                <a:solidFill>
                  <a:schemeClr val="tx1"/>
                </a:solidFill>
                <a:latin typeface="+mn-lt"/>
              </a:rPr>
              <a:t> funkcijas failu. Java ir nepieciešams zināt objekta faila atrašanās vietu, kā arī pakāpju definēšanas klasi projektā. 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D90F620-53EC-9145-84F2-B39784CBDDB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Testa palaidēja 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5510DE-E49F-A74E-8AF2-D0B6F06EB39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2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D1C6-619D-4747-89B2-856378D3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Āķi ir koda bloki, kas var darboties dažādos </a:t>
            </a:r>
            <a:r>
              <a:rPr lang="lv-LV" i="1" dirty="0" err="1">
                <a:latin typeface="+mn-lt"/>
              </a:rPr>
              <a:t>Cucumber</a:t>
            </a:r>
            <a:r>
              <a:rPr lang="lv-LV" dirty="0">
                <a:latin typeface="+mn-lt"/>
                <a:cs typeface="Calibri" panose="020F0502020204030204" pitchFamily="34" charset="0"/>
              </a:rPr>
              <a:t> izpildes cikla punktos. Tos parasti izmanto, lai iestatītu un nojauktu vidi pirms un pēc katra scenārija.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Ja āķis ir definēts, tas neietekmē to, kādos scenārijos vai soļos tas tiek palaists. Ja ir nepieciešama precīzāka kontrole, drīkst izmantot nosacītos āķus.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Deklarēt āķus var jebkurā klasē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Darbības princips līdzīgs </a:t>
            </a:r>
            <a:r>
              <a:rPr lang="lv-LV" dirty="0" err="1">
                <a:latin typeface="+mn-lt"/>
                <a:cs typeface="Calibri" panose="020F0502020204030204" pitchFamily="34" charset="0"/>
              </a:rPr>
              <a:t>JUnit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komandām @</a:t>
            </a:r>
            <a:r>
              <a:rPr lang="lv-LV" i="1" dirty="0">
                <a:latin typeface="+mn-lt"/>
                <a:cs typeface="Calibri" panose="020F0502020204030204" pitchFamily="34" charset="0"/>
              </a:rPr>
              <a:t>Before</a:t>
            </a:r>
            <a:r>
              <a:rPr lang="lv-LV" dirty="0">
                <a:latin typeface="+mn-lt"/>
                <a:cs typeface="Calibri" panose="020F0502020204030204" pitchFamily="34" charset="0"/>
              </a:rPr>
              <a:t>, @</a:t>
            </a:r>
            <a:r>
              <a:rPr lang="lv-LV" i="1" dirty="0" err="1">
                <a:latin typeface="+mn-lt"/>
                <a:cs typeface="Calibri" panose="020F0502020204030204" pitchFamily="34" charset="0"/>
              </a:rPr>
              <a:t>After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B37C8A9D-5401-8D49-B67D-3600B1E96DF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Āķi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Hooks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2E52154-3572-5340-BE15-3E0B8A450CD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82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8C157-CC36-4D8B-97D5-95999F91FF4F}"/>
              </a:ext>
            </a:extLst>
          </p:cNvPr>
          <p:cNvSpPr txBox="1"/>
          <p:nvPr/>
        </p:nvSpPr>
        <p:spPr>
          <a:xfrm>
            <a:off x="9534617" y="26899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181C6-85AA-479C-A3B2-9250989F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Tīkla draivera palaišana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DB savienojumu iestatīšana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Testa datu iestatīšana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Pārlūka sīkfailu iestatīšana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Navigācija uz noteiktu lapu</a:t>
            </a:r>
          </a:p>
          <a:p>
            <a:pPr algn="just"/>
            <a:r>
              <a:rPr lang="lv-LV" dirty="0">
                <a:latin typeface="+mn-lt"/>
                <a:cs typeface="Calibri" panose="020F0502020204030204" pitchFamily="34" charset="0"/>
              </a:rPr>
              <a:t>Kaut kas pirms testa</a:t>
            </a:r>
          </a:p>
          <a:p>
            <a:pPr algn="just"/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28C1B251-8B6D-3141-8AB5-36D0EE1DB950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Kur izmanto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Hooks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 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F98CC2F-EEAB-9943-972E-9E61C3BD6AD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8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8C157-CC36-4D8B-97D5-95999F91FF4F}"/>
              </a:ext>
            </a:extLst>
          </p:cNvPr>
          <p:cNvSpPr txBox="1"/>
          <p:nvPr/>
        </p:nvSpPr>
        <p:spPr>
          <a:xfrm>
            <a:off x="9534617" y="26899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181C6-85AA-479C-A3B2-9250989F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  <a:cs typeface="Calibri" panose="020F0502020204030204" pitchFamily="34" charset="0"/>
              </a:rPr>
              <a:t>Tīkla draivera «nogalināšana»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DB savienojumu slēgšana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Testa datu dzēšana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Pārlūka sīkfailu dzēšana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Atteikšanās no lietojumprogrammas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Pārskatu vai reģistra drukāšana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Ekrānuzņēmuma kļūdas gadījumā</a:t>
            </a:r>
          </a:p>
          <a:p>
            <a:r>
              <a:rPr lang="lv-LV" dirty="0">
                <a:latin typeface="+mn-lt"/>
                <a:cs typeface="Calibri" panose="020F0502020204030204" pitchFamily="34" charset="0"/>
              </a:rPr>
              <a:t>Kaut kas pēc testa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C9FF96F6-623B-C64E-A2D4-5B09B697BACE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Kur izmanto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Hooks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 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5A93293-03A3-6E4A-892D-A1F7399454E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A70E9F-93EC-4352-9E58-43ABE3E8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3" y="1007619"/>
            <a:ext cx="11799936" cy="5007386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A3E92877-26D4-5C4A-83C6-A1BEF9F7671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Āķi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Hooks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97D63DB-F6E2-244D-AC7A-6F5CCF6514E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hat is cucumb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55" y="2163680"/>
            <a:ext cx="66865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9F8A925E-0BEE-6E4D-A6E5-FF8A1E0E60DE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Kas ir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7688231-B485-0B44-A6CE-995FA0F9E65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4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3102166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Pievienot projektam </a:t>
            </a:r>
            <a:r>
              <a:rPr lang="lv-LV" i="1" dirty="0" err="1">
                <a:latin typeface="+mn-lt"/>
              </a:rPr>
              <a:t>Cucumber</a:t>
            </a:r>
            <a:r>
              <a:rPr lang="lv-LV" dirty="0">
                <a:latin typeface="+mn-lt"/>
              </a:rPr>
              <a:t> bibliotēkas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Izveidot funkcijas failu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Izveidot soļu definīcijas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Izveidot testa palaišanas klasi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D0BB490-3A40-5548-83BD-BB82B1782870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Āķu konfigurācija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A2C6C0-0032-D149-B7CA-C021274F052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6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en-US" dirty="0" err="1">
                <a:latin typeface="+mn-lt"/>
              </a:rPr>
              <a:t>testCompile</a:t>
            </a:r>
            <a:r>
              <a:rPr lang="en-US" dirty="0">
                <a:latin typeface="+mn-lt"/>
              </a:rPr>
              <a:t> 'io.cucumber:cucumber-junit:4.4.0'</a:t>
            </a:r>
          </a:p>
          <a:p>
            <a:pPr marL="50800" indent="0" algn="just">
              <a:buNone/>
            </a:pPr>
            <a:r>
              <a:rPr lang="en-US" dirty="0" err="1">
                <a:latin typeface="+mn-lt"/>
              </a:rPr>
              <a:t>testCompile</a:t>
            </a:r>
            <a:r>
              <a:rPr lang="en-US" dirty="0">
                <a:latin typeface="+mn-lt"/>
              </a:rPr>
              <a:t> 'io.cucumber:cucumber-jvm:4.4.0 ' </a:t>
            </a:r>
            <a:endParaRPr lang="lv-LV" dirty="0">
              <a:latin typeface="+mn-lt"/>
            </a:endParaRPr>
          </a:p>
          <a:p>
            <a:pPr marL="50800" indent="0" algn="just">
              <a:buNone/>
            </a:pPr>
            <a:r>
              <a:rPr lang="en-US" dirty="0" err="1">
                <a:latin typeface="+mn-lt"/>
              </a:rPr>
              <a:t>testCompile</a:t>
            </a:r>
            <a:r>
              <a:rPr lang="en-US" dirty="0">
                <a:latin typeface="+mn-lt"/>
              </a:rPr>
              <a:t> 'io.cucumber:cucumber-java:4.4.0 '</a:t>
            </a:r>
          </a:p>
        </p:txBody>
      </p:sp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66FA03F4-B4C5-7F4A-9354-4F19682EB38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Pievienot projekta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bibliotēkas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F8F8B0-7B2E-F541-A032-5CF09145850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45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47077" y="1900726"/>
            <a:ext cx="877676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SmokeTest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 run 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want to run a sample feature file.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 setup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Given I have opened the browser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When I open Facebook website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Login button should exist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C153CFFD-BF67-0242-B675-65D50727CA7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Izveidot funkcijas failu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B5010AF-1C0C-494E-9782-664C75EFD59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67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52175"/>
            <a:ext cx="7736458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cucumber.api.java.en.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cucumber.api.java.en.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cucumber.api.java.en.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org.openqa.selenium.By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org.openqa.selenium.chrome.ChromeDriver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stepsDefinition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"^I have open the browser$"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openBrowser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Tarkon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IdeaProjects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ForTutorial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webdriver.chrome.driver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"chromedriver.exe"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"^I open Facebook website$"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goToFacebook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.navigate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().to(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"https://www.facebook.com/"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"^Login button should exits$"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"u_0_v"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1 Pass"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1 Fail"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C16AB947-BA30-5548-A785-4F8C5B81145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Izveidot soļu definīcijas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A3B1C1-88E0-4942-9EFE-CDAD908ED6D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3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4305"/>
            <a:ext cx="819039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cucumber.api.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CucumberOptions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cucumber.api.junit.Cucumber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CucumberOptions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(plugin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"pretty"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features={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/test/resources/features"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glue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"steps"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tags={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SmokeTest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77951847-8F5D-7041-BB67-F1D9D1081AC9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Izveidot testa palaišanas klasi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D403BA8-234D-B24B-A429-76FC8209284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+mn-lt"/>
              </a:rPr>
              <a:t>Cucumber</a:t>
            </a:r>
            <a:endParaRPr lang="en-US" dirty="0">
              <a:latin typeface="+mn-lt"/>
            </a:endParaRPr>
          </a:p>
          <a:p>
            <a:r>
              <a:rPr lang="lv-LV" dirty="0"/>
              <a:t>Gerkin valoda</a:t>
            </a:r>
            <a:endParaRPr lang="en-US" dirty="0"/>
          </a:p>
          <a:p>
            <a:r>
              <a:rPr lang="lv-LV" dirty="0" err="1">
                <a:latin typeface="+mn-lt"/>
              </a:rPr>
              <a:t>Cucumber</a:t>
            </a:r>
            <a:r>
              <a:rPr lang="lv-LV" dirty="0"/>
              <a:t> struktūra</a:t>
            </a:r>
            <a:endParaRPr lang="en-US" dirty="0"/>
          </a:p>
          <a:p>
            <a:r>
              <a:rPr lang="lv-LV" b="1" dirty="0"/>
              <a:t>Praktiskie uzdevumi</a:t>
            </a:r>
          </a:p>
          <a:p>
            <a:r>
              <a:rPr lang="lv-LV" dirty="0"/>
              <a:t>Mājasdarbs</a:t>
            </a:r>
            <a:endParaRPr lang="en-US" dirty="0"/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53233EFC-6C8C-C94B-A2B9-C8E515D701C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3A452F-247D-C145-A983-431BB871B66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90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+mn-lt"/>
              </a:rPr>
              <a:t>Izveidot atsevišķu </a:t>
            </a:r>
            <a:r>
              <a:rPr lang="lv-LV" i="1" dirty="0">
                <a:latin typeface="+mn-lt"/>
              </a:rPr>
              <a:t>gradle</a:t>
            </a:r>
            <a:r>
              <a:rPr lang="lv-LV" dirty="0">
                <a:latin typeface="+mn-lt"/>
              </a:rPr>
              <a:t> projektu</a:t>
            </a:r>
          </a:p>
          <a:p>
            <a:pPr algn="just"/>
            <a:r>
              <a:rPr lang="lv-LV" dirty="0">
                <a:latin typeface="+mn-lt"/>
              </a:rPr>
              <a:t>Pievienot </a:t>
            </a:r>
            <a:r>
              <a:rPr lang="lv-LV" i="1" dirty="0" err="1">
                <a:latin typeface="+mn-lt"/>
              </a:rPr>
              <a:t>Cucumber</a:t>
            </a:r>
            <a:r>
              <a:rPr lang="lv-LV" i="1" dirty="0"/>
              <a:t>  </a:t>
            </a:r>
            <a:r>
              <a:rPr lang="lv-LV" dirty="0">
                <a:latin typeface="+mn-lt"/>
              </a:rPr>
              <a:t>bibliotēkas</a:t>
            </a:r>
          </a:p>
          <a:p>
            <a:pPr algn="just"/>
            <a:r>
              <a:rPr lang="lv-LV" dirty="0">
                <a:latin typeface="+mn-lt"/>
              </a:rPr>
              <a:t>Izveidot pirmo funkcijas failu (</a:t>
            </a:r>
            <a:r>
              <a:rPr lang="lv-LV" dirty="0" err="1">
                <a:latin typeface="+mn-lt"/>
              </a:rPr>
              <a:t>src</a:t>
            </a:r>
            <a:r>
              <a:rPr lang="lv-LV" dirty="0">
                <a:latin typeface="+mn-lt"/>
              </a:rPr>
              <a:t> / test / resources / </a:t>
            </a:r>
            <a:r>
              <a:rPr lang="lv-LV" dirty="0" err="1">
                <a:latin typeface="+mn-lt"/>
              </a:rPr>
              <a:t>features</a:t>
            </a:r>
            <a:r>
              <a:rPr lang="lv-LV" dirty="0">
                <a:latin typeface="+mn-lt"/>
              </a:rPr>
              <a:t>)</a:t>
            </a:r>
          </a:p>
          <a:p>
            <a:pPr algn="just"/>
            <a:r>
              <a:rPr lang="lv-LV" dirty="0">
                <a:latin typeface="+mn-lt"/>
              </a:rPr>
              <a:t>Izveidot soļu definīcijas - java failu (</a:t>
            </a:r>
            <a:r>
              <a:rPr lang="lv-LV" dirty="0" err="1">
                <a:latin typeface="+mn-lt"/>
              </a:rPr>
              <a:t>src</a:t>
            </a:r>
            <a:r>
              <a:rPr lang="lv-LV" dirty="0">
                <a:latin typeface="+mn-lt"/>
              </a:rPr>
              <a:t> / test / java / steps)</a:t>
            </a:r>
          </a:p>
          <a:p>
            <a:pPr algn="just"/>
            <a:r>
              <a:rPr lang="lv-LV" dirty="0">
                <a:solidFill>
                  <a:schemeClr val="tx1"/>
                </a:solidFill>
                <a:latin typeface="+mn-lt"/>
              </a:rPr>
              <a:t>Izveidot testa palaišanas klasi </a:t>
            </a:r>
            <a:r>
              <a:rPr lang="lv-LV" dirty="0">
                <a:latin typeface="+mn-lt"/>
              </a:rPr>
              <a:t>- java failu (</a:t>
            </a:r>
            <a:r>
              <a:rPr lang="lv-LV" dirty="0" err="1">
                <a:latin typeface="+mn-lt"/>
              </a:rPr>
              <a:t>src</a:t>
            </a:r>
            <a:r>
              <a:rPr lang="lv-LV" dirty="0">
                <a:latin typeface="+mn-lt"/>
              </a:rPr>
              <a:t> / test / java / </a:t>
            </a:r>
            <a:r>
              <a:rPr lang="lv-LV" dirty="0" err="1">
                <a:latin typeface="+mn-lt"/>
              </a:rPr>
              <a:t>runners</a:t>
            </a:r>
            <a:r>
              <a:rPr lang="lv-LV" dirty="0">
                <a:latin typeface="+mn-lt"/>
              </a:rPr>
              <a:t>)</a:t>
            </a:r>
          </a:p>
          <a:p>
            <a:pPr algn="just"/>
            <a:r>
              <a:rPr lang="lv-LV" dirty="0">
                <a:solidFill>
                  <a:schemeClr val="accent1"/>
                </a:solidFill>
                <a:latin typeface="+mn-lt"/>
              </a:rPr>
              <a:t>Koda paraugu atradīsiet slaidos!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5BB9EAB6-281F-C14A-BBCA-1D8BD5766E1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Uzdevums 1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D80170-8766-7D42-93D8-FBEFEDC5920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6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278384"/>
            <a:ext cx="11712600" cy="46696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Atvērt </a:t>
            </a:r>
            <a:r>
              <a:rPr lang="lv-LV" dirty="0" err="1">
                <a:solidFill>
                  <a:srgbClr val="00B0F0"/>
                </a:solidFill>
                <a:latin typeface="+mn-lt"/>
              </a:rPr>
              <a:t>https</a:t>
            </a:r>
            <a:r>
              <a:rPr lang="lv-LV" dirty="0">
                <a:solidFill>
                  <a:srgbClr val="00B0F0"/>
                </a:solidFill>
                <a:latin typeface="+mn-lt"/>
              </a:rPr>
              <a:t>://</a:t>
            </a:r>
            <a:r>
              <a:rPr lang="lv-LV" dirty="0" err="1">
                <a:solidFill>
                  <a:srgbClr val="00B0F0"/>
                </a:solidFill>
                <a:latin typeface="+mn-lt"/>
              </a:rPr>
              <a:t>www.ss.com</a:t>
            </a:r>
            <a:r>
              <a:rPr lang="lv-LV" dirty="0">
                <a:solidFill>
                  <a:srgbClr val="00B0F0"/>
                </a:solidFill>
                <a:latin typeface="+mn-lt"/>
              </a:rPr>
              <a:t>/lv/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Atvērt sadaļu: vieglie auto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Ievadīt cenu: 6000–10000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Ievadīt gadu: no 2001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Ievadīt tilpumu: līdz 3.0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Izvēlēties krāsu: balta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Klikšķināt «Meklēt»</a:t>
            </a:r>
            <a:endParaRPr lang="en-US" dirty="0">
              <a:latin typeface="+mn-lt"/>
            </a:endParaRPr>
          </a:p>
          <a:p>
            <a:pPr marL="565150" indent="-514350" algn="just">
              <a:buFont typeface="+mj-lt"/>
              <a:buAutoNum type="arabicPeriod"/>
            </a:pPr>
            <a:r>
              <a:rPr lang="lv-LV" dirty="0" err="1">
                <a:latin typeface="+mn-lt"/>
                <a:cs typeface="Calibri" panose="020F0502020204030204" pitchFamily="34" charset="0"/>
              </a:rPr>
              <a:t>Partaisīt</a:t>
            </a:r>
            <a:r>
              <a:rPr lang="lv-LV" dirty="0">
                <a:latin typeface="+mn-lt"/>
                <a:cs typeface="Calibri" panose="020F0502020204030204" pitchFamily="34" charset="0"/>
              </a:rPr>
              <a:t> visus soļus </a:t>
            </a:r>
            <a:r>
              <a:rPr lang="lv-LV" dirty="0" err="1">
                <a:latin typeface="+mn-lt"/>
                <a:cs typeface="Calibri" panose="020F0502020204030204" pitchFamily="34" charset="0"/>
              </a:rPr>
              <a:t>Gerkin</a:t>
            </a:r>
            <a:r>
              <a:rPr lang="lv-LV" dirty="0">
                <a:latin typeface="+mn-lt"/>
                <a:cs typeface="Calibri" panose="020F0502020204030204" pitchFamily="34" charset="0"/>
              </a:rPr>
              <a:t> sintaksē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5242B076-4D97-2F4D-B167-AD8B89A341A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Uzdevums 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9C345A1-6944-6248-B3CE-1AF5D04065A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2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6AD2-6CEC-4CC6-87A5-4944DB1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428137"/>
            <a:ext cx="11712600" cy="1928100"/>
          </a:xfrm>
        </p:spPr>
        <p:txBody>
          <a:bodyPr/>
          <a:lstStyle/>
          <a:p>
            <a:pPr algn="just"/>
            <a:r>
              <a:rPr lang="lv-LV" i="1" dirty="0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komanda </a:t>
            </a:r>
            <a:r>
              <a:rPr lang="lv-LV" i="1" dirty="0" err="1">
                <a:latin typeface="+mn-lt"/>
              </a:rPr>
              <a:t>Cucumber</a:t>
            </a:r>
            <a:r>
              <a:rPr lang="lv-LV" dirty="0">
                <a:latin typeface="+mn-lt"/>
                <a:cs typeface="Calibri" panose="020F0502020204030204" pitchFamily="34" charset="0"/>
              </a:rPr>
              <a:t> tiek izmantota, lai noteiktu soli vai darbību sēriju, kas ir kopīga visiem funkciju failā esošajiem testiem</a:t>
            </a:r>
          </a:p>
          <a:p>
            <a:pPr algn="just"/>
            <a:r>
              <a:rPr lang="lv-LV" i="1" dirty="0" err="1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komandu izmanto, lai atkārtotu darbības kopu pirms katra scenārija. </a:t>
            </a:r>
            <a:r>
              <a:rPr lang="lv-LV" i="1" dirty="0">
                <a:latin typeface="+mn-lt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+mn-lt"/>
                <a:cs typeface="Calibri" panose="020F0502020204030204" pitchFamily="34" charset="0"/>
              </a:rPr>
              <a:t> komanda satur vairākas darbības (</a:t>
            </a:r>
            <a:r>
              <a:rPr lang="lv-LV" i="1" dirty="0">
                <a:latin typeface="+mn-lt"/>
                <a:cs typeface="Calibri" panose="020F0502020204030204" pitchFamily="34" charset="0"/>
              </a:rPr>
              <a:t>steps</a:t>
            </a:r>
            <a:r>
              <a:rPr lang="lv-LV" dirty="0">
                <a:latin typeface="+mn-lt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F0808-6347-4D80-9889-B51B750D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96" y="3356237"/>
            <a:ext cx="6951713" cy="2837434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C9751FC9-2402-AB45-A338-F085113F53A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Fons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Background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965A516-1047-B44B-9382-3E3DAD16962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54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en-US" dirty="0" err="1">
                <a:latin typeface="+mn-lt"/>
              </a:rPr>
              <a:t>Izmantojot</a:t>
            </a:r>
            <a:r>
              <a:rPr lang="en-US" dirty="0">
                <a:latin typeface="+mn-lt"/>
              </a:rPr>
              <a:t> </a:t>
            </a:r>
            <a:r>
              <a:rPr lang="lv-LV" i="1" dirty="0" err="1">
                <a:latin typeface="+mn-lt"/>
              </a:rPr>
              <a:t>Background</a:t>
            </a:r>
            <a:r>
              <a:rPr lang="lv-LV" dirty="0">
                <a:latin typeface="+mn-lt"/>
              </a:rPr>
              <a:t> atslēgvārdu</a:t>
            </a:r>
            <a:r>
              <a:rPr lang="en-US" dirty="0">
                <a:latin typeface="+mn-lt"/>
              </a:rPr>
              <a:t> - soli </a:t>
            </a:r>
            <a:r>
              <a:rPr lang="en-US" dirty="0" err="1">
                <a:latin typeface="+mn-lt"/>
              </a:rPr>
              <a:t>uz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fona</a:t>
            </a:r>
            <a:r>
              <a:rPr lang="en-US" dirty="0">
                <a:latin typeface="+mn-lt"/>
              </a:rPr>
              <a:t> soli </a:t>
            </a:r>
            <a:r>
              <a:rPr lang="en-US" dirty="0" err="1">
                <a:latin typeface="+mn-lt"/>
              </a:rPr>
              <a:t>pāriet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uz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https://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www.ss.com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/lv/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1E2516FC-40AA-8D4E-9220-08DF581AEF5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Uzdevums 3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E6DA1C-31A6-574F-A8BE-1A57C9835C6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b="1" dirty="0">
                <a:latin typeface="+mn-lt"/>
              </a:rPr>
              <a:t>Funkcijas </a:t>
            </a:r>
            <a:r>
              <a:rPr lang="lv-LV" i="1" dirty="0">
                <a:latin typeface="+mn-lt"/>
              </a:rPr>
              <a:t>(Feature) </a:t>
            </a:r>
            <a:r>
              <a:rPr lang="lv-LV" dirty="0">
                <a:latin typeface="+mn-lt"/>
              </a:rPr>
              <a:t>fails ir ieejas punkts </a:t>
            </a:r>
            <a:r>
              <a:rPr lang="lv-LV" i="1" dirty="0">
                <a:latin typeface="+mn-lt"/>
              </a:rPr>
              <a:t>Cucumber</a:t>
            </a:r>
            <a:r>
              <a:rPr lang="lv-LV" dirty="0">
                <a:latin typeface="+mn-lt"/>
              </a:rPr>
              <a:t> testos. Šis ir fails, kurā testi tiek rakstīti aprakstošā valodā, piemēram, angļu valodā. </a:t>
            </a:r>
          </a:p>
          <a:p>
            <a:pPr algn="just"/>
            <a:r>
              <a:rPr lang="lv-LV" b="1" dirty="0">
                <a:latin typeface="+mn-lt"/>
              </a:rPr>
              <a:t>Funkcijas</a:t>
            </a:r>
            <a:r>
              <a:rPr lang="lv-LV" dirty="0">
                <a:latin typeface="+mn-lt"/>
              </a:rPr>
              <a:t> </a:t>
            </a:r>
            <a:r>
              <a:rPr lang="lv-LV" i="1" dirty="0">
                <a:latin typeface="+mn-lt"/>
              </a:rPr>
              <a:t>(Feature)</a:t>
            </a:r>
            <a:r>
              <a:rPr lang="lv-LV" dirty="0">
                <a:latin typeface="+mn-lt"/>
              </a:rPr>
              <a:t> failā var būt scenārijs vai vienā scenārijā vairāki scenāriji, taču tajā parasti ir scenāriju saraksts.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A43D6091-1939-1648-B5E3-C861CCEC54EC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Kas ir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00B4E3D-38C4-5644-8FD1-3C1BCBE0F6A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3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+mn-lt"/>
              </a:rPr>
              <a:t>Izveidot funkciju failu, soļa definīciju, testa skrējēju </a:t>
            </a:r>
            <a:r>
              <a:rPr lang="lv-LV" i="1" dirty="0" err="1">
                <a:latin typeface="+mn-lt"/>
              </a:rPr>
              <a:t>aliexpress</a:t>
            </a:r>
            <a:endParaRPr lang="lv-LV" i="1" dirty="0">
              <a:latin typeface="+mn-lt"/>
            </a:endParaRPr>
          </a:p>
          <a:p>
            <a:pPr algn="just"/>
            <a:r>
              <a:rPr lang="en-US" dirty="0" err="1">
                <a:latin typeface="+mn-lt"/>
              </a:rPr>
              <a:t>Atvērt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https://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www.aliexpress.com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/</a:t>
            </a:r>
          </a:p>
          <a:p>
            <a:pPr algn="just"/>
            <a:r>
              <a:rPr lang="en-US" dirty="0" err="1">
                <a:latin typeface="+mn-lt"/>
              </a:rPr>
              <a:t>Meklētājā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ievadīt</a:t>
            </a:r>
            <a:r>
              <a:rPr lang="en-US" dirty="0">
                <a:latin typeface="+mn-lt"/>
              </a:rPr>
              <a:t>: </a:t>
            </a:r>
            <a:r>
              <a:rPr lang="lv-LV" dirty="0" err="1">
                <a:latin typeface="+mn-lt"/>
              </a:rPr>
              <a:t>tattoo</a:t>
            </a:r>
            <a:endParaRPr lang="en-US" dirty="0">
              <a:latin typeface="+mn-lt"/>
            </a:endParaRPr>
          </a:p>
          <a:p>
            <a:pPr algn="just"/>
            <a:r>
              <a:rPr lang="en-US" dirty="0" err="1">
                <a:latin typeface="+mn-lt"/>
              </a:rPr>
              <a:t>Nospiest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meklēšanas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pogu</a:t>
            </a:r>
            <a:endParaRPr lang="en-US" dirty="0">
              <a:latin typeface="+mn-lt"/>
            </a:endParaRPr>
          </a:p>
          <a:p>
            <a:pPr algn="just"/>
            <a:r>
              <a:rPr lang="en-US" dirty="0" err="1">
                <a:latin typeface="+mn-lt"/>
              </a:rPr>
              <a:t>Iestatīt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minimālo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cenu</a:t>
            </a:r>
            <a:r>
              <a:rPr lang="en-US" dirty="0">
                <a:latin typeface="+mn-lt"/>
              </a:rPr>
              <a:t>: 10</a:t>
            </a:r>
          </a:p>
          <a:p>
            <a:pPr algn="just"/>
            <a:r>
              <a:rPr lang="en-US" dirty="0" err="1">
                <a:latin typeface="+mn-lt"/>
              </a:rPr>
              <a:t>Iestatīt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maksimālo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cenu</a:t>
            </a:r>
            <a:r>
              <a:rPr lang="en-US" dirty="0">
                <a:latin typeface="+mn-lt"/>
              </a:rPr>
              <a:t>: 20</a:t>
            </a:r>
          </a:p>
          <a:p>
            <a:pPr algn="just"/>
            <a:r>
              <a:rPr lang="en-US" dirty="0" err="1">
                <a:latin typeface="+mn-lt"/>
              </a:rPr>
              <a:t>Nospiest</a:t>
            </a:r>
            <a:r>
              <a:rPr lang="en-US" dirty="0">
                <a:latin typeface="+mn-lt"/>
              </a:rPr>
              <a:t>: ok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535F2710-8FE8-A04C-9242-9154A6F0418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Uzdevums 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9EDB6F4-A12D-E142-AA8F-63361F9D4E1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78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311838"/>
            <a:ext cx="11712600" cy="1928100"/>
          </a:xfrm>
        </p:spPr>
        <p:txBody>
          <a:bodyPr>
            <a:noAutofit/>
          </a:bodyPr>
          <a:lstStyle/>
          <a:p>
            <a:pPr algn="just"/>
            <a:r>
              <a:rPr lang="lv-LV" sz="2400" dirty="0">
                <a:latin typeface="+mn-lt"/>
              </a:rPr>
              <a:t>Izveidot funkcijas failu, soļu definīciju, testa skrējēju</a:t>
            </a:r>
          </a:p>
          <a:p>
            <a:pPr algn="just"/>
            <a:r>
              <a:rPr lang="lv-LV" sz="2400" dirty="0">
                <a:latin typeface="+mn-lt"/>
              </a:rPr>
              <a:t>Atvert vietni </a:t>
            </a:r>
            <a:r>
              <a:rPr lang="lv-LV" sz="2400" dirty="0">
                <a:solidFill>
                  <a:srgbClr val="00B0F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https://www.janisroze.lv</a:t>
            </a:r>
            <a:endParaRPr lang="lv-LV" sz="2400" dirty="0">
              <a:solidFill>
                <a:srgbClr val="00B0F0"/>
              </a:solidFill>
              <a:latin typeface="+mn-lt"/>
            </a:endParaRPr>
          </a:p>
          <a:p>
            <a:pPr algn="just"/>
            <a:r>
              <a:rPr lang="lv-LV" sz="2400" dirty="0">
                <a:latin typeface="+mn-lt"/>
              </a:rPr>
              <a:t>Meklēšanā ievadīt: bvs superman – vai kādu citu figūras nosaukumu</a:t>
            </a:r>
          </a:p>
          <a:p>
            <a:pPr algn="just"/>
            <a:r>
              <a:rPr lang="lv-LV" sz="2400" dirty="0">
                <a:latin typeface="+mn-lt"/>
              </a:rPr>
              <a:t>Klikšķināt uz pirmās atrastās meklēšanas (apgalvojiet, ka figūras nosaukums ir </a:t>
            </a:r>
            <a:r>
              <a:rPr lang="lv-LV" sz="2400" dirty="0" err="1">
                <a:latin typeface="+mn-lt"/>
              </a:rPr>
              <a:t>i.e</a:t>
            </a:r>
            <a:r>
              <a:rPr lang="lv-LV" sz="2400" dirty="0">
                <a:latin typeface="+mn-lt"/>
              </a:rPr>
              <a:t>. Figūra POP! DC: BvS: Supermens)</a:t>
            </a:r>
          </a:p>
          <a:p>
            <a:pPr algn="just"/>
            <a:r>
              <a:rPr lang="lv-LV" sz="2400" dirty="0">
                <a:latin typeface="+mn-lt"/>
              </a:rPr>
              <a:t>Ievietot figūru pirkumu grozā un doties uz to</a:t>
            </a:r>
          </a:p>
          <a:p>
            <a:pPr algn="just"/>
            <a:r>
              <a:rPr lang="lv-LV" sz="2400" dirty="0">
                <a:latin typeface="+mn-lt"/>
              </a:rPr>
              <a:t>Izveidot pasūtījuma modeli</a:t>
            </a:r>
          </a:p>
          <a:p>
            <a:pPr algn="just"/>
            <a:r>
              <a:rPr lang="lv-LV" sz="2400" dirty="0">
                <a:latin typeface="+mn-lt"/>
              </a:rPr>
              <a:t>Atvērt pasūtījuma veidlapu un aizpildīt to</a:t>
            </a:r>
          </a:p>
          <a:p>
            <a:pPr algn="just"/>
            <a:r>
              <a:rPr lang="lv-LV" sz="2400" dirty="0">
                <a:latin typeface="+mn-lt"/>
              </a:rPr>
              <a:t>Ievadīt kupona nosaukumu </a:t>
            </a:r>
            <a:r>
              <a:rPr lang="lv-LV" sz="2400" i="1" dirty="0">
                <a:latin typeface="+mn-lt"/>
              </a:rPr>
              <a:t>WhyNot</a:t>
            </a:r>
            <a:r>
              <a:rPr lang="lv-LV" sz="2400" dirty="0">
                <a:latin typeface="+mn-lt"/>
              </a:rPr>
              <a:t>?</a:t>
            </a:r>
          </a:p>
          <a:p>
            <a:pPr algn="just"/>
            <a:r>
              <a:rPr lang="fr-FR" sz="2400" i="1" dirty="0" err="1">
                <a:latin typeface="+mn-lt"/>
              </a:rPr>
              <a:t>Pievienot</a:t>
            </a:r>
            <a:r>
              <a:rPr lang="fr-FR" sz="2400" i="1" dirty="0">
                <a:latin typeface="+mn-lt"/>
              </a:rPr>
              <a:t> </a:t>
            </a:r>
            <a:r>
              <a:rPr lang="lv-LV" sz="2400" i="1" dirty="0" err="1">
                <a:latin typeface="+mn-lt"/>
              </a:rPr>
              <a:t>Cucumber</a:t>
            </a:r>
            <a:r>
              <a:rPr lang="fr-FR" sz="2400" i="1" dirty="0">
                <a:latin typeface="+mn-lt"/>
              </a:rPr>
              <a:t> </a:t>
            </a:r>
            <a:r>
              <a:rPr lang="fr-FR" sz="2400" i="1" dirty="0" err="1">
                <a:latin typeface="+mn-lt"/>
              </a:rPr>
              <a:t>āķus</a:t>
            </a:r>
            <a:r>
              <a:rPr lang="fr-FR" sz="2400" i="1" dirty="0">
                <a:latin typeface="+mn-lt"/>
              </a:rPr>
              <a:t> </a:t>
            </a:r>
            <a:r>
              <a:rPr lang="fr-FR" sz="2400" i="1" dirty="0" err="1">
                <a:latin typeface="+mn-lt"/>
              </a:rPr>
              <a:t>pirms</a:t>
            </a:r>
            <a:r>
              <a:rPr lang="fr-FR" sz="2400" i="1" dirty="0">
                <a:latin typeface="+mn-lt"/>
              </a:rPr>
              <a:t> un </a:t>
            </a:r>
            <a:r>
              <a:rPr lang="fr-FR" sz="2400" i="1" dirty="0" err="1">
                <a:latin typeface="+mn-lt"/>
              </a:rPr>
              <a:t>pēc</a:t>
            </a:r>
            <a:r>
              <a:rPr lang="fr-FR" sz="2400" i="1" dirty="0">
                <a:latin typeface="+mn-lt"/>
              </a:rPr>
              <a:t>:</a:t>
            </a:r>
          </a:p>
          <a:p>
            <a:pPr lvl="1" algn="just"/>
            <a:r>
              <a:rPr lang="lv-LV" sz="2000" b="1" dirty="0">
                <a:latin typeface="+mn-lt"/>
              </a:rPr>
              <a:t>Pirms Soļa </a:t>
            </a:r>
            <a:r>
              <a:rPr lang="lv-LV" sz="2000" dirty="0">
                <a:latin typeface="+mn-lt"/>
              </a:rPr>
              <a:t>– palaist </a:t>
            </a:r>
            <a:r>
              <a:rPr lang="lv-LV" sz="2000" dirty="0" err="1">
                <a:latin typeface="+mn-lt"/>
              </a:rPr>
              <a:t>webdraiveri</a:t>
            </a:r>
            <a:endParaRPr lang="lv-LV" sz="2000" dirty="0">
              <a:latin typeface="+mn-lt"/>
            </a:endParaRPr>
          </a:p>
          <a:p>
            <a:pPr lvl="1" algn="just"/>
            <a:r>
              <a:rPr lang="lv-LV" sz="2000" b="1" dirty="0">
                <a:latin typeface="+mn-lt"/>
              </a:rPr>
              <a:t>Pēc Soļa </a:t>
            </a:r>
            <a:r>
              <a:rPr lang="lv-LV" sz="2000" dirty="0">
                <a:latin typeface="+mn-lt"/>
              </a:rPr>
              <a:t>– aiztaisīt webdraiveri</a:t>
            </a: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64C4BFF5-26C6-9A4C-BC5C-56BFB74BE5F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Uzdevums 5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658B84-645D-B340-A96F-4023397C2CB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94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09530"/>
            <a:ext cx="11602354" cy="4318407"/>
          </a:xfrm>
        </p:spPr>
        <p:txBody>
          <a:bodyPr/>
          <a:lstStyle/>
          <a:p>
            <a:r>
              <a:rPr lang="lv-LV" dirty="0" err="1">
                <a:latin typeface="+mn-lt"/>
              </a:rPr>
              <a:t>Cucumber</a:t>
            </a:r>
            <a:endParaRPr lang="en-US" dirty="0">
              <a:latin typeface="+mn-lt"/>
            </a:endParaRPr>
          </a:p>
          <a:p>
            <a:r>
              <a:rPr lang="lv-LV" dirty="0"/>
              <a:t>Gerkin valoda</a:t>
            </a:r>
            <a:endParaRPr lang="en-US" dirty="0"/>
          </a:p>
          <a:p>
            <a:r>
              <a:rPr lang="lv-LV" dirty="0" err="1">
                <a:latin typeface="+mn-lt"/>
              </a:rPr>
              <a:t>Cucumber</a:t>
            </a:r>
            <a:r>
              <a:rPr lang="lv-LV" dirty="0"/>
              <a:t> struktūra</a:t>
            </a:r>
            <a:endParaRPr lang="en-US" dirty="0"/>
          </a:p>
          <a:p>
            <a:r>
              <a:rPr lang="lv-LV" dirty="0"/>
              <a:t>Praktiskie uzdevumi</a:t>
            </a:r>
          </a:p>
          <a:p>
            <a:r>
              <a:rPr lang="lv-LV" b="1" dirty="0"/>
              <a:t>Mājasdarbs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16DCE69E-C32A-2C45-A245-5E885C6F11F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Saturs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859647C-E0D2-D047-AF5E-095A8B5E0BE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42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16" y="1709530"/>
            <a:ext cx="11557965" cy="4043199"/>
          </a:xfrm>
        </p:spPr>
        <p:txBody>
          <a:bodyPr/>
          <a:lstStyle/>
          <a:p>
            <a:pPr algn="just"/>
            <a:r>
              <a:rPr lang="lv-LV" dirty="0">
                <a:latin typeface="+mn-lt"/>
              </a:rPr>
              <a:t>Izveidot funkcijas failu, soļu definīciju, </a:t>
            </a:r>
            <a:r>
              <a:rPr lang="lv-LV" i="1" dirty="0">
                <a:latin typeface="+mn-lt"/>
              </a:rPr>
              <a:t>forumcinemas</a:t>
            </a:r>
            <a:r>
              <a:rPr lang="lv-LV" dirty="0">
                <a:latin typeface="+mn-lt"/>
              </a:rPr>
              <a:t> testa skrējēju</a:t>
            </a:r>
          </a:p>
          <a:p>
            <a:pPr algn="just"/>
            <a:r>
              <a:rPr lang="lv-LV" dirty="0">
                <a:latin typeface="+mn-lt"/>
              </a:rPr>
              <a:t>Atvērt: </a:t>
            </a:r>
            <a:r>
              <a:rPr lang="lv-LV" dirty="0">
                <a:solidFill>
                  <a:srgbClr val="00B0F0"/>
                </a:solidFill>
                <a:latin typeface="+mn-lt"/>
              </a:rPr>
              <a:t>https://www.forumcinemas.lv</a:t>
            </a:r>
          </a:p>
          <a:p>
            <a:pPr algn="just"/>
            <a:r>
              <a:rPr lang="lv-LV" dirty="0">
                <a:latin typeface="+mn-lt"/>
              </a:rPr>
              <a:t>Pieslēgties</a:t>
            </a:r>
          </a:p>
          <a:p>
            <a:pPr algn="just"/>
            <a:r>
              <a:rPr lang="lv-LV" dirty="0">
                <a:latin typeface="+mn-lt"/>
              </a:rPr>
              <a:t>Atvērt profila lapu un pārbaudit, vai vārds ir </a:t>
            </a:r>
            <a:r>
              <a:rPr lang="lv-LV" i="1" dirty="0">
                <a:latin typeface="+mn-lt"/>
              </a:rPr>
              <a:t>AAAAAA</a:t>
            </a:r>
          </a:p>
          <a:p>
            <a:pPr algn="just"/>
            <a:r>
              <a:rPr lang="lv-LV" dirty="0">
                <a:latin typeface="+mn-lt"/>
              </a:rPr>
              <a:t>Un uzvārds </a:t>
            </a:r>
            <a:r>
              <a:rPr lang="lv-LV" i="1" dirty="0">
                <a:latin typeface="+mn-lt"/>
              </a:rPr>
              <a:t>BBBBBBBBBB</a:t>
            </a:r>
          </a:p>
          <a:p>
            <a:pPr algn="just"/>
            <a:r>
              <a:rPr lang="lv-LV" dirty="0">
                <a:latin typeface="+mn-lt"/>
              </a:rPr>
              <a:t>Mainīt vārdu, uzvārdu un dzimšanas datumu</a:t>
            </a:r>
          </a:p>
          <a:p>
            <a:pPr algn="just"/>
            <a:r>
              <a:rPr lang="lv-LV" dirty="0">
                <a:latin typeface="+mn-lt"/>
              </a:rPr>
              <a:t>Saglabāt izmaiņas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896CD496-0411-0241-8DD8-7BD1C6E0240C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DB6B34D-D5D1-AC4B-AC58-FFBA943CB7A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9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Cucumber - </a:t>
            </a:r>
            <a:r>
              <a:rPr lang="en-US" dirty="0">
                <a:solidFill>
                  <a:srgbClr val="00B0F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https://cucumber.io/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Test runner - </a:t>
            </a:r>
            <a:r>
              <a:rPr lang="en-US" dirty="0">
                <a:solidFill>
                  <a:srgbClr val="00B0F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https://testingneeds.wordpress.com/2015/09/15/junit-runner-with-cucumberoptions/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0DE230C-9207-B84E-BF94-3624243A44A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Atsauces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98041E-E7AB-304F-B70D-C9BF5A64348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8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cucumb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93" y="1690688"/>
            <a:ext cx="8424792" cy="40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at is cucumber feature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8" y="1530717"/>
            <a:ext cx="11336453" cy="4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BD2B9583-AFA6-0145-8D3D-585A01EF902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Kas ir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AAC6870-D0C2-DF42-9880-68EA662A8E8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+mn-lt"/>
              </a:rPr>
              <a:t>Cucumber</a:t>
            </a:r>
            <a:endParaRPr lang="en-US" dirty="0">
              <a:latin typeface="+mn-lt"/>
            </a:endParaRPr>
          </a:p>
          <a:p>
            <a:r>
              <a:rPr lang="lv-LV" b="1" dirty="0"/>
              <a:t>Gerkin valoda</a:t>
            </a:r>
            <a:endParaRPr lang="en-US" b="1" dirty="0"/>
          </a:p>
          <a:p>
            <a:r>
              <a:rPr lang="lv-LV" dirty="0" err="1">
                <a:latin typeface="+mn-lt"/>
              </a:rPr>
              <a:t>Cucumber</a:t>
            </a:r>
            <a:r>
              <a:rPr lang="lv-LV" dirty="0"/>
              <a:t> struktūra</a:t>
            </a:r>
            <a:endParaRPr lang="en-US" dirty="0"/>
          </a:p>
          <a:p>
            <a:r>
              <a:rPr lang="lv-LV" dirty="0"/>
              <a:t>Praktiskie uzdevumi</a:t>
            </a:r>
          </a:p>
          <a:p>
            <a:r>
              <a:rPr lang="lv-LV" dirty="0"/>
              <a:t>Mājasdarbs</a:t>
            </a:r>
            <a:endParaRPr lang="en-US" dirty="0"/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49AC803E-3C54-1A4A-8678-D966097DE85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Kas ir 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Cucumber</a:t>
            </a:r>
            <a:r>
              <a:rPr lang="lv-LV" i="1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  <a:endParaRPr lang="lv-LV" dirty="0">
              <a:solidFill>
                <a:srgbClr val="1B508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FFF0C37-641F-3A4C-8F77-75C4C3FBEA6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FD2A1-8D8D-4349-B440-CC7C8F4F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00" y="918840"/>
            <a:ext cx="11712600" cy="4531471"/>
          </a:xfrm>
        </p:spPr>
        <p:txBody>
          <a:bodyPr/>
          <a:lstStyle/>
          <a:p>
            <a:pPr algn="just"/>
            <a:r>
              <a:rPr lang="lv-LV" dirty="0">
                <a:latin typeface="+mn-lt"/>
              </a:rPr>
              <a:t>Gerkin ir valoda, kas palīdz aprakstīt uzņēmējdarbības uzvedību, neiedziļinoties ieviešanas detaļās. Tā ir domēna valoda, lai definētu testus specifikācijām</a:t>
            </a:r>
            <a:r>
              <a:rPr lang="lv-LV" dirty="0"/>
              <a:t> </a:t>
            </a:r>
            <a:r>
              <a:rPr lang="lv-LV" dirty="0" err="1">
                <a:latin typeface="+mn-lt"/>
              </a:rPr>
              <a:t>Cucumber</a:t>
            </a:r>
            <a:r>
              <a:rPr lang="lv-LV" dirty="0"/>
              <a:t> formātā</a:t>
            </a:r>
            <a:r>
              <a:rPr lang="lv-LV" dirty="0">
                <a:latin typeface="+mn-lt"/>
              </a:rPr>
              <a:t>. </a:t>
            </a:r>
            <a:r>
              <a:rPr lang="lv-LV" dirty="0" err="1">
                <a:latin typeface="+mn-lt"/>
              </a:rPr>
              <a:t>Gerkin</a:t>
            </a:r>
            <a:r>
              <a:rPr lang="lv-LV" dirty="0">
                <a:latin typeface="+mn-lt"/>
              </a:rPr>
              <a:t> lieto vienkāršu valodu, lai aprakstītu lietošanas gadījumus, un ļauj lietotājiem noņemt loģisko informāciju no uzvedības testiem.</a:t>
            </a:r>
          </a:p>
          <a:p>
            <a:pPr algn="just"/>
            <a:r>
              <a:rPr lang="lv-LV" dirty="0">
                <a:latin typeface="+mn-lt"/>
              </a:rPr>
              <a:t>Gerkin valodas teksts darbojas kā automatizēto testu dokumentācija un skelets. Gerkin formāta pamatā ir </a:t>
            </a:r>
            <a:r>
              <a:rPr lang="lv-LV" i="1" dirty="0">
                <a:latin typeface="+mn-lt"/>
              </a:rPr>
              <a:t>TreeTop</a:t>
            </a:r>
            <a:r>
              <a:rPr lang="lv-LV" dirty="0">
                <a:latin typeface="+mn-lt"/>
              </a:rPr>
              <a:t> gramatika, kas pastāv vairāk nekā 37 valodās.</a:t>
            </a:r>
          </a:p>
          <a:p>
            <a:pPr algn="just"/>
            <a:r>
              <a:rPr lang="lv-LV" dirty="0">
                <a:latin typeface="+mn-lt"/>
              </a:rPr>
              <a:t>Galvenie mērķi:</a:t>
            </a:r>
          </a:p>
          <a:p>
            <a:pPr marL="965200" lvl="1" indent="-45720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Dokumentu lietotāju scenāriji</a:t>
            </a:r>
          </a:p>
          <a:p>
            <a:pPr marL="965200" lvl="1" indent="-45720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Automatizēta testa (BDD) rakstīšana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88DB5978-DB34-414D-B15B-E7F77D24562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Gerkin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Gherkin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A9095BD-AAAC-1146-B272-2DD99A6F88C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5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709530"/>
            <a:ext cx="11712600" cy="3945545"/>
          </a:xfrm>
        </p:spPr>
        <p:txBody>
          <a:bodyPr/>
          <a:lstStyle/>
          <a:p>
            <a:pPr fontAlgn="base"/>
            <a:r>
              <a:rPr lang="en-US" dirty="0">
                <a:latin typeface="+mj-lt"/>
              </a:rPr>
              <a:t>Feature</a:t>
            </a:r>
          </a:p>
          <a:p>
            <a:pPr fontAlgn="base"/>
            <a:r>
              <a:rPr lang="en-US" dirty="0">
                <a:latin typeface="+mj-lt"/>
              </a:rPr>
              <a:t>Scenario</a:t>
            </a:r>
          </a:p>
          <a:p>
            <a:pPr fontAlgn="base"/>
            <a:r>
              <a:rPr lang="en-US" dirty="0">
                <a:latin typeface="+mj-lt"/>
              </a:rPr>
              <a:t>Given, When, Then, And, But (Steps)</a:t>
            </a:r>
          </a:p>
          <a:p>
            <a:pPr fontAlgn="base"/>
            <a:r>
              <a:rPr lang="en-US" dirty="0">
                <a:latin typeface="+mj-lt"/>
              </a:rPr>
              <a:t>Background</a:t>
            </a:r>
          </a:p>
          <a:p>
            <a:pPr fontAlgn="base"/>
            <a:r>
              <a:rPr lang="en-US" dirty="0">
                <a:latin typeface="+mj-lt"/>
              </a:rPr>
              <a:t>Scenario Outline</a:t>
            </a:r>
          </a:p>
          <a:p>
            <a:pPr fontAlgn="base"/>
            <a:r>
              <a:rPr lang="en-US" dirty="0">
                <a:latin typeface="+mj-lt"/>
              </a:rPr>
              <a:t>Examples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EA94B5C9-0482-784B-B973-89F3E15A67F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Gerkin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 galvenās frāzes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B7E0E-744F-9A4D-98BC-E15895924A7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7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5F22D3-9866-4911-AFBF-902A071E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185242"/>
          </a:xfrm>
        </p:spPr>
        <p:txBody>
          <a:bodyPr/>
          <a:lstStyle/>
          <a:p>
            <a:pPr algn="just"/>
            <a:r>
              <a:rPr lang="lv-LV" i="1" dirty="0">
                <a:latin typeface="+mn-lt"/>
              </a:rPr>
              <a:t>Feature</a:t>
            </a:r>
            <a:r>
              <a:rPr lang="lv-LV" dirty="0">
                <a:latin typeface="+mn-lt"/>
              </a:rPr>
              <a:t> jeb Funkcijas  fails ir būtisks </a:t>
            </a:r>
            <a:r>
              <a:rPr lang="lv-LV" i="1" dirty="0">
                <a:latin typeface="+mn-lt"/>
              </a:rPr>
              <a:t>Cucumber</a:t>
            </a:r>
            <a:r>
              <a:rPr lang="lv-LV" dirty="0">
                <a:latin typeface="+mn-lt"/>
              </a:rPr>
              <a:t> rīka segments, ko izmanto, lai rakstītu akceptēšanas soļus testu automatizācijai. Pieņemšanas darbības parasti atbilst lietojumprogrammas specifikācijām</a:t>
            </a:r>
          </a:p>
          <a:p>
            <a:pPr algn="just"/>
            <a:r>
              <a:rPr lang="lv-LV" dirty="0">
                <a:latin typeface="+mn-lt"/>
              </a:rPr>
              <a:t>Funkcijas fails parasti ir kopīgs fails, kurā tiek saglabāta pārbaudāmā funkcija, scenāriji un objektu apraksts</a:t>
            </a:r>
          </a:p>
          <a:p>
            <a:pPr algn="just"/>
            <a:r>
              <a:rPr lang="lv-LV" dirty="0">
                <a:latin typeface="+mn-lt"/>
              </a:rPr>
              <a:t>Funkcijas fails ir ieejas/sākuma punkts, lai rakstītu </a:t>
            </a:r>
            <a:r>
              <a:rPr lang="lv-LV" i="1" dirty="0" err="1">
                <a:latin typeface="+mn-lt"/>
              </a:rPr>
              <a:t>Cucumber</a:t>
            </a:r>
            <a:r>
              <a:rPr lang="lv-LV" dirty="0">
                <a:latin typeface="+mn-lt"/>
              </a:rPr>
              <a:t> testus un kuru testēšanas laikā izmanto kā dokumentu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17A59314-02F0-6B45-9CE3-87895658A03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Funkcijas (</a:t>
            </a:r>
            <a:r>
              <a:rPr lang="lv-LV" i="1" dirty="0" err="1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Feature</a:t>
            </a:r>
            <a:r>
              <a:rPr lang="lv-LV" dirty="0">
                <a:solidFill>
                  <a:srgbClr val="1B5089"/>
                </a:solidFill>
                <a:latin typeface="+mj-lt"/>
                <a:ea typeface="Arial"/>
                <a:cs typeface="Arial"/>
                <a:sym typeface="Arial"/>
              </a:rPr>
              <a:t>) fails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5BAB15-BFE3-F349-80BF-3B2C4981B496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1253</Words>
  <Application>Microsoft Office PowerPoint</Application>
  <PresentationFormat>Widescreen</PresentationFormat>
  <Paragraphs>224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Courier New</vt:lpstr>
      <vt:lpstr>Times New Roman</vt:lpstr>
      <vt:lpstr>Calibri</vt:lpstr>
      <vt:lpstr>Office dizains</vt:lpstr>
      <vt:lpstr>1_Office Theme</vt:lpstr>
      <vt:lpstr>Ievads programmatūras testēšanā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Tarasjkus</dc:creator>
  <cp:lastModifiedBy>jack</cp:lastModifiedBy>
  <cp:revision>65</cp:revision>
  <dcterms:created xsi:type="dcterms:W3CDTF">2018-09-10T12:31:37Z</dcterms:created>
  <dcterms:modified xsi:type="dcterms:W3CDTF">2021-03-02T10:31:24Z</dcterms:modified>
</cp:coreProperties>
</file>