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74723be6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e74723be63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4723be63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e74723be63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74723be63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e74723be63_0_4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74723be6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e74723be63_0_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74723be6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ge74723be63_0_4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74723be6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ge74723be63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74723be6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e74723be63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74723be6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e74723be63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74723be6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e74723be63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74723be63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e74723be63_0_3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74723be6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e74723be63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4723be6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e74723be63_0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74723be6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e74723be63_0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74723be6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e74723be63_0_3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7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6"/>
          <p:cNvPicPr preferRelativeResize="0"/>
          <p:nvPr/>
        </p:nvPicPr>
        <p:blipFill rotWithShape="1">
          <a:blip r:embed="rId3">
            <a:alphaModFix/>
          </a:blip>
          <a:srcRect b="0" l="20087" r="42659" t="0"/>
          <a:stretch/>
        </p:blipFill>
        <p:spPr>
          <a:xfrm>
            <a:off x="5774330" y="-59381"/>
            <a:ext cx="3666844" cy="526226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6"/>
          <p:cNvSpPr/>
          <p:nvPr/>
        </p:nvSpPr>
        <p:spPr>
          <a:xfrm>
            <a:off x="3980163" y="0"/>
            <a:ext cx="5263198" cy="526319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sp>
        <p:nvSpPr>
          <p:cNvPr id="311" name="Google Shape;311;p46"/>
          <p:cNvSpPr/>
          <p:nvPr/>
        </p:nvSpPr>
        <p:spPr>
          <a:xfrm>
            <a:off x="-2284952" y="-1718210"/>
            <a:ext cx="9150610" cy="9191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E3E3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6"/>
          <p:cNvSpPr txBox="1"/>
          <p:nvPr/>
        </p:nvSpPr>
        <p:spPr>
          <a:xfrm>
            <a:off x="342326" y="466725"/>
            <a:ext cx="497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ABSTRAKCIJA /  NOŠĶIRŠANA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514350" y="1009664"/>
            <a:ext cx="4360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https://www.w3schools.com/cs/cs_abstract.php</a:t>
            </a:r>
            <a:endParaRPr b="0" i="0" sz="12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6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1027175" y="1323925"/>
            <a:ext cx="453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6"/>
          <p:cNvSpPr txBox="1"/>
          <p:nvPr/>
        </p:nvSpPr>
        <p:spPr>
          <a:xfrm>
            <a:off x="479350" y="1330513"/>
            <a:ext cx="30954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abstract </a:t>
            </a: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Animal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b="0" i="0" lang="en" sz="18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abstract </a:t>
            </a: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void animalSound();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sleep()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Console.WriteLine("Zzz");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8" name="Google Shape;318;p46"/>
          <p:cNvCxnSpPr/>
          <p:nvPr/>
        </p:nvCxnSpPr>
        <p:spPr>
          <a:xfrm flipH="1">
            <a:off x="3058775" y="1848925"/>
            <a:ext cx="1536900" cy="357600"/>
          </a:xfrm>
          <a:prstGeom prst="straightConnector1">
            <a:avLst/>
          </a:prstGeom>
          <a:noFill/>
          <a:ln cap="flat" cmpd="sng" w="19050">
            <a:solidFill>
              <a:srgbClr val="E28D3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9" name="Google Shape;319;p46"/>
          <p:cNvSpPr txBox="1"/>
          <p:nvPr/>
        </p:nvSpPr>
        <p:spPr>
          <a:xfrm>
            <a:off x="4598827" y="1590175"/>
            <a:ext cx="2188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Abstrakta metode (nav ķermeņa)</a:t>
            </a:r>
            <a:endParaRPr b="0" i="0" sz="1400" u="none" cap="none" strike="noStrike">
              <a:solidFill>
                <a:srgbClr val="F6F6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6"/>
          <p:cNvSpPr/>
          <p:nvPr/>
        </p:nvSpPr>
        <p:spPr>
          <a:xfrm>
            <a:off x="3348055" y="2808649"/>
            <a:ext cx="328200" cy="93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E28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3787195" y="2885457"/>
            <a:ext cx="1876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Regulāra metode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7"/>
          <p:cNvSpPr txBox="1"/>
          <p:nvPr/>
        </p:nvSpPr>
        <p:spPr>
          <a:xfrm>
            <a:off x="5244055" y="1894478"/>
            <a:ext cx="33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B75F28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47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48"/>
          <p:cNvGrpSpPr/>
          <p:nvPr/>
        </p:nvGrpSpPr>
        <p:grpSpPr>
          <a:xfrm>
            <a:off x="795338" y="1162132"/>
            <a:ext cx="2702138" cy="981188"/>
            <a:chOff x="0" y="-9525"/>
            <a:chExt cx="7205700" cy="2616500"/>
          </a:xfrm>
        </p:grpSpPr>
        <p:sp>
          <p:nvSpPr>
            <p:cNvPr id="337" name="Google Shape;337;p48"/>
            <p:cNvSpPr txBox="1"/>
            <p:nvPr/>
          </p:nvSpPr>
          <p:spPr>
            <a:xfrm>
              <a:off x="0" y="-9525"/>
              <a:ext cx="72057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Grupu darbs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8"/>
            <p:cNvSpPr txBox="1"/>
            <p:nvPr/>
          </p:nvSpPr>
          <p:spPr>
            <a:xfrm>
              <a:off x="0" y="2073275"/>
              <a:ext cx="7205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Iesāktā grupu darba turpināšana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9" name="Google Shape;33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614" y="1208595"/>
            <a:ext cx="234683" cy="18092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8"/>
          <p:cNvSpPr txBox="1"/>
          <p:nvPr/>
        </p:nvSpPr>
        <p:spPr>
          <a:xfrm>
            <a:off x="5224463" y="1162132"/>
            <a:ext cx="3186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Jāiekļauj lekcijā apgūtos Enum un Interface</a:t>
            </a:r>
            <a:endParaRPr b="0" i="0" sz="18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690036" y="1169042"/>
            <a:ext cx="35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Uzdevumi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9"/>
          <p:cNvSpPr txBox="1"/>
          <p:nvPr/>
        </p:nvSpPr>
        <p:spPr>
          <a:xfrm>
            <a:off x="4712578" y="1223017"/>
            <a:ext cx="35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Turpināt Logic 1  uzdevumus uzdevumu krājumā</a:t>
            </a:r>
            <a:endParaRPr b="0" i="0" sz="12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0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0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0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8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10. LEKCIJA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9"/>
          <p:cNvCxnSpPr/>
          <p:nvPr/>
        </p:nvCxnSpPr>
        <p:spPr>
          <a:xfrm>
            <a:off x="4677336" y="1739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9"/>
          <p:cNvCxnSpPr/>
          <p:nvPr/>
        </p:nvCxnSpPr>
        <p:spPr>
          <a:xfrm>
            <a:off x="4677336" y="2301391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39"/>
          <p:cNvCxnSpPr/>
          <p:nvPr/>
        </p:nvCxnSpPr>
        <p:spPr>
          <a:xfrm>
            <a:off x="4677336" y="2862796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0" name="Google Shape;200;p39"/>
          <p:cNvGrpSpPr/>
          <p:nvPr/>
        </p:nvGrpSpPr>
        <p:grpSpPr>
          <a:xfrm>
            <a:off x="4745246" y="1363995"/>
            <a:ext cx="3313529" cy="465464"/>
            <a:chOff x="0" y="0"/>
            <a:chExt cx="8836077" cy="1241238"/>
          </a:xfrm>
        </p:grpSpPr>
        <p:pic>
          <p:nvPicPr>
            <p:cNvPr id="201" name="Google Shape;201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39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Uzskaitījumi / Enums - Enumerations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39"/>
          <p:cNvGrpSpPr/>
          <p:nvPr/>
        </p:nvGrpSpPr>
        <p:grpSpPr>
          <a:xfrm>
            <a:off x="4745246" y="1925398"/>
            <a:ext cx="3313529" cy="465464"/>
            <a:chOff x="0" y="0"/>
            <a:chExt cx="8836077" cy="1241238"/>
          </a:xfrm>
        </p:grpSpPr>
        <p:pic>
          <p:nvPicPr>
            <p:cNvPr id="204" name="Google Shape;204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39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Saskarnes / Interfaces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39"/>
          <p:cNvGrpSpPr/>
          <p:nvPr/>
        </p:nvGrpSpPr>
        <p:grpSpPr>
          <a:xfrm>
            <a:off x="4745246" y="2486803"/>
            <a:ext cx="3313529" cy="465464"/>
            <a:chOff x="0" y="0"/>
            <a:chExt cx="8836077" cy="1241238"/>
          </a:xfrm>
        </p:grpSpPr>
        <p:pic>
          <p:nvPicPr>
            <p:cNvPr id="207" name="Google Shape;207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9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Abstrakcija / Nošķiršana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39"/>
          <p:cNvGrpSpPr/>
          <p:nvPr/>
        </p:nvGrpSpPr>
        <p:grpSpPr>
          <a:xfrm>
            <a:off x="4745246" y="3048206"/>
            <a:ext cx="3313529" cy="465464"/>
            <a:chOff x="0" y="0"/>
            <a:chExt cx="8836077" cy="1241238"/>
          </a:xfrm>
        </p:grpSpPr>
        <p:pic>
          <p:nvPicPr>
            <p:cNvPr id="210" name="Google Shape;210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39"/>
            <p:cNvSpPr txBox="1"/>
            <p:nvPr/>
          </p:nvSpPr>
          <p:spPr>
            <a:xfrm>
              <a:off x="775377" y="13938"/>
              <a:ext cx="8060700" cy="12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Abstraktas klases un metodes 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39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9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0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0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20" name="Google Shape;220;p40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0"/>
          <p:cNvSpPr/>
          <p:nvPr/>
        </p:nvSpPr>
        <p:spPr>
          <a:xfrm>
            <a:off x="1009024" y="146997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0"/>
          <p:cNvSpPr/>
          <p:nvPr/>
        </p:nvSpPr>
        <p:spPr>
          <a:xfrm>
            <a:off x="1009024" y="201936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0"/>
          <p:cNvSpPr/>
          <p:nvPr/>
        </p:nvSpPr>
        <p:spPr>
          <a:xfrm>
            <a:off x="1009024" y="252765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0"/>
          <p:cNvSpPr/>
          <p:nvPr/>
        </p:nvSpPr>
        <p:spPr>
          <a:xfrm>
            <a:off x="1009024" y="339652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40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0"/>
          <p:cNvSpPr txBox="1"/>
          <p:nvPr/>
        </p:nvSpPr>
        <p:spPr>
          <a:xfrm>
            <a:off x="342326" y="466725"/>
            <a:ext cx="498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UZSKAITĪJUMI / </a:t>
            </a:r>
            <a:endParaRPr b="0" i="0" sz="2500" u="none" cap="none" strike="noStrike">
              <a:solidFill>
                <a:srgbClr val="E28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ENUMS- ENUMERATIONS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0"/>
          <p:cNvSpPr txBox="1"/>
          <p:nvPr/>
        </p:nvSpPr>
        <p:spPr>
          <a:xfrm>
            <a:off x="1265767" y="1439392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 ir saīsinājums no “uzskaitījumiem”, kas nozīmē “īpaši uzskaitīti”.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1265767" y="1982832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 ir īpaša "klase", kas apzīmē konstantu grupu (nemaināmi / tikai lasāmi mainīgie).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1265767" y="2527647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Lai izveidotu enum, izmantojiet enum atslēgvārdu (klases vai saskarnes vietā) un atdaliet enum vienumus ar komatu.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1265767" y="3359963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Izmantojiet uzskaiti, ja jums ir vērtības, kuras, kā jūs zināt, nemainīsit, piemēram, mēneša dienas, dienas, krāsas utt.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1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1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38" name="Google Shape;238;p41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1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 txBox="1"/>
          <p:nvPr/>
        </p:nvSpPr>
        <p:spPr>
          <a:xfrm>
            <a:off x="342326" y="466725"/>
            <a:ext cx="486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UZSKAITĪJUMI / ENUMS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1"/>
          <p:cNvSpPr txBox="1"/>
          <p:nvPr/>
        </p:nvSpPr>
        <p:spPr>
          <a:xfrm>
            <a:off x="544800" y="887926"/>
            <a:ext cx="48648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Program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enum Level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Low,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Medium,          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nemaināmi tikai lasāmi mainīgie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High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static void Main(string[] args)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Level myVar = Level.Medium;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Console.WriteLine(myVar);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1"/>
          <p:cNvSpPr/>
          <p:nvPr/>
        </p:nvSpPr>
        <p:spPr>
          <a:xfrm>
            <a:off x="1871750" y="1917400"/>
            <a:ext cx="247800" cy="715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28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2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2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50" name="Google Shape;250;p42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/>
          <p:nvPr/>
        </p:nvSpPr>
        <p:spPr>
          <a:xfrm>
            <a:off x="1009024" y="9602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2"/>
          <p:cNvSpPr/>
          <p:nvPr/>
        </p:nvSpPr>
        <p:spPr>
          <a:xfrm>
            <a:off x="1009024" y="181391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2"/>
          <p:cNvSpPr/>
          <p:nvPr/>
        </p:nvSpPr>
        <p:spPr>
          <a:xfrm>
            <a:off x="1009024" y="2412309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2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2"/>
          <p:cNvSpPr txBox="1"/>
          <p:nvPr/>
        </p:nvSpPr>
        <p:spPr>
          <a:xfrm>
            <a:off x="342326" y="466725"/>
            <a:ext cx="49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SASKARNES / INTERFACES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2"/>
          <p:cNvSpPr txBox="1"/>
          <p:nvPr/>
        </p:nvSpPr>
        <p:spPr>
          <a:xfrm>
            <a:off x="1265767" y="914392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Interfeiss ir pilnīgi "abstrakta klase", kurā var būt tikai abstraktas metodes un īpašības (ar tukšiem ķermeņiem)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1265767" y="1767157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Pēc noklusējuma saskarnes dalībnieki ir abstrakti un publiski.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1265767" y="2371647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Saskarnes var saturēt metodes, bet ne laukus.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2"/>
          <p:cNvSpPr txBox="1"/>
          <p:nvPr/>
        </p:nvSpPr>
        <p:spPr>
          <a:xfrm>
            <a:off x="1265767" y="3359963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bet tie var saturēt īpašumu (properties) definīcijas, jo tās ir funkcijas vai metodes nevis lauki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2"/>
          <p:cNvSpPr txBox="1"/>
          <p:nvPr/>
        </p:nvSpPr>
        <p:spPr>
          <a:xfrm>
            <a:off x="7109400" y="4500475"/>
            <a:ext cx="203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IClass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42"/>
          <p:cNvSpPr/>
          <p:nvPr/>
        </p:nvSpPr>
        <p:spPr>
          <a:xfrm>
            <a:off x="7190250" y="4603275"/>
            <a:ext cx="235800" cy="384900"/>
          </a:xfrm>
          <a:prstGeom prst="ellipse">
            <a:avLst/>
          </a:prstGeom>
          <a:noFill/>
          <a:ln cap="flat" cmpd="sng" w="28575">
            <a:solidFill>
              <a:srgbClr val="E28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3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3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69" name="Google Shape;269;p43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/>
        </p:nvSpPr>
        <p:spPr>
          <a:xfrm>
            <a:off x="552400" y="241175"/>
            <a:ext cx="5884500" cy="4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n" sz="1200" u="none" cap="none" strike="noStrike">
                <a:solidFill>
                  <a:srgbClr val="E28D35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IClientManagementSystem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Client GetClient(string FullName);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IList&lt;Client&gt; GetAllClients();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AddNewClient(Client client);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RemoveClient(string FullName);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ChangeNameOfClient(string FullName, string newFullName);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ChangeAddressOfClient(string FullName, Address address);       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4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4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79" name="Google Shape;279;p44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4"/>
          <p:cNvSpPr/>
          <p:nvPr/>
        </p:nvSpPr>
        <p:spPr>
          <a:xfrm>
            <a:off x="1009024" y="95687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4"/>
          <p:cNvSpPr/>
          <p:nvPr/>
        </p:nvSpPr>
        <p:spPr>
          <a:xfrm>
            <a:off x="1009024" y="1797168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4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/>
          <p:cNvSpPr txBox="1"/>
          <p:nvPr/>
        </p:nvSpPr>
        <p:spPr>
          <a:xfrm>
            <a:off x="342325" y="466725"/>
            <a:ext cx="512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ABSTRAKCIJA / NOŠĶIRŠANA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1265767" y="920317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Datu abstrakcija ir process, kurā tiek slēpta noteikta informācija un parādīta tikai būtiska informācija lietotājam.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1265767" y="1760632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Abstrakciju var panākt, izmantojot abstraktas klases vai saskarnes (interfaces).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93" name="Google Shape;293;p45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5"/>
          <p:cNvSpPr/>
          <p:nvPr/>
        </p:nvSpPr>
        <p:spPr>
          <a:xfrm>
            <a:off x="1009024" y="149710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1009024" y="2060105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1009024" y="2857071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5"/>
          <p:cNvSpPr/>
          <p:nvPr/>
        </p:nvSpPr>
        <p:spPr>
          <a:xfrm>
            <a:off x="1009024" y="371427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 txBox="1"/>
          <p:nvPr/>
        </p:nvSpPr>
        <p:spPr>
          <a:xfrm>
            <a:off x="342325" y="466725"/>
            <a:ext cx="562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ABSTRAKTAS KLASES UN METODES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5"/>
          <p:cNvSpPr txBox="1"/>
          <p:nvPr/>
        </p:nvSpPr>
        <p:spPr>
          <a:xfrm>
            <a:off x="1265767" y="1460729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Vārds - abstrakts - tiek izmantots klasēm un metodēm: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1265767" y="2011632"/>
            <a:ext cx="3838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Abstraktā klase: ir ierobežota klase, kuru nevar izmantot objektu izveidošanai (lai piekļūtu tai, tā ir jāpārmanto no citas klases).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1265767" y="2842722"/>
            <a:ext cx="3838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Abstraktā metode: to var izmantot tikai abstraktā klasē, un tai nav ķermeņa. Ķermeni nodrošina atvasinātā klase (mantota no).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>
            <a:off x="1265767" y="3677713"/>
            <a:ext cx="3838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Abstraktā klasē var būt gan abstraktas, gan regulāras metodes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