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6E7B1-90C8-47D4-A367-95306C82D578}">
  <a:tblStyle styleId="{C4E6E7B1-90C8-47D4-A367-95306C82D5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73cad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e573cadb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573cadbd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e573cadbd5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573cadbd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e573cadbd5_0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573cadb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e573cadbd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73cadbd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e573cadbd5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73cadbd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e573cadbd5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73cadbd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e573cadbd5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73cadbd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e573cadbd5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73cadbd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e573cadbd5_0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73cadbd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e573cadbd5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73cadbd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e573cadbd5_0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73cadbd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e573cadbd5_0_4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34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245" name="Google Shape;245;p34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5224463" y="1162132"/>
            <a:ext cx="3186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Jāiekļauj lekcijā apgūtās mantošanās principus.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10 uzdevumi no Warmup2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11.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7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" name="Google Shape;123;p27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124" name="Google Shape;12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Mantošanās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7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7"/>
          <p:cNvGrpSpPr/>
          <p:nvPr/>
        </p:nvGrpSpPr>
        <p:grpSpPr>
          <a:xfrm>
            <a:off x="4745246" y="1925398"/>
            <a:ext cx="3313529" cy="465464"/>
            <a:chOff x="0" y="0"/>
            <a:chExt cx="8836077" cy="1241238"/>
          </a:xfrm>
        </p:grpSpPr>
        <p:pic>
          <p:nvPicPr>
            <p:cNvPr id="129" name="Google Shape;12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7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Ignorēšana / Override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8"/>
          <p:cNvGrpSpPr/>
          <p:nvPr/>
        </p:nvGrpSpPr>
        <p:grpSpPr>
          <a:xfrm>
            <a:off x="751760" y="1227025"/>
            <a:ext cx="2238638" cy="1964039"/>
            <a:chOff x="0" y="9525"/>
            <a:chExt cx="5969700" cy="5237437"/>
          </a:xfrm>
        </p:grpSpPr>
        <p:sp>
          <p:nvSpPr>
            <p:cNvPr id="138" name="Google Shape;138;p28"/>
            <p:cNvSpPr txBox="1"/>
            <p:nvPr/>
          </p:nvSpPr>
          <p:spPr>
            <a:xfrm>
              <a:off x="0" y="1388662"/>
              <a:ext cx="5969700" cy="3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Ir iespējams mantot laukus un metodes no vienas klases uz otru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Atvasinātā klase (bērns, derived class) - klase, kas manto no citas klases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Bāzes klase (vecāks, base class) - klase tiek mantota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 txBox="1"/>
            <p:nvPr/>
          </p:nvSpPr>
          <p:spPr>
            <a:xfrm>
              <a:off x="27528" y="9525"/>
              <a:ext cx="470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DBDAD9"/>
                  </a:solidFill>
                  <a:latin typeface="Arial"/>
                  <a:ea typeface="Arial"/>
                  <a:cs typeface="Arial"/>
                  <a:sym typeface="Arial"/>
                </a:rPr>
                <a:t>Mantošanās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8"/>
          <p:cNvSpPr/>
          <p:nvPr/>
        </p:nvSpPr>
        <p:spPr>
          <a:xfrm>
            <a:off x="3463025" y="1095800"/>
            <a:ext cx="2281200" cy="525300"/>
          </a:xfrm>
          <a:prstGeom prst="rect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Automobilis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3463025" y="2126450"/>
            <a:ext cx="9129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Automašīna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4641250" y="2126450"/>
            <a:ext cx="1103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Autobus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4641375" y="3042050"/>
            <a:ext cx="1103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Mercedes-Benz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4052050" y="3041900"/>
            <a:ext cx="4824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3463025" y="3041825"/>
            <a:ext cx="515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>
            <a:stCxn id="140" idx="2"/>
            <a:endCxn id="142" idx="0"/>
          </p:cNvCxnSpPr>
          <p:nvPr/>
        </p:nvCxnSpPr>
        <p:spPr>
          <a:xfrm flipH="1" rot="-5400000">
            <a:off x="4645475" y="1579250"/>
            <a:ext cx="505500" cy="589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8"/>
          <p:cNvCxnSpPr>
            <a:stCxn id="141" idx="0"/>
            <a:endCxn id="140" idx="2"/>
          </p:cNvCxnSpPr>
          <p:nvPr/>
        </p:nvCxnSpPr>
        <p:spPr>
          <a:xfrm rot="-5400000">
            <a:off x="4008875" y="1531550"/>
            <a:ext cx="505500" cy="684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8"/>
          <p:cNvCxnSpPr>
            <a:stCxn id="141" idx="2"/>
            <a:endCxn id="144" idx="0"/>
          </p:cNvCxnSpPr>
          <p:nvPr/>
        </p:nvCxnSpPr>
        <p:spPr>
          <a:xfrm flipH="1" rot="-5400000">
            <a:off x="3911225" y="2660000"/>
            <a:ext cx="390300" cy="3738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8"/>
          <p:cNvCxnSpPr>
            <a:stCxn id="145" idx="0"/>
            <a:endCxn id="141" idx="2"/>
          </p:cNvCxnSpPr>
          <p:nvPr/>
        </p:nvCxnSpPr>
        <p:spPr>
          <a:xfrm rot="-5400000">
            <a:off x="3625025" y="2747375"/>
            <a:ext cx="390000" cy="198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8"/>
          <p:cNvCxnSpPr>
            <a:stCxn id="143" idx="0"/>
            <a:endCxn id="142" idx="2"/>
          </p:cNvCxnSpPr>
          <p:nvPr/>
        </p:nvCxnSpPr>
        <p:spPr>
          <a:xfrm rot="-5400000">
            <a:off x="4998075" y="2846600"/>
            <a:ext cx="39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8"/>
          <p:cNvSpPr/>
          <p:nvPr/>
        </p:nvSpPr>
        <p:spPr>
          <a:xfrm>
            <a:off x="6190378" y="1549525"/>
            <a:ext cx="2395500" cy="428400"/>
          </a:xfrm>
          <a:prstGeom prst="rect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Vecmāmiņa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6190375" y="2358225"/>
            <a:ext cx="9936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Bērns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616325" y="2358225"/>
            <a:ext cx="9696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7857450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041925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190375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8"/>
          <p:cNvCxnSpPr>
            <a:stCxn id="151" idx="2"/>
            <a:endCxn id="153" idx="0"/>
          </p:cNvCxnSpPr>
          <p:nvPr/>
        </p:nvCxnSpPr>
        <p:spPr>
          <a:xfrm flipH="1" rot="-5400000">
            <a:off x="7554478" y="1811575"/>
            <a:ext cx="380400" cy="713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8"/>
          <p:cNvCxnSpPr>
            <a:stCxn id="152" idx="0"/>
            <a:endCxn id="151" idx="2"/>
          </p:cNvCxnSpPr>
          <p:nvPr/>
        </p:nvCxnSpPr>
        <p:spPr>
          <a:xfrm rot="-5400000">
            <a:off x="6847525" y="1817475"/>
            <a:ext cx="380400" cy="701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8"/>
          <p:cNvCxnSpPr>
            <a:stCxn id="152" idx="2"/>
            <a:endCxn id="155" idx="0"/>
          </p:cNvCxnSpPr>
          <p:nvPr/>
        </p:nvCxnSpPr>
        <p:spPr>
          <a:xfrm flipH="1" rot="-5400000">
            <a:off x="6898525" y="2575275"/>
            <a:ext cx="318000" cy="74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8"/>
          <p:cNvCxnSpPr>
            <a:stCxn id="156" idx="0"/>
            <a:endCxn id="152" idx="2"/>
          </p:cNvCxnSpPr>
          <p:nvPr/>
        </p:nvCxnSpPr>
        <p:spPr>
          <a:xfrm rot="-5400000">
            <a:off x="6472825" y="2890125"/>
            <a:ext cx="318000" cy="11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8"/>
          <p:cNvCxnSpPr>
            <a:stCxn id="154" idx="0"/>
            <a:endCxn id="153" idx="2"/>
          </p:cNvCxnSpPr>
          <p:nvPr/>
        </p:nvCxnSpPr>
        <p:spPr>
          <a:xfrm flipH="1" rot="5400000">
            <a:off x="8013300" y="2874525"/>
            <a:ext cx="318000" cy="14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1009024" y="10134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1009024" y="21197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1009024" y="2647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1009024" y="322611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42326" y="466725"/>
            <a:ext cx="49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265767" y="97689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Ignorēšanas modifikātors ir nepieciešams, lai paplašinātu vai pārveidotu abstrakto vai virtuālo implemetāciju no pārmantotās metodes, īpašuma, indeksētāja vai notikuma.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265767" y="208323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Ignorēšanas metode nodrošina jaunu dalībnieka ieviešanu, kas ir mantota no bāzes klases.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265767" y="2629435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Pārrakstītajai bāzes metodei ir jābūt tādam pašam parakstam kā ignorētajai metodei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265767" y="3175613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Galvenajā īpašuma deklarācijā jānorāda tieši tāds pats piekļuves modifikators, tips un nosaukums kā mantotajam īpašumam, un ignorētajam rekvizītam jābūt virtuālam, abstraktam vai ignorētam.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86" name="Google Shape;186;p30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42325" y="466725"/>
            <a:ext cx="53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723400" y="9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5584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Bāzes klase (Base Class (BC)) - virtuāla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30"/>
          <p:cNvGraphicFramePr/>
          <p:nvPr/>
        </p:nvGraphicFramePr>
        <p:xfrm>
          <a:off x="723400" y="13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2792050"/>
                <a:gridCol w="27920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Mamma/’Vecmāmiņa’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Izveido 1.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30"/>
          <p:cNvGraphicFramePr/>
          <p:nvPr/>
        </p:nvGraphicFramePr>
        <p:xfrm>
          <a:off x="723400" y="2071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5584100"/>
              </a:tblGrid>
              <a:tr h="5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Bāzes klase, Atvasinātā klase (Base Class, Derivered Class (BCDC)) - override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30"/>
          <p:cNvGraphicFramePr/>
          <p:nvPr/>
        </p:nvGraphicFramePr>
        <p:xfrm>
          <a:off x="723400" y="268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2792050"/>
                <a:gridCol w="27920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Mamma/Bērns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Lasa 1. metodi, izveido 2.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30"/>
          <p:cNvGraphicFramePr/>
          <p:nvPr/>
        </p:nvGraphicFramePr>
        <p:xfrm>
          <a:off x="723400" y="34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5584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Atvasinātā klase (Derivered Class (DC)) - override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30"/>
          <p:cNvGraphicFramePr/>
          <p:nvPr/>
        </p:nvGraphicFramePr>
        <p:xfrm>
          <a:off x="723400" y="3808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{C4E6E7B1-90C8-47D4-A367-95306C82D578}</a:tableStyleId>
              </a:tblPr>
              <a:tblGrid>
                <a:gridCol w="2792050"/>
                <a:gridCol w="2792050"/>
              </a:tblGrid>
              <a:tr h="2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Bērns/Mazbērns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Lasa 1. un 2.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30"/>
          <p:cNvSpPr/>
          <p:nvPr/>
        </p:nvSpPr>
        <p:spPr>
          <a:xfrm>
            <a:off x="3340250" y="1719725"/>
            <a:ext cx="350400" cy="29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340250" y="3065871"/>
            <a:ext cx="350400" cy="29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42326" y="466725"/>
            <a:ext cx="42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514350" y="1072600"/>
            <a:ext cx="2886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Parent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b="0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Demo(){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Console.WriteLine(“Šis ir Pieaugušais”);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Child: Parent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b="0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override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Demo(){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Console.WriteLine(“Šis ir Bērns”);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3690425" y="146615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Bāzes klase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690425" y="2791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Atvasināta klase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3256525" y="1042400"/>
            <a:ext cx="342300" cy="124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256525" y="2374888"/>
            <a:ext cx="342300" cy="124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342326" y="466725"/>
            <a:ext cx="42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14350" y="1072600"/>
            <a:ext cx="28869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Dog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bark(){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System.out.printIn(“woof”);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Hound extends Dog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sniff(){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System.out.printIn(“sniff”);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bark(){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System.out.printIn(“bowl”);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1422825" y="1272050"/>
            <a:ext cx="471900" cy="295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1422825" y="3326625"/>
            <a:ext cx="471900" cy="295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2"/>
          <p:cNvCxnSpPr>
            <a:stCxn id="224" idx="6"/>
          </p:cNvCxnSpPr>
          <p:nvPr/>
        </p:nvCxnSpPr>
        <p:spPr>
          <a:xfrm>
            <a:off x="1894725" y="1419800"/>
            <a:ext cx="1361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32"/>
          <p:cNvCxnSpPr/>
          <p:nvPr/>
        </p:nvCxnSpPr>
        <p:spPr>
          <a:xfrm>
            <a:off x="3241325" y="1415225"/>
            <a:ext cx="0" cy="2069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32"/>
          <p:cNvCxnSpPr>
            <a:stCxn id="225" idx="6"/>
          </p:cNvCxnSpPr>
          <p:nvPr/>
        </p:nvCxnSpPr>
        <p:spPr>
          <a:xfrm>
            <a:off x="1894725" y="3474375"/>
            <a:ext cx="1346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2"/>
          <p:cNvSpPr txBox="1"/>
          <p:nvPr/>
        </p:nvSpPr>
        <p:spPr>
          <a:xfrm>
            <a:off x="3332625" y="1902175"/>
            <a:ext cx="214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Vienādas metodes un vienādi parametri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