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8E241B-9921-4909-9334-3F8C5A6AD281}">
  <a:tblStyle styleId="{018E241B-9921-4909-9334-3F8C5A6AD2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49E35F3-10B8-4C40-B9D8-E811DFB39F5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46c0b8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e746c0b87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746c0b87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e746c0b87d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46c0b87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e746c0b87d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46c0b8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e746c0b87d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746c0b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e746c0b8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46c0b8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e746c0b87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46c0b8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e746c0b8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46c0b8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e746c0b87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46c0b87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e746c0b87d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46c0b8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e746c0b87d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46c0b87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e746c0b87d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46c0b8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e746c0b87d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46c0b87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e746c0b87d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jp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342325" y="466725"/>
            <a:ext cx="374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DARBĪBAS AR KONSOLI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265767" y="2677941"/>
            <a:ext cx="3838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Console.ReadLine()</a:t>
            </a:r>
            <a:r>
              <a:rPr b="0" i="0" lang="en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nolasa ievadīto rindu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265763" y="2257000"/>
            <a:ext cx="3838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Console.WriteLine()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raksta norādīto objektu teksta attēlojumu vienā līnijā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009024" y="239446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3"/>
          <p:cNvGrpSpPr/>
          <p:nvPr/>
        </p:nvGrpSpPr>
        <p:grpSpPr>
          <a:xfrm>
            <a:off x="5244055" y="1894478"/>
            <a:ext cx="3385575" cy="1171799"/>
            <a:chOff x="0" y="47625"/>
            <a:chExt cx="9028200" cy="3124797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0" y="47625"/>
              <a:ext cx="9028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0" y="2885022"/>
              <a:ext cx="9028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795338" y="1162132"/>
            <a:ext cx="2702138" cy="1541438"/>
            <a:chOff x="0" y="-9525"/>
            <a:chExt cx="7205700" cy="4110500"/>
          </a:xfrm>
        </p:grpSpPr>
        <p:sp>
          <p:nvSpPr>
            <p:cNvPr id="202" name="Google Shape;202;p24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Uzdevumi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0" y="2073275"/>
              <a:ext cx="72057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Izmantojot lekcijā apgūtos primitīvos datu tipus, operatorus un darbības ar konsoli uzrakstīt kodu, kas: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4"/>
          <p:cNvGrpSpPr/>
          <p:nvPr/>
        </p:nvGrpSpPr>
        <p:grpSpPr>
          <a:xfrm>
            <a:off x="5224463" y="1162132"/>
            <a:ext cx="3186113" cy="494331"/>
            <a:chOff x="0" y="-9525"/>
            <a:chExt cx="8496300" cy="1318217"/>
          </a:xfrm>
        </p:grpSpPr>
        <p:sp>
          <p:nvSpPr>
            <p:cNvPr id="206" name="Google Shape;206;p24"/>
            <p:cNvSpPr txBox="1"/>
            <p:nvPr/>
          </p:nvSpPr>
          <p:spPr>
            <a:xfrm>
              <a:off x="0" y="1021292"/>
              <a:ext cx="8496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0" y="-9525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Izprintētu 5 vārdus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717530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4"/>
          <p:cNvGrpSpPr/>
          <p:nvPr/>
        </p:nvGrpSpPr>
        <p:grpSpPr>
          <a:xfrm>
            <a:off x="5224463" y="1656468"/>
            <a:ext cx="3186113" cy="941963"/>
            <a:chOff x="0" y="-9525"/>
            <a:chExt cx="8496300" cy="2511900"/>
          </a:xfrm>
        </p:grpSpPr>
        <p:sp>
          <p:nvSpPr>
            <p:cNvPr id="210" name="Google Shape;210;p24"/>
            <p:cNvSpPr txBox="1"/>
            <p:nvPr/>
          </p:nvSpPr>
          <p:spPr>
            <a:xfrm>
              <a:off x="0" y="1021292"/>
              <a:ext cx="8496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0" y="-9525"/>
              <a:ext cx="8496300" cy="25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Izprintētu 5 dažādas matemātiskas darbības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2380004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4"/>
          <p:cNvGrpSpPr/>
          <p:nvPr/>
        </p:nvGrpSpPr>
        <p:grpSpPr>
          <a:xfrm>
            <a:off x="5224463" y="2361973"/>
            <a:ext cx="3186113" cy="465900"/>
            <a:chOff x="0" y="66292"/>
            <a:chExt cx="8496300" cy="1242400"/>
          </a:xfrm>
        </p:grpSpPr>
        <p:sp>
          <p:nvSpPr>
            <p:cNvPr id="214" name="Google Shape;214;p24"/>
            <p:cNvSpPr txBox="1"/>
            <p:nvPr/>
          </p:nvSpPr>
          <p:spPr>
            <a:xfrm>
              <a:off x="0" y="1021292"/>
              <a:ext cx="8496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0" y="66292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Jāizmanto console.readline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2874330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4"/>
          <p:cNvGrpSpPr/>
          <p:nvPr/>
        </p:nvGrpSpPr>
        <p:grpSpPr>
          <a:xfrm>
            <a:off x="5224463" y="2827868"/>
            <a:ext cx="3186113" cy="494331"/>
            <a:chOff x="0" y="-9525"/>
            <a:chExt cx="8496300" cy="1318217"/>
          </a:xfrm>
        </p:grpSpPr>
        <p:sp>
          <p:nvSpPr>
            <p:cNvPr id="218" name="Google Shape;218;p24"/>
            <p:cNvSpPr txBox="1"/>
            <p:nvPr/>
          </p:nvSpPr>
          <p:spPr>
            <a:xfrm>
              <a:off x="0" y="1021292"/>
              <a:ext cx="8496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0" y="-9525"/>
              <a:ext cx="849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Jāizmanto console.writeline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3383266"/>
            <a:ext cx="234683" cy="18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4"/>
          <p:cNvGrpSpPr/>
          <p:nvPr/>
        </p:nvGrpSpPr>
        <p:grpSpPr>
          <a:xfrm>
            <a:off x="5224463" y="3336804"/>
            <a:ext cx="3186113" cy="941963"/>
            <a:chOff x="0" y="-9525"/>
            <a:chExt cx="8496300" cy="2511900"/>
          </a:xfrm>
        </p:grpSpPr>
        <p:sp>
          <p:nvSpPr>
            <p:cNvPr id="222" name="Google Shape;222;p24"/>
            <p:cNvSpPr txBox="1"/>
            <p:nvPr/>
          </p:nvSpPr>
          <p:spPr>
            <a:xfrm>
              <a:off x="0" y="1021292"/>
              <a:ext cx="8496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0" y="-9525"/>
              <a:ext cx="8496300" cy="25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Jāizmanto 5 dažādus operatorus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4677336" y="3424199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" name="Google Shape;81;p15"/>
          <p:cNvGrpSpPr/>
          <p:nvPr/>
        </p:nvGrpSpPr>
        <p:grpSpPr>
          <a:xfrm>
            <a:off x="4745246" y="1363995"/>
            <a:ext cx="3313529" cy="465464"/>
            <a:chOff x="0" y="0"/>
            <a:chExt cx="8836077" cy="1241238"/>
          </a:xfrm>
        </p:grpSpPr>
        <p:pic>
          <p:nvPicPr>
            <p:cNvPr id="82" name="Google Shape;82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Aritmētiskie operatori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745246" y="1925398"/>
            <a:ext cx="3313529" cy="465464"/>
            <a:chOff x="0" y="0"/>
            <a:chExt cx="8836077" cy="1241238"/>
          </a:xfrm>
        </p:grpSpPr>
        <p:pic>
          <p:nvPicPr>
            <p:cNvPr id="85" name="Google Shape;8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5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Relāciju operatori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4745246" y="2486803"/>
            <a:ext cx="3313529" cy="465464"/>
            <a:chOff x="0" y="0"/>
            <a:chExt cx="8836077" cy="1241238"/>
          </a:xfrm>
        </p:grpSpPr>
        <p:pic>
          <p:nvPicPr>
            <p:cNvPr id="88" name="Google Shape;8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Loģiskie operatori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4745246" y="3048206"/>
            <a:ext cx="3313529" cy="465464"/>
            <a:chOff x="0" y="0"/>
            <a:chExt cx="8836077" cy="1241238"/>
          </a:xfrm>
        </p:grpSpPr>
        <p:pic>
          <p:nvPicPr>
            <p:cNvPr id="91" name="Google Shape;91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Piešķiršanas operatori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4745246" y="3609610"/>
            <a:ext cx="3313529" cy="465464"/>
            <a:chOff x="0" y="0"/>
            <a:chExt cx="8836077" cy="1241238"/>
          </a:xfrm>
        </p:grpSpPr>
        <p:pic>
          <p:nvPicPr>
            <p:cNvPr id="94" name="Google Shape;94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Darbības ar konsoli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505749" y="1739987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" name="Google Shape;99;p15"/>
          <p:cNvGrpSpPr/>
          <p:nvPr/>
        </p:nvGrpSpPr>
        <p:grpSpPr>
          <a:xfrm>
            <a:off x="573659" y="1925397"/>
            <a:ext cx="3313529" cy="205364"/>
            <a:chOff x="0" y="0"/>
            <a:chExt cx="8836077" cy="547638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Primitīvie datu tipi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20086" r="42661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2325" y="466725"/>
            <a:ext cx="336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PRIMITĪVIE DATU TIPI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393513" y="135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{018E241B-9921-4909-9334-3F8C5A6AD281}</a:tableStyleId>
              </a:tblPr>
              <a:tblGrid>
                <a:gridCol w="1923050"/>
                <a:gridCol w="1923050"/>
                <a:gridCol w="1923050"/>
              </a:tblGrid>
              <a:tr h="4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Primitīvie datu tipi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Palīgvārdi, lai vieglāk atcerēties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Piemēri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4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Int - apzīmē veselu skaitli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stundas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 5 (int </a:t>
                      </a:r>
                      <a:r>
                        <a:rPr lang="en" sz="1300" u="none" cap="none" strike="noStrike">
                          <a:solidFill>
                            <a:schemeClr val="accent6"/>
                          </a:solidFill>
                        </a:rPr>
                        <a:t>default</a:t>
                      </a: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 = 0)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4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float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Nauda (eiro un centi)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 3,14 (float  </a:t>
                      </a:r>
                      <a:r>
                        <a:rPr lang="en" sz="1300" u="none" cap="none" strike="noStrike">
                          <a:solidFill>
                            <a:schemeClr val="accent6"/>
                          </a:solidFill>
                        </a:rPr>
                        <a:t>default</a:t>
                      </a: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 = 0)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4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bool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Vai ir sācies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 True (bool </a:t>
                      </a:r>
                      <a:r>
                        <a:rPr lang="en" sz="1300" u="none" cap="none" strike="noStrike">
                          <a:solidFill>
                            <a:schemeClr val="accent6"/>
                          </a:solidFill>
                        </a:rPr>
                        <a:t>default </a:t>
                      </a: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 false)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47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char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Viena rakstzīme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 y (parasti vienpēdiņās, apostrofos) = 'y'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4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string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vārdi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 “vārdi” (parasti pēdiņās)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113" name="Google Shape;113;p16"/>
          <p:cNvSpPr txBox="1"/>
          <p:nvPr/>
        </p:nvSpPr>
        <p:spPr>
          <a:xfrm>
            <a:off x="514350" y="1009664"/>
            <a:ext cx="436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default - esošā vērtība, ja programmētājs nav noteicis citādi</a:t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20" name="Google Shape;120;p17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42325" y="466725"/>
            <a:ext cx="425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ARITMĒTISKIE OPERATORI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/>
        </p:nvGraphicFramePr>
        <p:xfrm>
          <a:off x="342325" y="938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{549E35F3-10B8-4C40-B9D8-E811DFB39F52}</a:tableStyleId>
              </a:tblPr>
              <a:tblGrid>
                <a:gridCol w="944850"/>
                <a:gridCol w="3553700"/>
                <a:gridCol w="1169525"/>
              </a:tblGrid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Operators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Apraksts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Piemērs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+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Saskaita divus mainīgos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 + B = 30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Atņem otro mainīgo no pirmā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 - B = -10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*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Sareizina abus operatorus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 * B = 200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/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Dala skaitītāju ar skaitītāja atdalītāju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B / A = 2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%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Pēc mainīgo izdalīšanas atstāj pārpalikumu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B % A = 0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++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Palielina skaitli par 1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A++ = 11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--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Samazina skaitli par 1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A-- = 9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0350" marB="40350" marR="40350" marL="403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31" name="Google Shape;131;p18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42325" y="466725"/>
            <a:ext cx="353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RELĀCIJU OPERATORI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342325" y="9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{549E35F3-10B8-4C40-B9D8-E811DFB39F52}</a:tableStyleId>
              </a:tblPr>
              <a:tblGrid>
                <a:gridCol w="761900"/>
                <a:gridCol w="4266300"/>
                <a:gridCol w="1028500"/>
              </a:tblGrid>
              <a:tr h="29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Operatori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Apraksts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Piemērs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==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Pārbauda vai divas vērtības ir vienādas vai nē. Ja vērtības ir vienādas, tad stāvoklis tiek atrādīts kā - true - patiess. 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(A == B) is not true.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accent6"/>
                          </a:solidFill>
                        </a:rPr>
                        <a:t>!</a:t>
                      </a: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=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Pārbauda vai divas vērtības ir vienādas vai nē. Ja vērtības </a:t>
                      </a:r>
                      <a:r>
                        <a:rPr lang="en" sz="1200" u="none" cap="none" strike="noStrike">
                          <a:solidFill>
                            <a:schemeClr val="accent6"/>
                          </a:solidFill>
                        </a:rPr>
                        <a:t>nav </a:t>
                      </a: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vienādas, tad stāvoklis tiek atrādīts kā - true - patiess. 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(A != B) is true.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&gt;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Pārbauda vai kreisās puses mainīgais ir lielāks par labās puses mainīgo, ja jā, tad stāvoklis tiek atrādīts kā - true - patiess.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(A &gt; B) is not true.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&lt;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Pārbauda vai kreisās puses mainīgais ir mazāks par labās puses mainīgo, ja jā, tad stāvoklis tiek atrādīts kā - true - patiess.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(A &lt; B) is true.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&gt;=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Pārbauda vai kreisās puses mainīgais ir lielāks vai vienāds ar labās puses mainīgo, ja jā, tad stāvoklis tiek atrādīts kā - true - patiess.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(A &gt;= B) is not true.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&lt;=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Pārbauda vai kreisās puses mainīgais ir mazāks vai vienāds ar labās puses mainīgo, ja jā, tad stāvoklis tiek atrādīts kā - true - patiess.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</a:rPr>
                        <a:t>(A &lt;= B) is true.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1050" marB="21050" marR="21050" marL="21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42" name="Google Shape;142;p19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42325" y="466725"/>
            <a:ext cx="345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LOĢISKIE OPERATORI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342319" y="9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{549E35F3-10B8-4C40-B9D8-E811DFB39F52}</a:tableStyleId>
              </a:tblPr>
              <a:tblGrid>
                <a:gridCol w="830950"/>
                <a:gridCol w="3417200"/>
                <a:gridCol w="1559450"/>
              </a:tblGrid>
              <a:tr h="17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Operatori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Apraksts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Piemērs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&amp;&amp;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Loģiskai UN operators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Ja abi mainīgie eksistē, tad stāvoklis ir patiess.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(A &amp;&amp; B) A and B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||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Loģiskais VAI operators.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Ja kaut viens no mainīgajiem eksistē, tad stāvoklis ir patiess.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(A || B) A or B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!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Loģiskais NAV operators.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Tiek izmantots, lai mainītu mainīgo stāvokli. Ja stāvoklis ir patiess, tad šis operators to mainīs uz pretējo.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!(A &amp;&amp; B) not A and B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53" name="Google Shape;153;p20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42325" y="466725"/>
            <a:ext cx="43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PIEŠĶIRŠANAS OPERATORI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342325" y="91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{549E35F3-10B8-4C40-B9D8-E811DFB39F52}</a:tableStyleId>
              </a:tblPr>
              <a:tblGrid>
                <a:gridCol w="720250"/>
                <a:gridCol w="3007175"/>
                <a:gridCol w="2332850"/>
              </a:tblGrid>
              <a:tr h="35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Operators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Apraksts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Piemērs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=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Parasts piešķiršanas operators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Piešķir vērtības no kreisās puses mainīgajiem uz labās puses mainīgo.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 = A + B piešķir A + B vērtības uz C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+=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Pievieno un atjauno kreisās puses vērtību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 += A ir vienāds ar C = C + 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-=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Samazina un atjauno kreisās puses vērtību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 -= A ir vienāds ar C = C - 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*=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Sareizina un atjauno kreisās puses vērtību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 *= A ir vienāds ar C = C * 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/=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Sadala un atjauno kreisās puses vērtību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 /= A ir vienāds ar C = C / 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%=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Sadala, atgriež atlikumu un atjauno kreisās puses vērtību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C %= A ir vienāds ar C = C % 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075" marB="14075" marR="14075" marL="140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342325" y="466725"/>
            <a:ext cx="194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14350" y="1072603"/>
            <a:ext cx="4864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# operatoru prioritāšu tabula, kas ir atbildīga par to, kuri operatori vispirms tiek novērtēti. Tas ir līdzīgi, kā mēs visi zinām, ka reizināšana vienmēr ir pirms saskaitīšanas.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265767" y="2677941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https://docs.microsoft.com/en-us/cpp/c-language/precedence-and-order-of-evaluation?view=vs-20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