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4963D6-3850-46E1-B1CE-8CDFC03680F8}">
  <a:tblStyle styleId="{CA4963D6-3850-46E1-B1CE-8CDFC03680F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160D5F9-DD0B-40D9-9C94-3B5AAA0B237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573d9e0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e573d9e0b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573d9e0bb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e573d9e0bb_0_6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573d9e0bb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ge573d9e0bb_0_6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573d9e0bb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ge573d9e0bb_0_6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573d9e0bb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ge573d9e0bb_0_6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573d9e0bb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ge573d9e0bb_0_6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573d9e0bb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ge573d9e0bb_0_6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573d9e0b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9" name="Google Shape;399;ge573d9e0bb_0_7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573d9e0bb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ge573d9e0bb_0_7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573d9e0bb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ge573d9e0bb_0_7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573d9e0b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6" name="Google Shape;436;ge573d9e0bb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573d9e0bb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e573d9e0bb_0_5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573d9e0bb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e573d9e0bb_0_5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573d9e0b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e573d9e0bb_0_5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573d9e0b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e573d9e0bb_0_5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573d9e0bb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e573d9e0bb_0_5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573d9e0bb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e573d9e0bb_0_5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573d9e0bb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e573d9e0bb_0_5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573d9e0bb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e573d9e0bb_0_6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2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26" name="Google Shape;126;p30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27" name="Google Shape;127;p3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33" name="Google Shape;133;p31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34" name="Google Shape;134;p31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35" name="Google Shape;135;p31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36" name="Google Shape;136;p3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47" name="Google Shape;147;p33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48" name="Google Shape;148;p3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3" name="Google Shape;153;p34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34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55" name="Google Shape;155;p3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6" name="Google Shape;156;p3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2" name="Google Shape;162;p3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67" name="Google Shape;167;p3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8.jp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jpg"/><Relationship Id="rId4" Type="http://schemas.openxmlformats.org/officeDocument/2006/relationships/image" Target="../media/image4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9.jpg"/><Relationship Id="rId5" Type="http://schemas.openxmlformats.org/officeDocument/2006/relationships/image" Target="../media/image16.png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7"/>
          <p:cNvPicPr preferRelativeResize="0"/>
          <p:nvPr/>
        </p:nvPicPr>
        <p:blipFill rotWithShape="1">
          <a:blip r:embed="rId3">
            <a:alphaModFix/>
          </a:blip>
          <a:srcRect b="0" l="0" r="16513" t="0"/>
          <a:stretch/>
        </p:blipFill>
        <p:spPr>
          <a:xfrm>
            <a:off x="0" y="-155879"/>
            <a:ext cx="7865491" cy="529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6182" y="4295419"/>
            <a:ext cx="2878718" cy="66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350" y="4100704"/>
            <a:ext cx="3049219" cy="72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350" y="3080884"/>
            <a:ext cx="2514686" cy="72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7"/>
          <p:cNvPicPr preferRelativeResize="0"/>
          <p:nvPr/>
        </p:nvPicPr>
        <p:blipFill rotWithShape="1">
          <a:blip r:embed="rId7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7"/>
          <p:cNvSpPr txBox="1"/>
          <p:nvPr/>
        </p:nvSpPr>
        <p:spPr>
          <a:xfrm>
            <a:off x="5737902" y="3886495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7"/>
          <p:cNvSpPr txBox="1"/>
          <p:nvPr/>
        </p:nvSpPr>
        <p:spPr>
          <a:xfrm>
            <a:off x="2038959" y="1446760"/>
            <a:ext cx="48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5384297" y="2051069"/>
            <a:ext cx="1515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Artis Vilciņš</a:t>
            </a:r>
            <a:endParaRPr b="0" i="0" sz="1300" u="none" cap="none" strike="noStrike">
              <a:solidFill>
                <a:srgbClr val="3E3E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7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6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6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316" name="Google Shape;316;p46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6"/>
          <p:cNvSpPr/>
          <p:nvPr/>
        </p:nvSpPr>
        <p:spPr>
          <a:xfrm>
            <a:off x="1009024" y="275585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6"/>
          <p:cNvSpPr/>
          <p:nvPr/>
        </p:nvSpPr>
        <p:spPr>
          <a:xfrm>
            <a:off x="1009024" y="310129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46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6"/>
          <p:cNvSpPr txBox="1"/>
          <p:nvPr/>
        </p:nvSpPr>
        <p:spPr>
          <a:xfrm>
            <a:off x="342325" y="466725"/>
            <a:ext cx="278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IEKAPSULĒŠANA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6"/>
          <p:cNvSpPr txBox="1"/>
          <p:nvPr/>
        </p:nvSpPr>
        <p:spPr>
          <a:xfrm>
            <a:off x="514350" y="1072603"/>
            <a:ext cx="48648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Iekapsulēšanas nozīme ir pārliecināties, ka "sensitīvi" dati tiek paslēpti no lietotājiem. 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Lai to panāktu, jums: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6"/>
          <p:cNvSpPr txBox="1"/>
          <p:nvPr/>
        </p:nvSpPr>
        <p:spPr>
          <a:xfrm>
            <a:off x="1265767" y="2677941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Jāiestata laukus / mainīgos kā privātus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6"/>
          <p:cNvSpPr txBox="1"/>
          <p:nvPr/>
        </p:nvSpPr>
        <p:spPr>
          <a:xfrm>
            <a:off x="1265767" y="3023382"/>
            <a:ext cx="38382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Jānodrošina publiskas iegūšanas (get) un iestatīšanas (set) metodes, izmantojot īpašumus (properties), lai piekļūtu privāta lauka vērtībai un atjauninātu to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6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7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7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331" name="Google Shape;331;p47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7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7"/>
          <p:cNvSpPr txBox="1"/>
          <p:nvPr/>
        </p:nvSpPr>
        <p:spPr>
          <a:xfrm>
            <a:off x="342325" y="466725"/>
            <a:ext cx="2788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7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7"/>
          <p:cNvSpPr txBox="1"/>
          <p:nvPr/>
        </p:nvSpPr>
        <p:spPr>
          <a:xfrm>
            <a:off x="155850" y="0"/>
            <a:ext cx="2977200" cy="52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System;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DemoEncap {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9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String studentName;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9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private </a:t>
            </a: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studentAge;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Name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" sz="9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get</a:t>
            </a:r>
            <a:endParaRPr b="0" i="0" sz="9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studentName;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" sz="9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set </a:t>
            </a:r>
            <a:endParaRPr b="0" i="0" sz="9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studentName = value;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Age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9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studentAge;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0" i="0" sz="9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 </a:t>
            </a:r>
            <a:endParaRPr b="0" i="0" sz="9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studentAge = value;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      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9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47"/>
          <p:cNvSpPr txBox="1"/>
          <p:nvPr/>
        </p:nvSpPr>
        <p:spPr>
          <a:xfrm>
            <a:off x="3302100" y="448300"/>
            <a:ext cx="2553900" cy="24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Deklarētie privātie mainīgie tiem var piekļūt tikai klases publiskās metodes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300" u="none" cap="none" strike="noStrike">
              <a:solidFill>
                <a:schemeClr val="lt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Jāizmanto piekļuves, lai iegūtu un iestatītu vērtību studentName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      </a:t>
            </a:r>
            <a:endParaRPr b="0" i="0" sz="1300" u="none" cap="none" strike="noStrike">
              <a:solidFill>
                <a:schemeClr val="lt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Jāizmanto piekļuves, lai iegūtu un iestatītu vērtību studentAge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47"/>
          <p:cNvCxnSpPr/>
          <p:nvPr/>
        </p:nvCxnSpPr>
        <p:spPr>
          <a:xfrm rot="10800000">
            <a:off x="994553" y="606026"/>
            <a:ext cx="2212500" cy="308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8" name="Google Shape;338;p47"/>
          <p:cNvCxnSpPr/>
          <p:nvPr/>
        </p:nvCxnSpPr>
        <p:spPr>
          <a:xfrm rot="10800000">
            <a:off x="1686000" y="955788"/>
            <a:ext cx="1616100" cy="6603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9" name="Google Shape;339;p47"/>
          <p:cNvCxnSpPr/>
          <p:nvPr/>
        </p:nvCxnSpPr>
        <p:spPr>
          <a:xfrm flipH="1">
            <a:off x="1476150" y="2198813"/>
            <a:ext cx="1787100" cy="6450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48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8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346" name="Google Shape;346;p48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8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342325" y="466725"/>
            <a:ext cx="2788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8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8"/>
          <p:cNvSpPr txBox="1"/>
          <p:nvPr/>
        </p:nvSpPr>
        <p:spPr>
          <a:xfrm>
            <a:off x="150825" y="577638"/>
            <a:ext cx="35427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GFG {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static public void Main()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DemoEncap obj = new DemoEncap();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obj.Name = "Ankita";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obj.Age = 21;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Console.WriteLine("Name: " + obj.Name);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Console.WriteLine("Age: " + obj.Age);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48"/>
          <p:cNvSpPr txBox="1"/>
          <p:nvPr/>
        </p:nvSpPr>
        <p:spPr>
          <a:xfrm>
            <a:off x="3644426" y="577638"/>
            <a:ext cx="2686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Driver Class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Main Method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creating object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calls set accessor of the property Name,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and pass "Ankita" as value of the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// standard field 'value'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calls set accessor of the property Age,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and pass "21" as value of the 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standard field 'value'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Displaying values of the variables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48"/>
          <p:cNvCxnSpPr/>
          <p:nvPr/>
        </p:nvCxnSpPr>
        <p:spPr>
          <a:xfrm flipH="1">
            <a:off x="1289713" y="738113"/>
            <a:ext cx="2315400" cy="15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3" name="Google Shape;353;p48"/>
          <p:cNvCxnSpPr/>
          <p:nvPr/>
        </p:nvCxnSpPr>
        <p:spPr>
          <a:xfrm flipH="1">
            <a:off x="2967975" y="1048900"/>
            <a:ext cx="699300" cy="31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4" name="Google Shape;354;p48"/>
          <p:cNvCxnSpPr/>
          <p:nvPr/>
        </p:nvCxnSpPr>
        <p:spPr>
          <a:xfrm flipH="1">
            <a:off x="2260988" y="1452925"/>
            <a:ext cx="1375200" cy="116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5" name="Google Shape;355;p48"/>
          <p:cNvCxnSpPr/>
          <p:nvPr/>
        </p:nvCxnSpPr>
        <p:spPr>
          <a:xfrm flipH="1">
            <a:off x="1888000" y="1818100"/>
            <a:ext cx="1771500" cy="442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6" name="Google Shape;356;p48"/>
          <p:cNvCxnSpPr/>
          <p:nvPr/>
        </p:nvCxnSpPr>
        <p:spPr>
          <a:xfrm flipH="1">
            <a:off x="2222225" y="2696063"/>
            <a:ext cx="1429500" cy="31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7" name="Google Shape;357;p48"/>
          <p:cNvCxnSpPr/>
          <p:nvPr/>
        </p:nvCxnSpPr>
        <p:spPr>
          <a:xfrm rot="10800000">
            <a:off x="2517375" y="3146625"/>
            <a:ext cx="1149900" cy="4041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9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9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364" name="Google Shape;364;p49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9"/>
          <p:cNvSpPr/>
          <p:nvPr/>
        </p:nvSpPr>
        <p:spPr>
          <a:xfrm>
            <a:off x="1009024" y="275585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9"/>
          <p:cNvSpPr/>
          <p:nvPr/>
        </p:nvSpPr>
        <p:spPr>
          <a:xfrm>
            <a:off x="1009024" y="3101293"/>
            <a:ext cx="126433" cy="1270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B75F2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49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9"/>
          <p:cNvSpPr txBox="1"/>
          <p:nvPr/>
        </p:nvSpPr>
        <p:spPr>
          <a:xfrm>
            <a:off x="342325" y="466725"/>
            <a:ext cx="401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ĪPAŠUMI (PROPERTIES)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9"/>
          <p:cNvSpPr txBox="1"/>
          <p:nvPr/>
        </p:nvSpPr>
        <p:spPr>
          <a:xfrm>
            <a:off x="514350" y="1072603"/>
            <a:ext cx="48648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Klases loceklis, kas nodrošina elastīgu piekļuvi privātajiem laukiem.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Tam ir divi piekļuvēji (accessors)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9"/>
          <p:cNvSpPr txBox="1"/>
          <p:nvPr/>
        </p:nvSpPr>
        <p:spPr>
          <a:xfrm>
            <a:off x="1265767" y="2677941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iegūt īpašuma vērtību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9"/>
          <p:cNvSpPr txBox="1"/>
          <p:nvPr/>
        </p:nvSpPr>
        <p:spPr>
          <a:xfrm>
            <a:off x="1265767" y="3023382"/>
            <a:ext cx="3838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iestatīt jaunu īpašuma vērtību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9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/>
          <p:nvPr/>
        </p:nvSpPr>
        <p:spPr>
          <a:xfrm>
            <a:off x="4572000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4948" r="-24938" t="0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p50"/>
          <p:cNvGrpSpPr/>
          <p:nvPr/>
        </p:nvGrpSpPr>
        <p:grpSpPr>
          <a:xfrm>
            <a:off x="342325" y="462342"/>
            <a:ext cx="3982163" cy="2372903"/>
            <a:chOff x="0" y="47625"/>
            <a:chExt cx="10619100" cy="6327741"/>
          </a:xfrm>
        </p:grpSpPr>
        <p:sp>
          <p:nvSpPr>
            <p:cNvPr id="379" name="Google Shape;379;p50"/>
            <p:cNvSpPr txBox="1"/>
            <p:nvPr/>
          </p:nvSpPr>
          <p:spPr>
            <a:xfrm>
              <a:off x="0" y="47625"/>
              <a:ext cx="106191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Dzīve bez īpašumiem </a:t>
              </a:r>
              <a:endParaRPr b="0" i="0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0"/>
            <p:cNvSpPr txBox="1"/>
            <p:nvPr/>
          </p:nvSpPr>
          <p:spPr>
            <a:xfrm>
              <a:off x="0" y="2853666"/>
              <a:ext cx="10619100" cy="35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Visiem laukiem klases iekšienē jābūt privātiem, jo klase ir atbildīga par datiem, kas tai pieder, un par to, kā ar tiem tiek manipulēts. Tā rezultātā parasti ir 1 privāts lauks un 2 šādas publiskas funkcijas.</a:t>
              </a:r>
              <a:endParaRPr b="0" i="0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1" name="Google Shape;381;p50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9166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0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0"/>
          <p:cNvSpPr/>
          <p:nvPr/>
        </p:nvSpPr>
        <p:spPr>
          <a:xfrm>
            <a:off x="4536669" y="-717925"/>
            <a:ext cx="6651000" cy="6580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7087" y="863900"/>
            <a:ext cx="3607826" cy="326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/>
          <p:nvPr/>
        </p:nvSpPr>
        <p:spPr>
          <a:xfrm>
            <a:off x="4572000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4948" r="-24938" t="0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Google Shape;390;p51"/>
          <p:cNvGrpSpPr/>
          <p:nvPr/>
        </p:nvGrpSpPr>
        <p:grpSpPr>
          <a:xfrm>
            <a:off x="342325" y="462342"/>
            <a:ext cx="3982163" cy="3213390"/>
            <a:chOff x="0" y="47625"/>
            <a:chExt cx="10619100" cy="8569041"/>
          </a:xfrm>
        </p:grpSpPr>
        <p:sp>
          <p:nvSpPr>
            <p:cNvPr id="391" name="Google Shape;391;p51"/>
            <p:cNvSpPr txBox="1"/>
            <p:nvPr/>
          </p:nvSpPr>
          <p:spPr>
            <a:xfrm>
              <a:off x="0" y="47625"/>
              <a:ext cx="106191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Iepazīstinot ar īpašumiem </a:t>
              </a:r>
              <a:endParaRPr b="0" i="0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1"/>
            <p:cNvSpPr txBox="1"/>
            <p:nvPr/>
          </p:nvSpPr>
          <p:spPr>
            <a:xfrm>
              <a:off x="0" y="2853666"/>
              <a:ext cx="10619100" cy="57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Tas pats piemērs kā iepriekš, tikai šoreiz mēs varam izmantot nosaukumu Name ir vairāk kā lauks, nevis funkcija.</a:t>
              </a:r>
              <a:endParaRPr b="0" i="0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Piemēram, Name = “Jānis”, kas sniedz daudz vairāk lasāmības. Bet iegūt (get) un iestatīt (set) joprojām ir funkcijas</a:t>
              </a:r>
              <a:endParaRPr b="0" i="0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3" name="Google Shape;393;p51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9166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1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1"/>
          <p:cNvSpPr/>
          <p:nvPr/>
        </p:nvSpPr>
        <p:spPr>
          <a:xfrm>
            <a:off x="4536669" y="-717925"/>
            <a:ext cx="6651000" cy="6580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8251" y="653938"/>
            <a:ext cx="3321738" cy="37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"/>
          <p:cNvSpPr/>
          <p:nvPr/>
        </p:nvSpPr>
        <p:spPr>
          <a:xfrm>
            <a:off x="4572000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4948" r="-24938" t="0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Google Shape;402;p52"/>
          <p:cNvGrpSpPr/>
          <p:nvPr/>
        </p:nvGrpSpPr>
        <p:grpSpPr>
          <a:xfrm>
            <a:off x="342325" y="462342"/>
            <a:ext cx="3982163" cy="1812653"/>
            <a:chOff x="0" y="47625"/>
            <a:chExt cx="10619100" cy="4833741"/>
          </a:xfrm>
        </p:grpSpPr>
        <p:sp>
          <p:nvSpPr>
            <p:cNvPr id="403" name="Google Shape;403;p52"/>
            <p:cNvSpPr txBox="1"/>
            <p:nvPr/>
          </p:nvSpPr>
          <p:spPr>
            <a:xfrm>
              <a:off x="0" y="47625"/>
              <a:ext cx="10619100" cy="3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Īpašumu pielietojuma saīsinājums</a:t>
              </a:r>
              <a:endParaRPr b="0" i="0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2"/>
            <p:cNvSpPr txBox="1"/>
            <p:nvPr/>
          </p:nvSpPr>
          <p:spPr>
            <a:xfrm>
              <a:off x="0" y="2853666"/>
              <a:ext cx="10619100" cy="20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Visas šīs izmaiņas radīja šo ... Tātad šis ir tas pats, kas iepriekšējā slaidā tikai saīsinājums, jo šis ir visizplatītākais lietošanas gadījums.</a:t>
              </a:r>
              <a:endParaRPr b="0" i="0" sz="13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5" name="Google Shape;405;p52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9166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2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2"/>
          <p:cNvSpPr/>
          <p:nvPr/>
        </p:nvSpPr>
        <p:spPr>
          <a:xfrm>
            <a:off x="4536669" y="-717925"/>
            <a:ext cx="6651000" cy="6580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9377" y="1945200"/>
            <a:ext cx="4359213" cy="130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3E3D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/>
          <p:nvPr/>
        </p:nvSpPr>
        <p:spPr>
          <a:xfrm>
            <a:off x="-1782442" y="-717905"/>
            <a:ext cx="6588125" cy="658809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0768" l="0" r="0" t="-9219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" name="Google Shape;414;p53"/>
          <p:cNvGrpSpPr/>
          <p:nvPr/>
        </p:nvGrpSpPr>
        <p:grpSpPr>
          <a:xfrm>
            <a:off x="5244055" y="1894478"/>
            <a:ext cx="3385575" cy="1171799"/>
            <a:chOff x="0" y="47625"/>
            <a:chExt cx="9028200" cy="3124797"/>
          </a:xfrm>
        </p:grpSpPr>
        <p:sp>
          <p:nvSpPr>
            <p:cNvPr id="415" name="Google Shape;415;p53"/>
            <p:cNvSpPr txBox="1"/>
            <p:nvPr/>
          </p:nvSpPr>
          <p:spPr>
            <a:xfrm>
              <a:off x="0" y="47625"/>
              <a:ext cx="90282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rgbClr val="B75F28"/>
                  </a:solidFill>
                  <a:latin typeface="Arial"/>
                  <a:ea typeface="Arial"/>
                  <a:cs typeface="Arial"/>
                  <a:sym typeface="Arial"/>
                </a:rPr>
                <a:t>Demo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3"/>
            <p:cNvSpPr txBox="1"/>
            <p:nvPr/>
          </p:nvSpPr>
          <p:spPr>
            <a:xfrm>
              <a:off x="0" y="2885022"/>
              <a:ext cx="90282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7" name="Google Shape;417;p53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3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5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4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4"/>
          <p:cNvSpPr txBox="1"/>
          <p:nvPr/>
        </p:nvSpPr>
        <p:spPr>
          <a:xfrm>
            <a:off x="690036" y="1169042"/>
            <a:ext cx="353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" sz="3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Uzdevumi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Google Shape;426;p54"/>
          <p:cNvGrpSpPr/>
          <p:nvPr/>
        </p:nvGrpSpPr>
        <p:grpSpPr>
          <a:xfrm>
            <a:off x="690036" y="2777179"/>
            <a:ext cx="1973813" cy="2584230"/>
            <a:chOff x="0" y="0"/>
            <a:chExt cx="5263500" cy="6891279"/>
          </a:xfrm>
        </p:grpSpPr>
        <p:sp>
          <p:nvSpPr>
            <p:cNvPr id="427" name="Google Shape;427;p54"/>
            <p:cNvSpPr txBox="1"/>
            <p:nvPr/>
          </p:nvSpPr>
          <p:spPr>
            <a:xfrm>
              <a:off x="0" y="2262579"/>
              <a:ext cx="5263500" cy="46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Izveido 10 dabā redzamas klases. </a:t>
              </a:r>
              <a:endParaRPr b="0" i="0" sz="12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995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995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Vismaz vienam mainīgajam un vienai funkcijai katrā klasē </a:t>
              </a:r>
              <a:endParaRPr b="0" i="0" sz="12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3995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4"/>
            <p:cNvSpPr txBox="1"/>
            <p:nvPr/>
          </p:nvSpPr>
          <p:spPr>
            <a:xfrm>
              <a:off x="0" y="1114287"/>
              <a:ext cx="5263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1. uzdevums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9" name="Google Shape;429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665561" cy="6486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0" name="Google Shape;430;p54"/>
          <p:cNvGrpSpPr/>
          <p:nvPr/>
        </p:nvGrpSpPr>
        <p:grpSpPr>
          <a:xfrm>
            <a:off x="3479798" y="2812831"/>
            <a:ext cx="1973813" cy="2263250"/>
            <a:chOff x="0" y="0"/>
            <a:chExt cx="5263500" cy="6035332"/>
          </a:xfrm>
        </p:grpSpPr>
        <p:sp>
          <p:nvSpPr>
            <p:cNvPr id="431" name="Google Shape;431;p54"/>
            <p:cNvSpPr txBox="1"/>
            <p:nvPr/>
          </p:nvSpPr>
          <p:spPr>
            <a:xfrm>
              <a:off x="0" y="2177032"/>
              <a:ext cx="5263500" cy="38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Izveidot konsoles aplikāciju:</a:t>
              </a:r>
              <a:endParaRPr b="0" i="0" sz="10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Izveidot 2 klases ar cilvēkiem</a:t>
              </a:r>
              <a:endParaRPr b="0" i="0" sz="10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Katram ir vārds un uzvārds (ko nevar mainīt)</a:t>
              </a:r>
              <a:endParaRPr b="0" i="0" sz="10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3E3E3D"/>
                  </a:solidFill>
                  <a:latin typeface="Arial"/>
                  <a:ea typeface="Arial"/>
                  <a:cs typeface="Arial"/>
                  <a:sym typeface="Arial"/>
                </a:rPr>
                <a:t>Abi sasveicinās</a:t>
              </a:r>
              <a:endParaRPr b="0" i="0" sz="10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4"/>
            <p:cNvSpPr txBox="1"/>
            <p:nvPr/>
          </p:nvSpPr>
          <p:spPr>
            <a:xfrm>
              <a:off x="0" y="1019215"/>
              <a:ext cx="5263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E28D35"/>
                  </a:solidFill>
                  <a:latin typeface="Arial"/>
                  <a:ea typeface="Arial"/>
                  <a:cs typeface="Arial"/>
                  <a:sym typeface="Arial"/>
                </a:rPr>
                <a:t>2*. uzdevums</a:t>
              </a:r>
              <a:endParaRPr b="0" i="0" sz="18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3" name="Google Shape;433;p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766880" cy="5535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466850"/>
            <a:ext cx="4265564" cy="98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0368" y="4019550"/>
            <a:ext cx="3512821" cy="83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5"/>
          <p:cNvPicPr preferRelativeResize="0"/>
          <p:nvPr/>
        </p:nvPicPr>
        <p:blipFill rotWithShape="1">
          <a:blip r:embed="rId6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5"/>
          <p:cNvSpPr txBox="1"/>
          <p:nvPr/>
        </p:nvSpPr>
        <p:spPr>
          <a:xfrm>
            <a:off x="799765" y="1185890"/>
            <a:ext cx="3123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ESF projekts Nr. 8.4.1.0/16/l/001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''Nodarbināto personu profesionālās kompetences pilnveide"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5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18450" r="23474" t="0"/>
          <a:stretch/>
        </p:blipFill>
        <p:spPr>
          <a:xfrm>
            <a:off x="-12060" y="-59381"/>
            <a:ext cx="4582584" cy="526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8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99519" y="214782"/>
            <a:ext cx="1573670" cy="47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8"/>
          <p:cNvPicPr preferRelativeResize="0"/>
          <p:nvPr/>
        </p:nvPicPr>
        <p:blipFill rotWithShape="1">
          <a:blip r:embed="rId5">
            <a:alphaModFix/>
          </a:blip>
          <a:srcRect b="0" l="1438" r="0" t="0"/>
          <a:stretch/>
        </p:blipFill>
        <p:spPr>
          <a:xfrm>
            <a:off x="131536" y="0"/>
            <a:ext cx="90124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/>
        </p:nvSpPr>
        <p:spPr>
          <a:xfrm>
            <a:off x="5547325" y="3943866"/>
            <a:ext cx="332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3. LEKCIJA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8"/>
          <p:cNvSpPr txBox="1"/>
          <p:nvPr/>
        </p:nvSpPr>
        <p:spPr>
          <a:xfrm>
            <a:off x="6275095" y="800300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7244405" y="206516"/>
            <a:ext cx="1628782" cy="4967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9"/>
          <p:cNvCxnSpPr/>
          <p:nvPr/>
        </p:nvCxnSpPr>
        <p:spPr>
          <a:xfrm>
            <a:off x="4677336" y="1739988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39"/>
          <p:cNvCxnSpPr/>
          <p:nvPr/>
        </p:nvCxnSpPr>
        <p:spPr>
          <a:xfrm>
            <a:off x="4677336" y="2301391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39"/>
          <p:cNvCxnSpPr/>
          <p:nvPr/>
        </p:nvCxnSpPr>
        <p:spPr>
          <a:xfrm>
            <a:off x="4677336" y="2862796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39"/>
          <p:cNvCxnSpPr/>
          <p:nvPr/>
        </p:nvCxnSpPr>
        <p:spPr>
          <a:xfrm>
            <a:off x="4677336" y="3424199"/>
            <a:ext cx="3381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1" name="Google Shape;201;p39"/>
          <p:cNvGrpSpPr/>
          <p:nvPr/>
        </p:nvGrpSpPr>
        <p:grpSpPr>
          <a:xfrm>
            <a:off x="4745246" y="1363995"/>
            <a:ext cx="3313529" cy="205364"/>
            <a:chOff x="0" y="0"/>
            <a:chExt cx="8836077" cy="547638"/>
          </a:xfrm>
        </p:grpSpPr>
        <p:pic>
          <p:nvPicPr>
            <p:cNvPr id="202" name="Google Shape;202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39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Klases un objekti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39"/>
          <p:cNvGrpSpPr/>
          <p:nvPr/>
        </p:nvGrpSpPr>
        <p:grpSpPr>
          <a:xfrm>
            <a:off x="4745246" y="1925398"/>
            <a:ext cx="3313529" cy="205364"/>
            <a:chOff x="0" y="0"/>
            <a:chExt cx="8836077" cy="547638"/>
          </a:xfrm>
        </p:grpSpPr>
        <p:pic>
          <p:nvPicPr>
            <p:cNvPr id="205" name="Google Shape;205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39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Jaunas klases izveide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39"/>
          <p:cNvGrpSpPr/>
          <p:nvPr/>
        </p:nvGrpSpPr>
        <p:grpSpPr>
          <a:xfrm>
            <a:off x="4745246" y="2486803"/>
            <a:ext cx="3313529" cy="205364"/>
            <a:chOff x="0" y="0"/>
            <a:chExt cx="8836077" cy="547638"/>
          </a:xfrm>
        </p:grpSpPr>
        <p:pic>
          <p:nvPicPr>
            <p:cNvPr id="208" name="Google Shape;208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39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Pieejas modifikatori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39"/>
          <p:cNvGrpSpPr/>
          <p:nvPr/>
        </p:nvGrpSpPr>
        <p:grpSpPr>
          <a:xfrm>
            <a:off x="4745246" y="3048206"/>
            <a:ext cx="3313529" cy="205364"/>
            <a:chOff x="0" y="0"/>
            <a:chExt cx="8836077" cy="547638"/>
          </a:xfrm>
        </p:grpSpPr>
        <p:pic>
          <p:nvPicPr>
            <p:cNvPr id="211" name="Google Shape;211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39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Funkciju struktūras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39"/>
          <p:cNvGrpSpPr/>
          <p:nvPr/>
        </p:nvGrpSpPr>
        <p:grpSpPr>
          <a:xfrm>
            <a:off x="4745246" y="3609610"/>
            <a:ext cx="3313529" cy="205364"/>
            <a:chOff x="0" y="0"/>
            <a:chExt cx="8836077" cy="547638"/>
          </a:xfrm>
        </p:grpSpPr>
        <p:pic>
          <p:nvPicPr>
            <p:cNvPr id="214" name="Google Shape;214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20918" cy="520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39"/>
            <p:cNvSpPr txBox="1"/>
            <p:nvPr/>
          </p:nvSpPr>
          <p:spPr>
            <a:xfrm>
              <a:off x="775377" y="13938"/>
              <a:ext cx="8060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6F6F6"/>
                  </a:solidFill>
                  <a:latin typeface="Arial"/>
                  <a:ea typeface="Arial"/>
                  <a:cs typeface="Arial"/>
                  <a:sym typeface="Arial"/>
                </a:rPr>
                <a:t>Īpašumi (properties)</a:t>
              </a:r>
              <a:endParaRPr b="0" i="0" sz="13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39"/>
          <p:cNvSpPr txBox="1"/>
          <p:nvPr/>
        </p:nvSpPr>
        <p:spPr>
          <a:xfrm>
            <a:off x="6275095" y="827845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DBDAD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9"/>
          <p:cNvSpPr txBox="1"/>
          <p:nvPr/>
        </p:nvSpPr>
        <p:spPr>
          <a:xfrm>
            <a:off x="505744" y="1205458"/>
            <a:ext cx="406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6F6F6"/>
                </a:solidFill>
                <a:latin typeface="Arial"/>
                <a:ea typeface="Arial"/>
                <a:cs typeface="Arial"/>
                <a:sym typeface="Arial"/>
              </a:rPr>
              <a:t>Šodienas lekcijā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0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0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24" name="Google Shape;224;p40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469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0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0"/>
          <p:cNvSpPr txBox="1"/>
          <p:nvPr/>
        </p:nvSpPr>
        <p:spPr>
          <a:xfrm>
            <a:off x="342325" y="466725"/>
            <a:ext cx="331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KLASES UN OBJEKTI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0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0"/>
          <p:cNvSpPr/>
          <p:nvPr/>
        </p:nvSpPr>
        <p:spPr>
          <a:xfrm>
            <a:off x="2146479" y="1412929"/>
            <a:ext cx="1201200" cy="6033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Klase - Automašīnas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0"/>
          <p:cNvSpPr/>
          <p:nvPr/>
        </p:nvSpPr>
        <p:spPr>
          <a:xfrm>
            <a:off x="826475" y="2648519"/>
            <a:ext cx="1201200" cy="6033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Objekts - Audi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0"/>
          <p:cNvSpPr/>
          <p:nvPr/>
        </p:nvSpPr>
        <p:spPr>
          <a:xfrm>
            <a:off x="3466470" y="2648519"/>
            <a:ext cx="1201200" cy="6033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Objekts - VW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0"/>
          <p:cNvSpPr/>
          <p:nvPr/>
        </p:nvSpPr>
        <p:spPr>
          <a:xfrm>
            <a:off x="2146478" y="2648518"/>
            <a:ext cx="1201200" cy="6033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Objekts - BMW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40"/>
          <p:cNvCxnSpPr>
            <a:stCxn id="228" idx="2"/>
            <a:endCxn id="230" idx="0"/>
          </p:cNvCxnSpPr>
          <p:nvPr/>
        </p:nvCxnSpPr>
        <p:spPr>
          <a:xfrm flipH="1" rot="-5400000">
            <a:off x="3090879" y="1672429"/>
            <a:ext cx="632400" cy="13200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40"/>
          <p:cNvCxnSpPr>
            <a:stCxn id="229" idx="0"/>
            <a:endCxn id="228" idx="2"/>
          </p:cNvCxnSpPr>
          <p:nvPr/>
        </p:nvCxnSpPr>
        <p:spPr>
          <a:xfrm rot="-5400000">
            <a:off x="1770875" y="1672319"/>
            <a:ext cx="632400" cy="13200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40"/>
          <p:cNvCxnSpPr>
            <a:stCxn id="228" idx="2"/>
            <a:endCxn id="231" idx="0"/>
          </p:cNvCxnSpPr>
          <p:nvPr/>
        </p:nvCxnSpPr>
        <p:spPr>
          <a:xfrm flipH="1" rot="-5400000">
            <a:off x="2431179" y="2332129"/>
            <a:ext cx="6324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1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1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41" name="Google Shape;241;p41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1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1"/>
          <p:cNvSpPr txBox="1"/>
          <p:nvPr/>
        </p:nvSpPr>
        <p:spPr>
          <a:xfrm>
            <a:off x="342325" y="466725"/>
            <a:ext cx="331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KLASES UN OBJEKTI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1"/>
          <p:cNvSpPr/>
          <p:nvPr/>
        </p:nvSpPr>
        <p:spPr>
          <a:xfrm>
            <a:off x="2734038" y="1390045"/>
            <a:ext cx="1271400" cy="5739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Klase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1"/>
          <p:cNvSpPr/>
          <p:nvPr/>
        </p:nvSpPr>
        <p:spPr>
          <a:xfrm>
            <a:off x="1140534" y="2380044"/>
            <a:ext cx="1271400" cy="5739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Raksturlielumi /Raksturojošie elementi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1"/>
          <p:cNvSpPr/>
          <p:nvPr/>
        </p:nvSpPr>
        <p:spPr>
          <a:xfrm>
            <a:off x="4327393" y="2380044"/>
            <a:ext cx="1271400" cy="5739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Metodes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1"/>
          <p:cNvSpPr/>
          <p:nvPr/>
        </p:nvSpPr>
        <p:spPr>
          <a:xfrm>
            <a:off x="5023644" y="3379845"/>
            <a:ext cx="1271400" cy="5739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Bremzē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1"/>
          <p:cNvSpPr/>
          <p:nvPr/>
        </p:nvSpPr>
        <p:spPr>
          <a:xfrm>
            <a:off x="3631176" y="3379845"/>
            <a:ext cx="1271400" cy="5739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Brauc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1"/>
          <p:cNvSpPr/>
          <p:nvPr/>
        </p:nvSpPr>
        <p:spPr>
          <a:xfrm>
            <a:off x="1836785" y="3379845"/>
            <a:ext cx="1271400" cy="5739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Krāsa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1"/>
          <p:cNvSpPr/>
          <p:nvPr/>
        </p:nvSpPr>
        <p:spPr>
          <a:xfrm>
            <a:off x="444337" y="3379845"/>
            <a:ext cx="1271400" cy="5739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Svars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41"/>
          <p:cNvCxnSpPr>
            <a:stCxn id="245" idx="2"/>
            <a:endCxn id="247" idx="0"/>
          </p:cNvCxnSpPr>
          <p:nvPr/>
        </p:nvCxnSpPr>
        <p:spPr>
          <a:xfrm flipH="1" rot="-5400000">
            <a:off x="3958338" y="1375345"/>
            <a:ext cx="416100" cy="15933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41"/>
          <p:cNvCxnSpPr>
            <a:stCxn id="246" idx="0"/>
            <a:endCxn id="245" idx="2"/>
          </p:cNvCxnSpPr>
          <p:nvPr/>
        </p:nvCxnSpPr>
        <p:spPr>
          <a:xfrm rot="-5400000">
            <a:off x="2364984" y="1375194"/>
            <a:ext cx="416100" cy="15936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41"/>
          <p:cNvCxnSpPr>
            <a:stCxn id="246" idx="2"/>
            <a:endCxn id="250" idx="0"/>
          </p:cNvCxnSpPr>
          <p:nvPr/>
        </p:nvCxnSpPr>
        <p:spPr>
          <a:xfrm flipH="1" rot="-5400000">
            <a:off x="1911384" y="2818794"/>
            <a:ext cx="426000" cy="6963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41"/>
          <p:cNvCxnSpPr>
            <a:stCxn id="251" idx="0"/>
            <a:endCxn id="246" idx="2"/>
          </p:cNvCxnSpPr>
          <p:nvPr/>
        </p:nvCxnSpPr>
        <p:spPr>
          <a:xfrm rot="-5400000">
            <a:off x="1215187" y="2818695"/>
            <a:ext cx="426000" cy="6963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41"/>
          <p:cNvCxnSpPr>
            <a:stCxn id="247" idx="2"/>
            <a:endCxn id="248" idx="0"/>
          </p:cNvCxnSpPr>
          <p:nvPr/>
        </p:nvCxnSpPr>
        <p:spPr>
          <a:xfrm flipH="1" rot="-5400000">
            <a:off x="5098243" y="2818794"/>
            <a:ext cx="426000" cy="6963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41"/>
          <p:cNvCxnSpPr>
            <a:stCxn id="249" idx="0"/>
            <a:endCxn id="247" idx="2"/>
          </p:cNvCxnSpPr>
          <p:nvPr/>
        </p:nvCxnSpPr>
        <p:spPr>
          <a:xfrm rot="-5400000">
            <a:off x="4402026" y="2818695"/>
            <a:ext cx="426000" cy="6963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2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2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64" name="Google Shape;264;p42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2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2"/>
          <p:cNvSpPr txBox="1"/>
          <p:nvPr/>
        </p:nvSpPr>
        <p:spPr>
          <a:xfrm>
            <a:off x="342325" y="466725"/>
            <a:ext cx="153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PIEMĒRS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2"/>
          <p:cNvSpPr txBox="1"/>
          <p:nvPr/>
        </p:nvSpPr>
        <p:spPr>
          <a:xfrm>
            <a:off x="514350" y="1072603"/>
            <a:ext cx="48648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 class Product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{ 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public string Name { get; set; }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public double Price { get; set; }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public short ColourCode { get; set; }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public string EanCode { get; set; }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public int Stock { get; set; }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public bool IsOutOfStock { get; set; }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2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E3E3D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3"/>
          <p:cNvPicPr preferRelativeResize="0"/>
          <p:nvPr/>
        </p:nvPicPr>
        <p:blipFill rotWithShape="1">
          <a:blip r:embed="rId3">
            <a:alphaModFix/>
          </a:blip>
          <a:srcRect b="50427" l="25954" r="29071" t="8071"/>
          <a:stretch/>
        </p:blipFill>
        <p:spPr>
          <a:xfrm>
            <a:off x="1123413" y="869675"/>
            <a:ext cx="6461328" cy="34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/>
          <p:nvPr/>
        </p:nvSpPr>
        <p:spPr>
          <a:xfrm>
            <a:off x="2069136" y="2524740"/>
            <a:ext cx="1029600" cy="3129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43"/>
          <p:cNvCxnSpPr>
            <a:stCxn id="274" idx="5"/>
          </p:cNvCxnSpPr>
          <p:nvPr/>
        </p:nvCxnSpPr>
        <p:spPr>
          <a:xfrm>
            <a:off x="2947955" y="2791817"/>
            <a:ext cx="1850100" cy="1240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6" name="Google Shape;276;p43"/>
          <p:cNvSpPr txBox="1"/>
          <p:nvPr/>
        </p:nvSpPr>
        <p:spPr>
          <a:xfrm>
            <a:off x="2360112" y="2165161"/>
            <a:ext cx="4997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Ar labo peles klikšķi uz mapītes</a:t>
            </a:r>
            <a:endParaRPr b="0" i="0" sz="13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43"/>
          <p:cNvGrpSpPr/>
          <p:nvPr/>
        </p:nvGrpSpPr>
        <p:grpSpPr>
          <a:xfrm>
            <a:off x="342325" y="462342"/>
            <a:ext cx="3982163" cy="1160040"/>
            <a:chOff x="0" y="47625"/>
            <a:chExt cx="10619100" cy="3093441"/>
          </a:xfrm>
        </p:grpSpPr>
        <p:sp>
          <p:nvSpPr>
            <p:cNvPr id="278" name="Google Shape;278;p43"/>
            <p:cNvSpPr txBox="1"/>
            <p:nvPr/>
          </p:nvSpPr>
          <p:spPr>
            <a:xfrm>
              <a:off x="0" y="47625"/>
              <a:ext cx="106191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Jaunas klases izveide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3"/>
            <p:cNvSpPr txBox="1"/>
            <p:nvPr/>
          </p:nvSpPr>
          <p:spPr>
            <a:xfrm>
              <a:off x="0" y="2853666"/>
              <a:ext cx="106191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0" name="Google Shape;280;p43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3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3"/>
          <p:cNvSpPr/>
          <p:nvPr/>
        </p:nvSpPr>
        <p:spPr>
          <a:xfrm>
            <a:off x="4798049" y="4010005"/>
            <a:ext cx="895200" cy="2892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4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4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289" name="Google Shape;289;p44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4"/>
          <p:cNvSpPr txBox="1"/>
          <p:nvPr/>
        </p:nvSpPr>
        <p:spPr>
          <a:xfrm>
            <a:off x="342325" y="466725"/>
            <a:ext cx="348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PIEJAS MODIFIKATORI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4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3" name="Google Shape;293;p44"/>
          <p:cNvGraphicFramePr/>
          <p:nvPr/>
        </p:nvGraphicFramePr>
        <p:xfrm>
          <a:off x="342325" y="114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{CA4963D6-3850-46E1-B1CE-8CDFC03680F8}</a:tableStyleId>
              </a:tblPr>
              <a:tblGrid>
                <a:gridCol w="647700"/>
                <a:gridCol w="3467100"/>
              </a:tblGrid>
              <a:tr h="15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public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7625" marB="37625" marR="37625" marL="752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Kods ir pieejams visām klasēm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7625" marB="37625" marR="37625" marL="37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private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7625" marB="37625" marR="37625" marL="752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Kods ir pieejams tikai tajā pašā klasē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7625" marB="37625" marR="37625" marL="37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protected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7625" marB="37625" marR="37625" marL="752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Kods ir pieejams tikai tajā pašā klasē vai klasē, kas ir mantota no šīs klases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7625" marB="37625" marR="37625" marL="37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internal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7625" marB="37625" marR="37625" marL="7525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Kods ir pieejams tikai konkrētā koda grupā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7625" marB="37625" marR="37625" marL="376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48245" r="17085" t="0"/>
          <a:stretch/>
        </p:blipFill>
        <p:spPr>
          <a:xfrm>
            <a:off x="5543832" y="-59381"/>
            <a:ext cx="3666844" cy="52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5"/>
          <p:cNvSpPr/>
          <p:nvPr/>
        </p:nvSpPr>
        <p:spPr>
          <a:xfrm>
            <a:off x="5543832" y="-59381"/>
            <a:ext cx="3667496" cy="5263198"/>
          </a:xfrm>
          <a:custGeom>
            <a:rect b="b" l="l" r="r" t="t"/>
            <a:pathLst>
              <a:path extrusionOk="0" h="1913890" w="1333635">
                <a:moveTo>
                  <a:pt x="0" y="0"/>
                </a:moveTo>
                <a:lnTo>
                  <a:pt x="1333635" y="0"/>
                </a:lnTo>
                <a:lnTo>
                  <a:pt x="133363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B75F28">
              <a:alpha val="20000"/>
            </a:srgbClr>
          </a:solidFill>
          <a:ln>
            <a:noFill/>
          </a:ln>
        </p:spPr>
      </p:sp>
      <p:pic>
        <p:nvPicPr>
          <p:cNvPr id="300" name="Google Shape;300;p45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0" y="0"/>
            <a:ext cx="78102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5"/>
          <p:cNvPicPr preferRelativeResize="0"/>
          <p:nvPr/>
        </p:nvPicPr>
        <p:blipFill rotWithShape="1">
          <a:blip r:embed="rId5">
            <a:alphaModFix amt="10000"/>
          </a:blip>
          <a:srcRect b="0" l="0" r="0" t="0"/>
          <a:stretch/>
        </p:blipFill>
        <p:spPr>
          <a:xfrm>
            <a:off x="342325" y="4380761"/>
            <a:ext cx="1628782" cy="49677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5"/>
          <p:cNvSpPr txBox="1"/>
          <p:nvPr/>
        </p:nvSpPr>
        <p:spPr>
          <a:xfrm>
            <a:off x="342325" y="466725"/>
            <a:ext cx="390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28D35"/>
                </a:solidFill>
                <a:latin typeface="Arial"/>
                <a:ea typeface="Arial"/>
                <a:cs typeface="Arial"/>
                <a:sym typeface="Arial"/>
              </a:rPr>
              <a:t>FUNKCIJU STRUKTŪRAS</a:t>
            </a:r>
            <a:r>
              <a:rPr b="0" i="0" lang="en" sz="2500" u="none" cap="none" strike="noStrike">
                <a:solidFill>
                  <a:srgbClr val="3E3E3D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5"/>
          <p:cNvSpPr txBox="1"/>
          <p:nvPr/>
        </p:nvSpPr>
        <p:spPr>
          <a:xfrm>
            <a:off x="2119528" y="4607347"/>
            <a:ext cx="25983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Ievads C# programmēšanā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Google Shape;304;p45"/>
          <p:cNvGraphicFramePr/>
          <p:nvPr/>
        </p:nvGraphicFramePr>
        <p:xfrm>
          <a:off x="342325" y="967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{E160D5F9-DD0B-40D9-9C94-3B5AAA0B2375}</a:tableStyleId>
              </a:tblPr>
              <a:tblGrid>
                <a:gridCol w="1403275"/>
                <a:gridCol w="1392250"/>
                <a:gridCol w="1021175"/>
                <a:gridCol w="1888350"/>
              </a:tblGrid>
              <a:tr h="56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Pieejas modifikators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Atgriežamo datu veids (void - ja neatgriež neko)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Metodes nosaukums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Parametri, kas nepieciešami, lai funkcija izpildītos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</a:tr>
              <a:tr h="62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Public / Private / Public / Protected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Void / int / string / bool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Izdomā pats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lt1"/>
                          </a:solidFill>
                        </a:rPr>
                        <a:t>Datu tips un mainīgā nosaukums, un katrs nepieciešamais mainīgais tiek atdalīts ar komatu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45725" marL="45725"/>
                </a:tc>
              </a:tr>
            </a:tbl>
          </a:graphicData>
        </a:graphic>
      </p:graphicFrame>
      <p:sp>
        <p:nvSpPr>
          <p:cNvPr id="305" name="Google Shape;305;p45"/>
          <p:cNvSpPr txBox="1"/>
          <p:nvPr/>
        </p:nvSpPr>
        <p:spPr>
          <a:xfrm>
            <a:off x="342300" y="2820375"/>
            <a:ext cx="5705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SetAuthor(string author) {</a:t>
            </a:r>
            <a:endParaRPr b="0" i="0" sz="13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GetAuthor() {</a:t>
            </a:r>
            <a:endParaRPr b="0" i="0" sz="13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 return author;</a:t>
            </a:r>
            <a:endParaRPr b="0" i="0" sz="13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300" u="none" cap="none" strike="noStrike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45"/>
          <p:cNvCxnSpPr/>
          <p:nvPr/>
        </p:nvCxnSpPr>
        <p:spPr>
          <a:xfrm flipH="1">
            <a:off x="683988" y="2338663"/>
            <a:ext cx="318300" cy="505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p45"/>
          <p:cNvCxnSpPr/>
          <p:nvPr/>
        </p:nvCxnSpPr>
        <p:spPr>
          <a:xfrm flipH="1">
            <a:off x="1235400" y="2268738"/>
            <a:ext cx="1219800" cy="5904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p45"/>
          <p:cNvCxnSpPr/>
          <p:nvPr/>
        </p:nvCxnSpPr>
        <p:spPr>
          <a:xfrm flipH="1">
            <a:off x="2035575" y="2253200"/>
            <a:ext cx="1631700" cy="598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p45"/>
          <p:cNvCxnSpPr/>
          <p:nvPr/>
        </p:nvCxnSpPr>
        <p:spPr>
          <a:xfrm flipH="1">
            <a:off x="3434375" y="2571750"/>
            <a:ext cx="1639200" cy="295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