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23303E-58BC-4573-B88F-02FE285207A6}">
  <a:tblStyle styleId="{1523303E-58BC-4573-B88F-02FE285207A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573b67c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e573b67c7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573b67c76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ge573b67c76_0_5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573b67c76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ge573b67c76_0_5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573b67c76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7" name="Google Shape;327;ge573b67c76_0_5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573b67c76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0" name="Google Shape;340;ge573b67c76_0_6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573b67c7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e573b67c76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73b67c76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e573b67c76_0_4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573b67c76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e573b67c76_0_4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573b67c76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e573b67c76_0_4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573b67c76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e573b67c76_0_4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573b67c76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e573b67c76_0_4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573b67c76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e573b67c76_0_5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573b67c76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ge573b67c76_0_5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573b67c76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ge573b67c76_0_5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2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11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2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400" y="-125700"/>
            <a:ext cx="22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8.jpg"/><Relationship Id="rId5" Type="http://schemas.openxmlformats.org/officeDocument/2006/relationships/image" Target="../media/image19.png"/><Relationship Id="rId6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16513" t="0"/>
          <a:stretch/>
        </p:blipFill>
        <p:spPr>
          <a:xfrm>
            <a:off x="0" y="-155879"/>
            <a:ext cx="7865491" cy="5299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6182" y="4295419"/>
            <a:ext cx="2878718" cy="667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350" y="4100704"/>
            <a:ext cx="3049219" cy="72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350" y="3080884"/>
            <a:ext cx="2514686" cy="72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 rotWithShape="1">
          <a:blip r:embed="rId7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5737902" y="3886495"/>
            <a:ext cx="3123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ESF projekts Nr. 8.4.1.0/16/l/001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''Nodarbināto personu profesionālās kompetences pilnveide"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2038959" y="1446760"/>
            <a:ext cx="486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5384297" y="2051069"/>
            <a:ext cx="1515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Artis Vilciņš</a:t>
            </a:r>
            <a:endParaRPr b="0" i="0" sz="1300" u="none" cap="none" strike="noStrike">
              <a:solidFill>
                <a:srgbClr val="3E3E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4"/>
          <p:cNvPicPr preferRelativeResize="0"/>
          <p:nvPr/>
        </p:nvPicPr>
        <p:blipFill rotWithShape="1">
          <a:blip r:embed="rId3">
            <a:alphaModFix/>
          </a:blip>
          <a:srcRect b="0" l="20087" r="42659" t="0"/>
          <a:stretch/>
        </p:blipFill>
        <p:spPr>
          <a:xfrm>
            <a:off x="5774330" y="-59381"/>
            <a:ext cx="3666844" cy="5262262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4"/>
          <p:cNvSpPr/>
          <p:nvPr/>
        </p:nvSpPr>
        <p:spPr>
          <a:xfrm>
            <a:off x="3980163" y="0"/>
            <a:ext cx="5263198" cy="5263198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sp>
        <p:nvSpPr>
          <p:cNvPr id="294" name="Google Shape;294;p34"/>
          <p:cNvSpPr/>
          <p:nvPr/>
        </p:nvSpPr>
        <p:spPr>
          <a:xfrm>
            <a:off x="-2289307" y="-1725735"/>
            <a:ext cx="9150610" cy="9191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3E3E3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4"/>
          <p:cNvSpPr txBox="1"/>
          <p:nvPr/>
        </p:nvSpPr>
        <p:spPr>
          <a:xfrm>
            <a:off x="342326" y="466725"/>
            <a:ext cx="3756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ATKRITUMU SAVĀCĒJS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34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4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8" name="Google Shape;298;p34"/>
          <p:cNvGraphicFramePr/>
          <p:nvPr/>
        </p:nvGraphicFramePr>
        <p:xfrm>
          <a:off x="650831" y="94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{1523303E-58BC-4573-B88F-02FE285207A6}</a:tableStyleId>
              </a:tblPr>
              <a:tblGrid>
                <a:gridCol w="1011775"/>
              </a:tblGrid>
              <a:tr h="2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Brīvā atmiņa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2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Objekts 1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Objekts 2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</a:tr>
              <a:tr h="2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Objekts 3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</a:tr>
              <a:tr h="2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Objekts 4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</a:tr>
              <a:tr h="2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Objekts 5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</a:tr>
              <a:tr h="2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Objekts 6 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</a:tr>
              <a:tr h="2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Objekts 7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</a:tr>
            </a:tbl>
          </a:graphicData>
        </a:graphic>
      </p:graphicFrame>
      <p:sp>
        <p:nvSpPr>
          <p:cNvPr id="299" name="Google Shape;299;p34"/>
          <p:cNvSpPr/>
          <p:nvPr/>
        </p:nvSpPr>
        <p:spPr>
          <a:xfrm rot="-5400000">
            <a:off x="2653613" y="1944025"/>
            <a:ext cx="2258100" cy="265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Lietojumprogrammas sakne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34"/>
          <p:cNvGraphicFramePr/>
          <p:nvPr/>
        </p:nvGraphicFramePr>
        <p:xfrm>
          <a:off x="4098325" y="94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{1523303E-58BC-4573-B88F-02FE285207A6}</a:tableStyleId>
              </a:tblPr>
              <a:tblGrid>
                <a:gridCol w="1011775"/>
              </a:tblGrid>
              <a:tr h="79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Brīvā atmiņa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29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Objekts 1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Objekts 2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Objekts 3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Objekts 6 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Objekts 7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1" name="Google Shape;301;p34"/>
          <p:cNvCxnSpPr/>
          <p:nvPr/>
        </p:nvCxnSpPr>
        <p:spPr>
          <a:xfrm>
            <a:off x="3915263" y="1880938"/>
            <a:ext cx="1806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2" name="Google Shape;302;p34"/>
          <p:cNvCxnSpPr/>
          <p:nvPr/>
        </p:nvCxnSpPr>
        <p:spPr>
          <a:xfrm rot="-5400000">
            <a:off x="5067700" y="2281000"/>
            <a:ext cx="215400" cy="125400"/>
          </a:xfrm>
          <a:prstGeom prst="bentConnector3">
            <a:avLst>
              <a:gd fmla="val -4651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p34"/>
          <p:cNvCxnSpPr/>
          <p:nvPr/>
        </p:nvCxnSpPr>
        <p:spPr>
          <a:xfrm flipH="1" rot="-5400000">
            <a:off x="5067550" y="2804900"/>
            <a:ext cx="220800" cy="130500"/>
          </a:xfrm>
          <a:prstGeom prst="bentConnector3">
            <a:avLst>
              <a:gd fmla="val 0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" name="Google Shape;304;p34"/>
          <p:cNvCxnSpPr/>
          <p:nvPr/>
        </p:nvCxnSpPr>
        <p:spPr>
          <a:xfrm flipH="1">
            <a:off x="5115400" y="2235850"/>
            <a:ext cx="125100" cy="51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5" name="Google Shape;305;p34"/>
          <p:cNvSpPr/>
          <p:nvPr/>
        </p:nvSpPr>
        <p:spPr>
          <a:xfrm>
            <a:off x="1722025" y="1803963"/>
            <a:ext cx="1863300" cy="917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Atkritumu savākšana 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(Garbage collection)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34"/>
          <p:cNvCxnSpPr/>
          <p:nvPr/>
        </p:nvCxnSpPr>
        <p:spPr>
          <a:xfrm>
            <a:off x="3915263" y="2461425"/>
            <a:ext cx="1806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7" name="Google Shape;307;p34"/>
          <p:cNvCxnSpPr/>
          <p:nvPr/>
        </p:nvCxnSpPr>
        <p:spPr>
          <a:xfrm>
            <a:off x="3915263" y="2791200"/>
            <a:ext cx="1806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8" name="Google Shape;308;p34"/>
          <p:cNvSpPr/>
          <p:nvPr/>
        </p:nvSpPr>
        <p:spPr>
          <a:xfrm rot="-5400000">
            <a:off x="-781637" y="1943563"/>
            <a:ext cx="2254500" cy="265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Lietojumprogrammas sakne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34"/>
          <p:cNvCxnSpPr/>
          <p:nvPr/>
        </p:nvCxnSpPr>
        <p:spPr>
          <a:xfrm>
            <a:off x="478213" y="1378113"/>
            <a:ext cx="1806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0" name="Google Shape;310;p34"/>
          <p:cNvCxnSpPr/>
          <p:nvPr/>
        </p:nvCxnSpPr>
        <p:spPr>
          <a:xfrm>
            <a:off x="478213" y="1945425"/>
            <a:ext cx="1806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1" name="Google Shape;311;p34"/>
          <p:cNvCxnSpPr/>
          <p:nvPr/>
        </p:nvCxnSpPr>
        <p:spPr>
          <a:xfrm>
            <a:off x="478213" y="2791200"/>
            <a:ext cx="1806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2" name="Google Shape;312;p34"/>
          <p:cNvCxnSpPr/>
          <p:nvPr/>
        </p:nvCxnSpPr>
        <p:spPr>
          <a:xfrm rot="-5400000">
            <a:off x="1617600" y="1762125"/>
            <a:ext cx="215400" cy="125400"/>
          </a:xfrm>
          <a:prstGeom prst="bentConnector3">
            <a:avLst>
              <a:gd fmla="val -4651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3" name="Google Shape;313;p34"/>
          <p:cNvCxnSpPr/>
          <p:nvPr/>
        </p:nvCxnSpPr>
        <p:spPr>
          <a:xfrm flipH="1" rot="-5400000">
            <a:off x="1614975" y="2853200"/>
            <a:ext cx="220800" cy="130500"/>
          </a:xfrm>
          <a:prstGeom prst="bentConnector3">
            <a:avLst>
              <a:gd fmla="val 0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Google Shape;314;p34"/>
          <p:cNvCxnSpPr/>
          <p:nvPr/>
        </p:nvCxnSpPr>
        <p:spPr>
          <a:xfrm flipH="1">
            <a:off x="1662825" y="1712025"/>
            <a:ext cx="125100" cy="51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5" name="Google Shape;315;p34"/>
          <p:cNvCxnSpPr/>
          <p:nvPr/>
        </p:nvCxnSpPr>
        <p:spPr>
          <a:xfrm flipH="1">
            <a:off x="1662825" y="3028700"/>
            <a:ext cx="125100" cy="51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6" name="Google Shape;316;p34"/>
          <p:cNvCxnSpPr/>
          <p:nvPr/>
        </p:nvCxnSpPr>
        <p:spPr>
          <a:xfrm flipH="1">
            <a:off x="5112925" y="2980400"/>
            <a:ext cx="125100" cy="51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E3E3D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/>
          <p:nvPr/>
        </p:nvSpPr>
        <p:spPr>
          <a:xfrm>
            <a:off x="-1782442" y="-717905"/>
            <a:ext cx="6588125" cy="6588098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0768" l="0" r="0" t="-9219"/>
            </a:stretch>
          </a:blip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5244055" y="1894478"/>
            <a:ext cx="338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B75F28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35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44405" y="206516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5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36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6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p36"/>
          <p:cNvGrpSpPr/>
          <p:nvPr/>
        </p:nvGrpSpPr>
        <p:grpSpPr>
          <a:xfrm>
            <a:off x="795338" y="1162132"/>
            <a:ext cx="2702138" cy="981188"/>
            <a:chOff x="0" y="-9525"/>
            <a:chExt cx="7205700" cy="2616500"/>
          </a:xfrm>
        </p:grpSpPr>
        <p:sp>
          <p:nvSpPr>
            <p:cNvPr id="332" name="Google Shape;332;p36"/>
            <p:cNvSpPr txBox="1"/>
            <p:nvPr/>
          </p:nvSpPr>
          <p:spPr>
            <a:xfrm>
              <a:off x="0" y="-9525"/>
              <a:ext cx="7205700" cy="14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" sz="3500" u="none" cap="none" strike="noStrike">
                  <a:solidFill>
                    <a:srgbClr val="E28D35"/>
                  </a:solidFill>
                  <a:latin typeface="Arial"/>
                  <a:ea typeface="Arial"/>
                  <a:cs typeface="Arial"/>
                  <a:sym typeface="Arial"/>
                </a:rPr>
                <a:t>Grupu darbs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6"/>
            <p:cNvSpPr txBox="1"/>
            <p:nvPr/>
          </p:nvSpPr>
          <p:spPr>
            <a:xfrm>
              <a:off x="0" y="2073275"/>
              <a:ext cx="7205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Iesāktā darba turpināšana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4" name="Google Shape;33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9614" y="1208595"/>
            <a:ext cx="234683" cy="18092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6"/>
          <p:cNvSpPr txBox="1"/>
          <p:nvPr/>
        </p:nvSpPr>
        <p:spPr>
          <a:xfrm>
            <a:off x="5224463" y="1162132"/>
            <a:ext cx="3186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Vismaz divas statiskas metodes </a:t>
            </a:r>
            <a:endParaRPr b="0" i="0" sz="18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9614" y="2629149"/>
            <a:ext cx="234683" cy="18092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6"/>
          <p:cNvSpPr txBox="1"/>
          <p:nvPr/>
        </p:nvSpPr>
        <p:spPr>
          <a:xfrm>
            <a:off x="5224463" y="2582687"/>
            <a:ext cx="3186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Vismaz divi statiski dati</a:t>
            </a:r>
            <a:endParaRPr b="0" i="0" sz="18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37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7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7"/>
          <p:cNvSpPr txBox="1"/>
          <p:nvPr/>
        </p:nvSpPr>
        <p:spPr>
          <a:xfrm>
            <a:off x="690036" y="1169042"/>
            <a:ext cx="3531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Uzdevumi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7"/>
          <p:cNvSpPr txBox="1"/>
          <p:nvPr/>
        </p:nvSpPr>
        <p:spPr>
          <a:xfrm>
            <a:off x="4712578" y="1223017"/>
            <a:ext cx="3531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Izpildīt 10 uzdevumus no Array2 uzdevumu krājuma</a:t>
            </a:r>
            <a:endParaRPr b="0" i="0" sz="1200" u="none" cap="none" strike="noStrike">
              <a:solidFill>
                <a:srgbClr val="3E3E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E3E3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466850"/>
            <a:ext cx="4265564" cy="989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0368" y="4019550"/>
            <a:ext cx="3512821" cy="833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8"/>
          <p:cNvPicPr preferRelativeResize="0"/>
          <p:nvPr/>
        </p:nvPicPr>
        <p:blipFill rotWithShape="1">
          <a:blip r:embed="rId6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8"/>
          <p:cNvSpPr txBox="1"/>
          <p:nvPr/>
        </p:nvSpPr>
        <p:spPr>
          <a:xfrm>
            <a:off x="799765" y="1185890"/>
            <a:ext cx="3123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ESF projekts Nr. 8.4.1.0/16/l/001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''Nodarbināto personu profesionālās kompetences pilnveide"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8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 b="0" l="18450" r="23474" t="0"/>
          <a:stretch/>
        </p:blipFill>
        <p:spPr>
          <a:xfrm>
            <a:off x="-12060" y="-59381"/>
            <a:ext cx="4582584" cy="526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 rotWithShape="1">
          <a:blip r:embed="rId5">
            <a:alphaModFix/>
          </a:blip>
          <a:srcRect b="0" l="1438" r="0" t="0"/>
          <a:stretch/>
        </p:blipFill>
        <p:spPr>
          <a:xfrm>
            <a:off x="131536" y="0"/>
            <a:ext cx="90124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5547325" y="3943866"/>
            <a:ext cx="332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7. LEKCIJA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7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44405" y="206516"/>
            <a:ext cx="1628782" cy="4967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7"/>
          <p:cNvCxnSpPr/>
          <p:nvPr/>
        </p:nvCxnSpPr>
        <p:spPr>
          <a:xfrm>
            <a:off x="4677336" y="1739988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27"/>
          <p:cNvCxnSpPr/>
          <p:nvPr/>
        </p:nvCxnSpPr>
        <p:spPr>
          <a:xfrm>
            <a:off x="4677336" y="2301391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27"/>
          <p:cNvCxnSpPr/>
          <p:nvPr/>
        </p:nvCxnSpPr>
        <p:spPr>
          <a:xfrm>
            <a:off x="4677336" y="2862796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27"/>
          <p:cNvCxnSpPr/>
          <p:nvPr/>
        </p:nvCxnSpPr>
        <p:spPr>
          <a:xfrm>
            <a:off x="4677336" y="3424199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6" name="Google Shape;156;p27"/>
          <p:cNvGrpSpPr/>
          <p:nvPr/>
        </p:nvGrpSpPr>
        <p:grpSpPr>
          <a:xfrm>
            <a:off x="4745246" y="1363995"/>
            <a:ext cx="3313529" cy="205364"/>
            <a:chOff x="0" y="0"/>
            <a:chExt cx="8836077" cy="547638"/>
          </a:xfrm>
        </p:grpSpPr>
        <p:pic>
          <p:nvPicPr>
            <p:cNvPr id="157" name="Google Shape;157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27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Statiskas klases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" name="Google Shape;159;p27"/>
          <p:cNvGrpSpPr/>
          <p:nvPr/>
        </p:nvGrpSpPr>
        <p:grpSpPr>
          <a:xfrm>
            <a:off x="4745246" y="1925398"/>
            <a:ext cx="3313529" cy="205364"/>
            <a:chOff x="0" y="0"/>
            <a:chExt cx="8836077" cy="547638"/>
          </a:xfrm>
        </p:grpSpPr>
        <p:pic>
          <p:nvPicPr>
            <p:cNvPr id="160" name="Google Shape;160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27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Statiski lauki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27"/>
          <p:cNvGrpSpPr/>
          <p:nvPr/>
        </p:nvGrpSpPr>
        <p:grpSpPr>
          <a:xfrm>
            <a:off x="4745246" y="2486803"/>
            <a:ext cx="3313529" cy="205364"/>
            <a:chOff x="0" y="0"/>
            <a:chExt cx="8836077" cy="547638"/>
          </a:xfrm>
        </p:grpSpPr>
        <p:pic>
          <p:nvPicPr>
            <p:cNvPr id="163" name="Google Shape;163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27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Statiskas metodes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27"/>
          <p:cNvGrpSpPr/>
          <p:nvPr/>
        </p:nvGrpSpPr>
        <p:grpSpPr>
          <a:xfrm>
            <a:off x="4745246" y="3048206"/>
            <a:ext cx="3313529" cy="205364"/>
            <a:chOff x="0" y="0"/>
            <a:chExt cx="8836077" cy="547638"/>
          </a:xfrm>
        </p:grpSpPr>
        <p:pic>
          <p:nvPicPr>
            <p:cNvPr id="166" name="Google Shape;166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27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Statiskums - kad to pielietot?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27"/>
          <p:cNvGrpSpPr/>
          <p:nvPr/>
        </p:nvGrpSpPr>
        <p:grpSpPr>
          <a:xfrm>
            <a:off x="4745246" y="3609610"/>
            <a:ext cx="3313529" cy="205364"/>
            <a:chOff x="0" y="0"/>
            <a:chExt cx="8836077" cy="547638"/>
          </a:xfrm>
        </p:grpSpPr>
        <p:pic>
          <p:nvPicPr>
            <p:cNvPr id="169" name="Google Shape;169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27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Atkritumu savācējs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27"/>
          <p:cNvSpPr txBox="1"/>
          <p:nvPr/>
        </p:nvSpPr>
        <p:spPr>
          <a:xfrm>
            <a:off x="6275095" y="827845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505744" y="1205458"/>
            <a:ext cx="406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Šodienas lekcijā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27"/>
          <p:cNvCxnSpPr/>
          <p:nvPr/>
        </p:nvCxnSpPr>
        <p:spPr>
          <a:xfrm>
            <a:off x="505749" y="2297874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4" name="Google Shape;174;p27"/>
          <p:cNvGrpSpPr/>
          <p:nvPr/>
        </p:nvGrpSpPr>
        <p:grpSpPr>
          <a:xfrm>
            <a:off x="573659" y="1921881"/>
            <a:ext cx="3313529" cy="465464"/>
            <a:chOff x="0" y="0"/>
            <a:chExt cx="8836077" cy="1241238"/>
          </a:xfrm>
        </p:grpSpPr>
        <p:pic>
          <p:nvPicPr>
            <p:cNvPr id="175" name="Google Shape;175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27"/>
            <p:cNvSpPr txBox="1"/>
            <p:nvPr/>
          </p:nvSpPr>
          <p:spPr>
            <a:xfrm>
              <a:off x="775377" y="13938"/>
              <a:ext cx="8060700" cy="12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Darbības jomas moduļi (Tvērums, Scope)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27"/>
          <p:cNvGrpSpPr/>
          <p:nvPr/>
        </p:nvGrpSpPr>
        <p:grpSpPr>
          <a:xfrm>
            <a:off x="573659" y="2483285"/>
            <a:ext cx="3313529" cy="205364"/>
            <a:chOff x="0" y="0"/>
            <a:chExt cx="8836077" cy="547638"/>
          </a:xfrm>
        </p:grpSpPr>
        <p:pic>
          <p:nvPicPr>
            <p:cNvPr id="178" name="Google Shape;178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27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Statiskums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8"/>
          <p:cNvPicPr preferRelativeResize="0"/>
          <p:nvPr/>
        </p:nvPicPr>
        <p:blipFill rotWithShape="1">
          <a:blip r:embed="rId3">
            <a:alphaModFix/>
          </a:blip>
          <a:srcRect b="0" l="20087" r="42659" t="0"/>
          <a:stretch/>
        </p:blipFill>
        <p:spPr>
          <a:xfrm>
            <a:off x="5774330" y="-59381"/>
            <a:ext cx="3666844" cy="526226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/>
          <p:nvPr/>
        </p:nvSpPr>
        <p:spPr>
          <a:xfrm>
            <a:off x="4177975" y="-59850"/>
            <a:ext cx="5263198" cy="5263198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sp>
        <p:nvSpPr>
          <p:cNvPr id="186" name="Google Shape;186;p28"/>
          <p:cNvSpPr/>
          <p:nvPr/>
        </p:nvSpPr>
        <p:spPr>
          <a:xfrm>
            <a:off x="-2284952" y="-1718210"/>
            <a:ext cx="9150610" cy="9191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3E3E3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1203503" y="1761888"/>
            <a:ext cx="3010500" cy="20019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815500" y="1360150"/>
            <a:ext cx="3786600" cy="2841000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342325" y="466725"/>
            <a:ext cx="425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DARBĪBAS JOMAS MODUĻI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514350" y="1009664"/>
            <a:ext cx="4360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(Tvērums, Scope)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1885862" y="2565640"/>
            <a:ext cx="1645800" cy="4305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1551371" y="2156751"/>
            <a:ext cx="2288100" cy="1212300"/>
          </a:xfrm>
          <a:prstGeom prst="rect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1926016" y="2608357"/>
            <a:ext cx="1552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Lokāls 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28"/>
          <p:cNvCxnSpPr>
            <a:endCxn id="197" idx="3"/>
          </p:cNvCxnSpPr>
          <p:nvPr/>
        </p:nvCxnSpPr>
        <p:spPr>
          <a:xfrm flipH="1" rot="10800000">
            <a:off x="3049910" y="2339096"/>
            <a:ext cx="481800" cy="411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" name="Google Shape;198;p28"/>
          <p:cNvCxnSpPr/>
          <p:nvPr/>
        </p:nvCxnSpPr>
        <p:spPr>
          <a:xfrm flipH="1">
            <a:off x="2982998" y="2365878"/>
            <a:ext cx="508500" cy="411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7" name="Google Shape;197;p28"/>
          <p:cNvSpPr txBox="1"/>
          <p:nvPr/>
        </p:nvSpPr>
        <p:spPr>
          <a:xfrm>
            <a:off x="2648510" y="2192846"/>
            <a:ext cx="883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Instance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1230321" y="3426707"/>
            <a:ext cx="70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Klase 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28"/>
          <p:cNvCxnSpPr>
            <a:stCxn id="199" idx="3"/>
          </p:cNvCxnSpPr>
          <p:nvPr/>
        </p:nvCxnSpPr>
        <p:spPr>
          <a:xfrm rot="10800000">
            <a:off x="1932921" y="2808557"/>
            <a:ext cx="6300" cy="7644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" name="Google Shape;201;p28"/>
          <p:cNvCxnSpPr/>
          <p:nvPr/>
        </p:nvCxnSpPr>
        <p:spPr>
          <a:xfrm>
            <a:off x="1936086" y="2961109"/>
            <a:ext cx="0" cy="7776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2" name="Google Shape;202;p28"/>
          <p:cNvSpPr txBox="1"/>
          <p:nvPr/>
        </p:nvSpPr>
        <p:spPr>
          <a:xfrm>
            <a:off x="2809066" y="3856541"/>
            <a:ext cx="70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Globāls 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28"/>
          <p:cNvCxnSpPr/>
          <p:nvPr/>
        </p:nvCxnSpPr>
        <p:spPr>
          <a:xfrm>
            <a:off x="2983001" y="2837905"/>
            <a:ext cx="843000" cy="13056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4" name="Google Shape;204;p28"/>
          <p:cNvCxnSpPr/>
          <p:nvPr/>
        </p:nvCxnSpPr>
        <p:spPr>
          <a:xfrm rot="10800000">
            <a:off x="2996417" y="2852104"/>
            <a:ext cx="829500" cy="12627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11" name="Google Shape;211;p29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/>
          <p:nvPr/>
        </p:nvSpPr>
        <p:spPr>
          <a:xfrm>
            <a:off x="1009024" y="1985221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9"/>
          <p:cNvSpPr/>
          <p:nvPr/>
        </p:nvSpPr>
        <p:spPr>
          <a:xfrm>
            <a:off x="1009024" y="2330624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9"/>
          <p:cNvSpPr/>
          <p:nvPr/>
        </p:nvSpPr>
        <p:spPr>
          <a:xfrm>
            <a:off x="1009024" y="2676021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/>
          <p:nvPr/>
        </p:nvSpPr>
        <p:spPr>
          <a:xfrm>
            <a:off x="342325" y="466725"/>
            <a:ext cx="210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STATISKUMS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514350" y="1072603"/>
            <a:ext cx="48648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Statisks nozīmē, ka visā programmas izpildē ir tikai viens kaut kas.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Statiskas var būt: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1265767" y="1948529"/>
            <a:ext cx="3838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Klases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1265767" y="2293920"/>
            <a:ext cx="3838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Lauki (datu glabāšana)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1265767" y="2633185"/>
            <a:ext cx="3838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Metodes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0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28" name="Google Shape;228;p30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/>
          <p:nvPr/>
        </p:nvSpPr>
        <p:spPr>
          <a:xfrm>
            <a:off x="1009024" y="1033828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0"/>
          <p:cNvSpPr/>
          <p:nvPr/>
        </p:nvSpPr>
        <p:spPr>
          <a:xfrm>
            <a:off x="1009024" y="1878580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1009024" y="2160859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1009024" y="2443148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30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0"/>
          <p:cNvSpPr txBox="1"/>
          <p:nvPr/>
        </p:nvSpPr>
        <p:spPr>
          <a:xfrm>
            <a:off x="342325" y="466725"/>
            <a:ext cx="361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STATISKAS KLASES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1265767" y="997135"/>
            <a:ext cx="38382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 # statiskās klases ir īpaši dekorētas klases, kas nozīmē, ka visā izpildes laikā ir tikai viena klases instance.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1265767" y="1841876"/>
            <a:ext cx="3838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Tās tiek izveidota automātiski.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1265767" y="2124166"/>
            <a:ext cx="3838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Tajā var būt tikai statiski dalībnieki.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1265767" y="2406451"/>
            <a:ext cx="38382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Nevar notikt mantošanās. Tas ir tāpēc, ka mantot var tikai atsevišķus gadījumus, bet statiskās klases var saturēt tikai statiskos locekļus.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1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1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46" name="Google Shape;246;p31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/>
          <p:nvPr/>
        </p:nvSpPr>
        <p:spPr>
          <a:xfrm>
            <a:off x="1009024" y="2176828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1"/>
          <p:cNvSpPr/>
          <p:nvPr/>
        </p:nvSpPr>
        <p:spPr>
          <a:xfrm>
            <a:off x="1009024" y="270024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1"/>
          <p:cNvSpPr/>
          <p:nvPr/>
        </p:nvSpPr>
        <p:spPr>
          <a:xfrm>
            <a:off x="1009024" y="2984496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31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1"/>
          <p:cNvSpPr txBox="1"/>
          <p:nvPr/>
        </p:nvSpPr>
        <p:spPr>
          <a:xfrm>
            <a:off x="342325" y="466725"/>
            <a:ext cx="266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STATISKI LAUKI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1"/>
          <p:cNvSpPr txBox="1"/>
          <p:nvPr/>
        </p:nvSpPr>
        <p:spPr>
          <a:xfrm>
            <a:off x="514350" y="1072603"/>
            <a:ext cx="48648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Statiskie lauki ir lauki, kas satur datus, kas atbilst visas programmas izpildes laikam, un ir pieejami caur klases nosaukumu.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Lietošana: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1"/>
          <p:cNvSpPr txBox="1"/>
          <p:nvPr/>
        </p:nvSpPr>
        <p:spPr>
          <a:xfrm>
            <a:off x="1265767" y="2130304"/>
            <a:ext cx="38382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Tiek saglabātas konstantes, kuras nav maināmas. (Pi vērtība, 3.14)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1"/>
          <p:cNvSpPr txBox="1"/>
          <p:nvPr/>
        </p:nvSpPr>
        <p:spPr>
          <a:xfrm>
            <a:off x="1265767" y="2663538"/>
            <a:ext cx="3838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Lietojumprogrammas izpildes konfigurācija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1"/>
          <p:cNvSpPr txBox="1"/>
          <p:nvPr/>
        </p:nvSpPr>
        <p:spPr>
          <a:xfrm>
            <a:off x="1265767" y="2947804"/>
            <a:ext cx="3838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Jebkura cita veida dati, kas ir svarīgi un ir nozīmīgi programmas izpildei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1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2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2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63" name="Google Shape;263;p32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2"/>
          <p:cNvSpPr/>
          <p:nvPr/>
        </p:nvSpPr>
        <p:spPr>
          <a:xfrm>
            <a:off x="1009024" y="1019715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2"/>
          <p:cNvSpPr/>
          <p:nvPr/>
        </p:nvSpPr>
        <p:spPr>
          <a:xfrm>
            <a:off x="1009024" y="1549718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2"/>
          <p:cNvSpPr/>
          <p:nvPr/>
        </p:nvSpPr>
        <p:spPr>
          <a:xfrm>
            <a:off x="1009024" y="2367009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32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2"/>
          <p:cNvSpPr txBox="1"/>
          <p:nvPr/>
        </p:nvSpPr>
        <p:spPr>
          <a:xfrm>
            <a:off x="342325" y="466725"/>
            <a:ext cx="341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STATISKAS METODES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1265767" y="983404"/>
            <a:ext cx="3838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Statiskās metodes ir metodes, kuras ir pieejamas caur klases nosaukumu.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1265767" y="1513032"/>
            <a:ext cx="38382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Citas uzņēmējdarbībai kritiskas darbības, kas nepieciešamas, viscaur programmā. Piemēram, matemātiski aprēķini vai validācijas.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2"/>
          <p:cNvSpPr txBox="1"/>
          <p:nvPr/>
        </p:nvSpPr>
        <p:spPr>
          <a:xfrm>
            <a:off x="1265767" y="2300216"/>
            <a:ext cx="38382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Statiskās funkcijas nevar piekļūt klases instances dalībniekiem, bet var piekļūt citiem klases statiskajiem dalībniekiem.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3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3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79" name="Google Shape;279;p33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3"/>
          <p:cNvSpPr/>
          <p:nvPr/>
        </p:nvSpPr>
        <p:spPr>
          <a:xfrm>
            <a:off x="1009024" y="1549718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3"/>
          <p:cNvSpPr/>
          <p:nvPr/>
        </p:nvSpPr>
        <p:spPr>
          <a:xfrm>
            <a:off x="1009024" y="2088784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3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3"/>
          <p:cNvSpPr txBox="1"/>
          <p:nvPr/>
        </p:nvSpPr>
        <p:spPr>
          <a:xfrm>
            <a:off x="378438" y="451688"/>
            <a:ext cx="3410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STATISKUMS - KAD TO PIELIETOT?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3"/>
          <p:cNvSpPr txBox="1"/>
          <p:nvPr/>
        </p:nvSpPr>
        <p:spPr>
          <a:xfrm>
            <a:off x="1265767" y="983404"/>
            <a:ext cx="3838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3"/>
          <p:cNvSpPr txBox="1"/>
          <p:nvPr/>
        </p:nvSpPr>
        <p:spPr>
          <a:xfrm>
            <a:off x="1265767" y="1513032"/>
            <a:ext cx="3838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 ieteicams pārmērīgi izmantot statiskos locekļus. Ja iespējams, labāk ir izmantot vienkāršus objektus.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3"/>
          <p:cNvSpPr txBox="1"/>
          <p:nvPr/>
        </p:nvSpPr>
        <p:spPr>
          <a:xfrm>
            <a:off x="1265767" y="2051191"/>
            <a:ext cx="38382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Statiskie dalībnieki risina objektu datu un funkcionalitātes koplietošanu, taču rada tiešas atkarības no klasēm, padarot lietojumprogrammas grūtāk atjaunināmas katrai vajadzībai.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3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