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g/fP0scEkeXw00s6Vb6Ei+xepp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70ECA3-8CD2-4B19-A9AD-CD9C964AC28F}">
  <a:tblStyle styleId="{E370ECA3-8CD2-4B19-A9AD-CD9C964AC2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af65243bc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baf65243bc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Pāris vārdi par sevi</a:t>
            </a:r>
            <a:endParaRPr/>
          </a:p>
          <a:p>
            <a:pPr indent="0" lvl="0" marL="0" rtl="0" algn="l">
              <a:spcBef>
                <a:spcPts val="0"/>
              </a:spcBef>
              <a:spcAft>
                <a:spcPts val="0"/>
              </a:spcAft>
              <a:buClr>
                <a:schemeClr val="dk1"/>
              </a:buClr>
              <a:buFont typeface="Arial"/>
              <a:buNone/>
            </a:pPr>
            <a:r>
              <a:rPr lang="en-US"/>
              <a:t>Pastāsti, cik svarīgas ir komunikācijas spējas</a:t>
            </a:r>
            <a:endParaRPr/>
          </a:p>
          <a:p>
            <a:pPr indent="0" lvl="0" marL="0" rtl="0" algn="l">
              <a:spcBef>
                <a:spcPts val="0"/>
              </a:spcBef>
              <a:spcAft>
                <a:spcPts val="0"/>
              </a:spcAft>
              <a:buClr>
                <a:schemeClr val="dk1"/>
              </a:buClr>
              <a:buSzPts val="1200"/>
              <a:buFont typeface="Calibri"/>
              <a:buNone/>
            </a:pPr>
            <a:r>
              <a:rPr lang="en-US"/>
              <a:t>Izstāsti, kas gaida kursā vispārīgi, ko apskatīsim pirmajā jeb QA 1 daļā</a:t>
            </a:r>
            <a:endParaRPr/>
          </a:p>
        </p:txBody>
      </p:sp>
      <p:sp>
        <p:nvSpPr>
          <p:cNvPr id="89" name="Google Shape;89;gbaf65243bc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af65243bc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baf65243bc_0_4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baf65243bc_0_4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Root Cause Analysis should be performed.</a:t>
            </a:r>
            <a:endParaRPr/>
          </a:p>
        </p:txBody>
      </p:sp>
      <p:sp>
        <p:nvSpPr>
          <p:cNvPr id="176" name="Google Shape;17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af65243bc_0_8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af65243bc_0_8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baf65243bc_0_8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af65243bc_0_9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baf65243bc_0_9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baf65243bc_0_9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af65243bc_0_10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af65243bc_0_10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baf65243bc_0_10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af65243bc_0_1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af65243bc_0_12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baf65243bc_0_12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af65243bc_0_1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baf65243bc_0_1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baf65243bc_0_12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af65243bc_0_1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baf65243bc_0_12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baf65243bc_0_12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Fixed defect should be re-tested on correct version and its functionality should be re-tested around as well</a:t>
            </a:r>
            <a:endParaRPr/>
          </a:p>
          <a:p>
            <a:pPr indent="0" lvl="0" marL="0" rtl="0" algn="l">
              <a:spcBef>
                <a:spcPts val="0"/>
              </a:spcBef>
              <a:spcAft>
                <a:spcPts val="0"/>
              </a:spcAft>
              <a:buNone/>
            </a:pPr>
            <a:r>
              <a:rPr lang="en-US"/>
              <a:t>deffered - отсроченный</a:t>
            </a:r>
            <a:endParaRPr/>
          </a:p>
        </p:txBody>
      </p:sp>
      <p:sp>
        <p:nvSpPr>
          <p:cNvPr id="298" name="Google Shape;29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af65243bc_0_1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baf65243bc_0_1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baf65243bc_0_1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defect should be reported in efficient way &amp; use of words such that the programmer or team members reading the report cannot get confused or rejected the defect the reason “Not Reproducible”.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If your bug report is effective, chances are higher that it will get fixed. So fixing a bug depends on how effectively you report it. Reporting a bug is nothing but a skill.</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convey - передавать</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12" name="Google Shape;31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af65243bc_0_1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baf65243bc_0_1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baf65243bc_0_12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af65243bc_0_1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baf65243bc_0_12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baf65243bc_0_12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Results can be different in different browsers.</a:t>
            </a:r>
            <a:endParaRPr/>
          </a:p>
          <a:p>
            <a:pPr indent="0" lvl="0" marL="0" rtl="0" algn="l">
              <a:spcBef>
                <a:spcPts val="0"/>
              </a:spcBef>
              <a:spcAft>
                <a:spcPts val="0"/>
              </a:spcAft>
              <a:buNone/>
            </a:pPr>
            <a:r>
              <a:rPr lang="en-US"/>
              <a:t>Report 2 any defects.</a:t>
            </a:r>
            <a:endParaRPr/>
          </a:p>
        </p:txBody>
      </p:sp>
      <p:sp>
        <p:nvSpPr>
          <p:cNvPr id="366" name="Google Shape;3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Report 1 any defect.</a:t>
            </a:r>
            <a:endParaRPr/>
          </a:p>
          <a:p>
            <a:pPr indent="0" lvl="0" marL="0" rtl="0" algn="l">
              <a:spcBef>
                <a:spcPts val="0"/>
              </a:spcBef>
              <a:spcAft>
                <a:spcPts val="0"/>
              </a:spcAft>
              <a:buNone/>
            </a:pPr>
            <a:r>
              <a:t/>
            </a:r>
            <a:endParaRPr/>
          </a:p>
        </p:txBody>
      </p:sp>
      <p:sp>
        <p:nvSpPr>
          <p:cNvPr id="375" name="Google Shape;37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Report 1 any defect.</a:t>
            </a:r>
            <a:endParaRPr/>
          </a:p>
          <a:p>
            <a:pPr indent="0" lvl="0" marL="0" rtl="0" algn="l">
              <a:spcBef>
                <a:spcPts val="0"/>
              </a:spcBef>
              <a:spcAft>
                <a:spcPts val="0"/>
              </a:spcAft>
              <a:buNone/>
            </a:pPr>
            <a:r>
              <a:t/>
            </a:r>
            <a:endParaRPr/>
          </a:p>
        </p:txBody>
      </p:sp>
      <p:sp>
        <p:nvSpPr>
          <p:cNvPr id="384" name="Google Shape;38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Report 1 any defect.</a:t>
            </a:r>
            <a:endParaRPr/>
          </a:p>
          <a:p>
            <a:pPr indent="0" lvl="0" marL="0" rtl="0" algn="l">
              <a:spcBef>
                <a:spcPts val="0"/>
              </a:spcBef>
              <a:spcAft>
                <a:spcPts val="0"/>
              </a:spcAft>
              <a:buNone/>
            </a:pPr>
            <a:r>
              <a:t/>
            </a:r>
            <a:endParaRPr/>
          </a:p>
        </p:txBody>
      </p:sp>
      <p:sp>
        <p:nvSpPr>
          <p:cNvPr id="393" name="Google Shape;393;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Сделать такую табличку в экселе и добавить в файл с дефектами.</a:t>
            </a:r>
            <a:endParaRPr/>
          </a:p>
        </p:txBody>
      </p:sp>
      <p:sp>
        <p:nvSpPr>
          <p:cNvPr id="402" name="Google Shape;402;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Ошибка может возникать как при неправильном использовании программы, так и при правильном.</a:t>
            </a:r>
            <a:endParaRPr/>
          </a:p>
        </p:txBody>
      </p:sp>
      <p:sp>
        <p:nvSpPr>
          <p:cNvPr id="110" name="Google Shape;11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Если ошибка возникает при правильном использовании программы, то это проблема девелопера, т.к. у нас дефект.</a:t>
            </a:r>
            <a:endParaRPr/>
          </a:p>
        </p:txBody>
      </p:sp>
      <p:sp>
        <p:nvSpPr>
          <p:cNvPr id="121" name="Google Shape;12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flaw – </a:t>
            </a:r>
            <a:r>
              <a:rPr b="0" i="0" lang="en-US" sz="1200">
                <a:solidFill>
                  <a:schemeClr val="dk1"/>
                </a:solidFill>
                <a:latin typeface="Calibri"/>
                <a:ea typeface="Calibri"/>
                <a:cs typeface="Calibri"/>
                <a:sym typeface="Calibri"/>
              </a:rPr>
              <a:t>недостаток, дефект</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fault – ошибка, неисправность, отказ</a:t>
            </a:r>
            <a:endParaRPr/>
          </a:p>
        </p:txBody>
      </p:sp>
      <p:sp>
        <p:nvSpPr>
          <p:cNvPr id="133" name="Google Shape;13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f65243bc_0_4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baf65243bc_0_4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baf65243bc_0_4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отказ</a:t>
            </a:r>
            <a:endParaRPr/>
          </a:p>
        </p:txBody>
      </p:sp>
      <p:sp>
        <p:nvSpPr>
          <p:cNvPr id="148" name="Google Shape;14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a slaids">
  <p:cSld name="Virsraksta slaids">
    <p:spTree>
      <p:nvGrpSpPr>
        <p:cNvPr id="15" name="Shape 15"/>
        <p:cNvGrpSpPr/>
        <p:nvPr/>
      </p:nvGrpSpPr>
      <p:grpSpPr>
        <a:xfrm>
          <a:off x="0" y="0"/>
          <a:ext cx="0" cy="0"/>
          <a:chOff x="0" y="0"/>
          <a:chExt cx="0" cy="0"/>
        </a:xfrm>
      </p:grpSpPr>
      <p:sp>
        <p:nvSpPr>
          <p:cNvPr id="16" name="Google Shape;16;gbaf65243bc_0_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gbaf65243bc_0_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gbaf65243bc_0_6"/>
          <p:cNvSpPr/>
          <p:nvPr/>
        </p:nvSpPr>
        <p:spPr>
          <a:xfrm>
            <a:off x="0" y="5755342"/>
            <a:ext cx="12192000" cy="1272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 name="Google Shape;19;gbaf65243bc_0_6"/>
          <p:cNvPicPr preferRelativeResize="0"/>
          <p:nvPr/>
        </p:nvPicPr>
        <p:blipFill rotWithShape="1">
          <a:blip r:embed="rId2">
            <a:alphaModFix/>
          </a:blip>
          <a:srcRect b="0" l="0" r="0" t="0"/>
          <a:stretch/>
        </p:blipFill>
        <p:spPr>
          <a:xfrm>
            <a:off x="2129826" y="538464"/>
            <a:ext cx="3876527" cy="1310018"/>
          </a:xfrm>
          <a:prstGeom prst="rect">
            <a:avLst/>
          </a:prstGeom>
          <a:noFill/>
          <a:ln>
            <a:noFill/>
          </a:ln>
        </p:spPr>
      </p:pic>
      <p:sp>
        <p:nvSpPr>
          <p:cNvPr id="20" name="Google Shape;20;gbaf65243bc_0_6"/>
          <p:cNvSpPr/>
          <p:nvPr/>
        </p:nvSpPr>
        <p:spPr>
          <a:xfrm>
            <a:off x="0" y="2316162"/>
            <a:ext cx="12192000" cy="4712100"/>
          </a:xfrm>
          <a:prstGeom prst="rect">
            <a:avLst/>
          </a:prstGeom>
          <a:solidFill>
            <a:srgbClr val="1B50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s un vertikāls teksts" type="vertTx">
  <p:cSld name="VERTICAL_TEXT">
    <p:spTree>
      <p:nvGrpSpPr>
        <p:cNvPr id="68" name="Shape 68"/>
        <p:cNvGrpSpPr/>
        <p:nvPr/>
      </p:nvGrpSpPr>
      <p:grpSpPr>
        <a:xfrm>
          <a:off x="0" y="0"/>
          <a:ext cx="0" cy="0"/>
          <a:chOff x="0" y="0"/>
          <a:chExt cx="0" cy="0"/>
        </a:xfrm>
      </p:grpSpPr>
      <p:sp>
        <p:nvSpPr>
          <p:cNvPr id="69" name="Google Shape;69;gbaf65243bc_0_59"/>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gbaf65243bc_0_59"/>
          <p:cNvSpPr txBox="1"/>
          <p:nvPr>
            <p:ph idx="1" type="body"/>
          </p:nvPr>
        </p:nvSpPr>
        <p:spPr>
          <a:xfrm rot="5400000">
            <a:off x="5208165" y="-3182719"/>
            <a:ext cx="1928100" cy="11712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gbaf65243bc_0_5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gbaf65243bc_0_5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gbaf65243bc_0_5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āls virsraksts un teksts" type="vertTitleAndTx">
  <p:cSld name="VERTICAL_TITLE_AND_VERTICAL_TEXT">
    <p:spTree>
      <p:nvGrpSpPr>
        <p:cNvPr id="74" name="Shape 74"/>
        <p:cNvGrpSpPr/>
        <p:nvPr/>
      </p:nvGrpSpPr>
      <p:grpSpPr>
        <a:xfrm>
          <a:off x="0" y="0"/>
          <a:ext cx="0" cy="0"/>
          <a:chOff x="0" y="0"/>
          <a:chExt cx="0" cy="0"/>
        </a:xfrm>
      </p:grpSpPr>
      <p:sp>
        <p:nvSpPr>
          <p:cNvPr id="75" name="Google Shape;75;gbaf65243bc_0_65"/>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gbaf65243bc_0_65"/>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gbaf65243bc_0_6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gbaf65243bc_0_6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gbaf65243bc_0_6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0" name="Shape 80"/>
        <p:cNvGrpSpPr/>
        <p:nvPr/>
      </p:nvGrpSpPr>
      <p:grpSpPr>
        <a:xfrm>
          <a:off x="0" y="0"/>
          <a:ext cx="0" cy="0"/>
          <a:chOff x="0" y="0"/>
          <a:chExt cx="0" cy="0"/>
        </a:xfrm>
      </p:grpSpPr>
      <p:sp>
        <p:nvSpPr>
          <p:cNvPr id="81" name="Google Shape;81;gbaf65243bc_0_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baf65243bc_0_7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 name="Google Shape;83;gbaf65243bc_0_7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gbaf65243bc_0_7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gbaf65243bc_0_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s un saturs">
  <p:cSld name="Virsraksts un saturs">
    <p:spTree>
      <p:nvGrpSpPr>
        <p:cNvPr id="21" name="Shape 21"/>
        <p:cNvGrpSpPr/>
        <p:nvPr/>
      </p:nvGrpSpPr>
      <p:grpSpPr>
        <a:xfrm>
          <a:off x="0" y="0"/>
          <a:ext cx="0" cy="0"/>
          <a:chOff x="0" y="0"/>
          <a:chExt cx="0" cy="0"/>
        </a:xfrm>
      </p:grpSpPr>
      <p:sp>
        <p:nvSpPr>
          <p:cNvPr id="22" name="Google Shape;22;gbaf65243bc_0_12"/>
          <p:cNvSpPr txBox="1"/>
          <p:nvPr>
            <p:ph idx="12" type="sldNum"/>
          </p:nvPr>
        </p:nvSpPr>
        <p:spPr>
          <a:xfrm>
            <a:off x="11645929" y="6256960"/>
            <a:ext cx="605100" cy="3327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buNone/>
              <a:defRPr b="0" i="0" sz="1800" u="none" cap="none" strike="noStrike">
                <a:solidFill>
                  <a:schemeClr val="lt1"/>
                </a:solidFill>
                <a:latin typeface="Arial"/>
                <a:ea typeface="Arial"/>
                <a:cs typeface="Arial"/>
                <a:sym typeface="Arial"/>
              </a:defRPr>
            </a:lvl1pPr>
            <a:lvl2pPr indent="0" lvl="1" marL="0" marR="0" rtl="0" algn="ctr">
              <a:spcBef>
                <a:spcPts val="0"/>
              </a:spcBef>
              <a:buNone/>
              <a:defRPr b="0" i="0" sz="1800" u="none" cap="none" strike="noStrike">
                <a:solidFill>
                  <a:schemeClr val="lt1"/>
                </a:solidFill>
                <a:latin typeface="Arial"/>
                <a:ea typeface="Arial"/>
                <a:cs typeface="Arial"/>
                <a:sym typeface="Arial"/>
              </a:defRPr>
            </a:lvl2pPr>
            <a:lvl3pPr indent="0" lvl="2" marL="0" marR="0" rtl="0" algn="ctr">
              <a:spcBef>
                <a:spcPts val="0"/>
              </a:spcBef>
              <a:buNone/>
              <a:defRPr b="0" i="0" sz="1800" u="none" cap="none" strike="noStrike">
                <a:solidFill>
                  <a:schemeClr val="lt1"/>
                </a:solidFill>
                <a:latin typeface="Arial"/>
                <a:ea typeface="Arial"/>
                <a:cs typeface="Arial"/>
                <a:sym typeface="Arial"/>
              </a:defRPr>
            </a:lvl3pPr>
            <a:lvl4pPr indent="0" lvl="3" marL="0" marR="0" rtl="0" algn="ctr">
              <a:spcBef>
                <a:spcPts val="0"/>
              </a:spcBef>
              <a:buNone/>
              <a:defRPr b="0" i="0" sz="1800" u="none" cap="none" strike="noStrike">
                <a:solidFill>
                  <a:schemeClr val="lt1"/>
                </a:solidFill>
                <a:latin typeface="Arial"/>
                <a:ea typeface="Arial"/>
                <a:cs typeface="Arial"/>
                <a:sym typeface="Arial"/>
              </a:defRPr>
            </a:lvl4pPr>
            <a:lvl5pPr indent="0" lvl="4" marL="0" marR="0" rtl="0" algn="ctr">
              <a:spcBef>
                <a:spcPts val="0"/>
              </a:spcBef>
              <a:buNone/>
              <a:defRPr b="0" i="0" sz="1800" u="none" cap="none" strike="noStrike">
                <a:solidFill>
                  <a:schemeClr val="lt1"/>
                </a:solidFill>
                <a:latin typeface="Arial"/>
                <a:ea typeface="Arial"/>
                <a:cs typeface="Arial"/>
                <a:sym typeface="Arial"/>
              </a:defRPr>
            </a:lvl5pPr>
            <a:lvl6pPr indent="0" lvl="5" marL="0" marR="0" rtl="0" algn="ctr">
              <a:spcBef>
                <a:spcPts val="0"/>
              </a:spcBef>
              <a:buNone/>
              <a:defRPr b="0" i="0" sz="1800" u="none" cap="none" strike="noStrike">
                <a:solidFill>
                  <a:schemeClr val="lt1"/>
                </a:solidFill>
                <a:latin typeface="Arial"/>
                <a:ea typeface="Arial"/>
                <a:cs typeface="Arial"/>
                <a:sym typeface="Arial"/>
              </a:defRPr>
            </a:lvl6pPr>
            <a:lvl7pPr indent="0" lvl="6" marL="0" marR="0" rtl="0" algn="ctr">
              <a:spcBef>
                <a:spcPts val="0"/>
              </a:spcBef>
              <a:buNone/>
              <a:defRPr b="0" i="0" sz="1800" u="none" cap="none" strike="noStrike">
                <a:solidFill>
                  <a:schemeClr val="lt1"/>
                </a:solidFill>
                <a:latin typeface="Arial"/>
                <a:ea typeface="Arial"/>
                <a:cs typeface="Arial"/>
                <a:sym typeface="Arial"/>
              </a:defRPr>
            </a:lvl7pPr>
            <a:lvl8pPr indent="0" lvl="7" marL="0" marR="0" rtl="0" algn="ctr">
              <a:spcBef>
                <a:spcPts val="0"/>
              </a:spcBef>
              <a:buNone/>
              <a:defRPr b="0" i="0" sz="1800" u="none" cap="none" strike="noStrike">
                <a:solidFill>
                  <a:schemeClr val="lt1"/>
                </a:solidFill>
                <a:latin typeface="Arial"/>
                <a:ea typeface="Arial"/>
                <a:cs typeface="Arial"/>
                <a:sym typeface="Arial"/>
              </a:defRPr>
            </a:lvl8pPr>
            <a:lvl9pPr indent="0" lvl="8" marL="0" marR="0" rtl="0" algn="ctr">
              <a:spcBef>
                <a:spcPts val="0"/>
              </a:spcBef>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 saturi" type="twoObj">
  <p:cSld name="TWO_OBJECTS">
    <p:spTree>
      <p:nvGrpSpPr>
        <p:cNvPr id="23" name="Shape 23"/>
        <p:cNvGrpSpPr/>
        <p:nvPr/>
      </p:nvGrpSpPr>
      <p:grpSpPr>
        <a:xfrm>
          <a:off x="0" y="0"/>
          <a:ext cx="0" cy="0"/>
          <a:chOff x="0" y="0"/>
          <a:chExt cx="0" cy="0"/>
        </a:xfrm>
      </p:grpSpPr>
      <p:sp>
        <p:nvSpPr>
          <p:cNvPr id="24" name="Google Shape;24;gbaf65243bc_0_14"/>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gbaf65243bc_0_14"/>
          <p:cNvSpPr txBox="1"/>
          <p:nvPr>
            <p:ph idx="1" type="body"/>
          </p:nvPr>
        </p:nvSpPr>
        <p:spPr>
          <a:xfrm>
            <a:off x="274319" y="1269961"/>
            <a:ext cx="5745600" cy="49071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rtl="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rtl="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 name="Google Shape;26;gbaf65243bc_0_14"/>
          <p:cNvSpPr txBox="1"/>
          <p:nvPr>
            <p:ph idx="2" type="body"/>
          </p:nvPr>
        </p:nvSpPr>
        <p:spPr>
          <a:xfrm>
            <a:off x="6172200" y="1269961"/>
            <a:ext cx="5814900" cy="49071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rtl="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rtl="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 name="Google Shape;27;gbaf65243bc_0_1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gbaf65243bc_0_1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gbaf65243bc_0_1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ēls ar parakstu" type="picTx">
  <p:cSld name="PICTURE_WITH_CAPTION_TEXT">
    <p:spTree>
      <p:nvGrpSpPr>
        <p:cNvPr id="30" name="Shape 30"/>
        <p:cNvGrpSpPr/>
        <p:nvPr/>
      </p:nvGrpSpPr>
      <p:grpSpPr>
        <a:xfrm>
          <a:off x="0" y="0"/>
          <a:ext cx="0" cy="0"/>
          <a:chOff x="0" y="0"/>
          <a:chExt cx="0" cy="0"/>
        </a:xfrm>
      </p:grpSpPr>
      <p:sp>
        <p:nvSpPr>
          <p:cNvPr id="31" name="Google Shape;31;gbaf65243bc_0_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gbaf65243bc_0_21"/>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3" name="Google Shape;33;gbaf65243bc_0_2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4" name="Google Shape;34;gbaf65243bc_0_2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gbaf65243bc_0_2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gbaf65243bc_0_2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kai virsraksts" type="titleOnly">
  <p:cSld name="TITLE_ONLY">
    <p:spTree>
      <p:nvGrpSpPr>
        <p:cNvPr id="37" name="Shape 37"/>
        <p:cNvGrpSpPr/>
        <p:nvPr/>
      </p:nvGrpSpPr>
      <p:grpSpPr>
        <a:xfrm>
          <a:off x="0" y="0"/>
          <a:ext cx="0" cy="0"/>
          <a:chOff x="0" y="0"/>
          <a:chExt cx="0" cy="0"/>
        </a:xfrm>
      </p:grpSpPr>
      <p:sp>
        <p:nvSpPr>
          <p:cNvPr id="38" name="Google Shape;38;gbaf65243bc_0_28"/>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gbaf65243bc_0_2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gbaf65243bc_0_2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gbaf65243bc_0_2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daļas galvene" type="secHead">
  <p:cSld name="SECTION_HEADER">
    <p:spTree>
      <p:nvGrpSpPr>
        <p:cNvPr id="42" name="Shape 42"/>
        <p:cNvGrpSpPr/>
        <p:nvPr/>
      </p:nvGrpSpPr>
      <p:grpSpPr>
        <a:xfrm>
          <a:off x="0" y="0"/>
          <a:ext cx="0" cy="0"/>
          <a:chOff x="0" y="0"/>
          <a:chExt cx="0" cy="0"/>
        </a:xfrm>
      </p:grpSpPr>
      <p:sp>
        <p:nvSpPr>
          <p:cNvPr id="43" name="Google Shape;43;gbaf65243bc_0_3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gbaf65243bc_0_3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gbaf65243bc_0_3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gbaf65243bc_0_3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gbaf65243bc_0_3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īdzinājums" type="twoTxTwoObj">
  <p:cSld name="TWO_OBJECTS_WITH_TEXT">
    <p:spTree>
      <p:nvGrpSpPr>
        <p:cNvPr id="48" name="Shape 48"/>
        <p:cNvGrpSpPr/>
        <p:nvPr/>
      </p:nvGrpSpPr>
      <p:grpSpPr>
        <a:xfrm>
          <a:off x="0" y="0"/>
          <a:ext cx="0" cy="0"/>
          <a:chOff x="0" y="0"/>
          <a:chExt cx="0" cy="0"/>
        </a:xfrm>
      </p:grpSpPr>
      <p:sp>
        <p:nvSpPr>
          <p:cNvPr id="49" name="Google Shape;49;gbaf65243bc_0_39"/>
          <p:cNvSpPr txBox="1"/>
          <p:nvPr>
            <p:ph type="title"/>
          </p:nvPr>
        </p:nvSpPr>
        <p:spPr>
          <a:xfrm>
            <a:off x="399011" y="199506"/>
            <a:ext cx="11438400" cy="972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gbaf65243bc_0_39"/>
          <p:cNvSpPr txBox="1"/>
          <p:nvPr>
            <p:ph idx="1" type="body"/>
          </p:nvPr>
        </p:nvSpPr>
        <p:spPr>
          <a:xfrm>
            <a:off x="399012" y="1426629"/>
            <a:ext cx="55986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1" name="Google Shape;51;gbaf65243bc_0_39"/>
          <p:cNvSpPr txBox="1"/>
          <p:nvPr>
            <p:ph idx="2" type="body"/>
          </p:nvPr>
        </p:nvSpPr>
        <p:spPr>
          <a:xfrm>
            <a:off x="399012" y="2310938"/>
            <a:ext cx="5598600" cy="3878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2" name="Google Shape;52;gbaf65243bc_0_39"/>
          <p:cNvSpPr txBox="1"/>
          <p:nvPr>
            <p:ph idx="3" type="body"/>
          </p:nvPr>
        </p:nvSpPr>
        <p:spPr>
          <a:xfrm>
            <a:off x="6172200" y="1426629"/>
            <a:ext cx="56652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3" name="Google Shape;53;gbaf65243bc_0_39"/>
          <p:cNvSpPr txBox="1"/>
          <p:nvPr>
            <p:ph idx="4" type="body"/>
          </p:nvPr>
        </p:nvSpPr>
        <p:spPr>
          <a:xfrm>
            <a:off x="6172200" y="2310938"/>
            <a:ext cx="5665200" cy="3878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4" name="Google Shape;54;gbaf65243bc_0_3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gbaf65243bc_0_3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gbaf65243bc_0_3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type="blank">
  <p:cSld name="BLANK">
    <p:spTree>
      <p:nvGrpSpPr>
        <p:cNvPr id="57" name="Shape 57"/>
        <p:cNvGrpSpPr/>
        <p:nvPr/>
      </p:nvGrpSpPr>
      <p:grpSpPr>
        <a:xfrm>
          <a:off x="0" y="0"/>
          <a:ext cx="0" cy="0"/>
          <a:chOff x="0" y="0"/>
          <a:chExt cx="0" cy="0"/>
        </a:xfrm>
      </p:grpSpPr>
      <p:sp>
        <p:nvSpPr>
          <p:cNvPr id="58" name="Google Shape;58;gbaf65243bc_0_4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baf65243bc_0_4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gbaf65243bc_0_4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turs ar parakstu" type="objTx">
  <p:cSld name="OBJECT_WITH_CAPTION_TEXT">
    <p:spTree>
      <p:nvGrpSpPr>
        <p:cNvPr id="61" name="Shape 61"/>
        <p:cNvGrpSpPr/>
        <p:nvPr/>
      </p:nvGrpSpPr>
      <p:grpSpPr>
        <a:xfrm>
          <a:off x="0" y="0"/>
          <a:ext cx="0" cy="0"/>
          <a:chOff x="0" y="0"/>
          <a:chExt cx="0" cy="0"/>
        </a:xfrm>
      </p:grpSpPr>
      <p:sp>
        <p:nvSpPr>
          <p:cNvPr id="62" name="Google Shape;62;gbaf65243bc_0_5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gbaf65243bc_0_5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4" name="Google Shape;64;gbaf65243bc_0_5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gbaf65243bc_0_5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gbaf65243bc_0_5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baf65243bc_0_5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baf65243bc_0_0"/>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gbaf65243bc_0_0"/>
          <p:cNvSpPr txBox="1"/>
          <p:nvPr>
            <p:ph idx="1" type="body"/>
          </p:nvPr>
        </p:nvSpPr>
        <p:spPr>
          <a:xfrm>
            <a:off x="315882" y="1709531"/>
            <a:ext cx="11712600" cy="19281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gbaf65243bc_0_0"/>
          <p:cNvPicPr preferRelativeResize="0"/>
          <p:nvPr/>
        </p:nvPicPr>
        <p:blipFill rotWithShape="1">
          <a:blip r:embed="rId1">
            <a:alphaModFix/>
          </a:blip>
          <a:srcRect b="0" l="0" r="0" t="0"/>
          <a:stretch/>
        </p:blipFill>
        <p:spPr>
          <a:xfrm>
            <a:off x="9461873" y="6095209"/>
            <a:ext cx="2027763" cy="685254"/>
          </a:xfrm>
          <a:prstGeom prst="rect">
            <a:avLst/>
          </a:prstGeom>
          <a:noFill/>
          <a:ln>
            <a:noFill/>
          </a:ln>
        </p:spPr>
      </p:pic>
      <p:sp>
        <p:nvSpPr>
          <p:cNvPr id="13" name="Google Shape;13;gbaf65243bc_0_0"/>
          <p:cNvSpPr/>
          <p:nvPr/>
        </p:nvSpPr>
        <p:spPr>
          <a:xfrm>
            <a:off x="0" y="6341165"/>
            <a:ext cx="9312900" cy="199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gbaf65243bc_0_0"/>
          <p:cNvSpPr/>
          <p:nvPr/>
        </p:nvSpPr>
        <p:spPr>
          <a:xfrm>
            <a:off x="11638544" y="6341164"/>
            <a:ext cx="553500" cy="199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7.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23.png"/><Relationship Id="rId7" Type="http://schemas.openxmlformats.org/officeDocument/2006/relationships/image" Target="../media/image20.png"/><Relationship Id="rId8"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hyperlink" Target="https://buggy-testingcup.pgs-soft.com/task_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s://buggy-testingcup.pgs-soft.com/task_2" TargetMode="Externa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hyperlink" Target="https://buggy-testingcup.pgs-soft.com/task_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hyperlink" Target="https://buggy-testingcup.pgs-soft.com/task_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baf65243bc_0_77"/>
          <p:cNvSpPr txBox="1"/>
          <p:nvPr>
            <p:ph idx="1" type="subTitle"/>
          </p:nvPr>
        </p:nvSpPr>
        <p:spPr>
          <a:xfrm>
            <a:off x="2321859" y="5414681"/>
            <a:ext cx="7377900" cy="120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US" sz="2800">
                <a:solidFill>
                  <a:schemeClr val="lt1"/>
                </a:solidFill>
                <a:latin typeface="Arial"/>
                <a:ea typeface="Arial"/>
                <a:cs typeface="Arial"/>
                <a:sym typeface="Arial"/>
              </a:rPr>
              <a:t>Svens Krūmiņš</a:t>
            </a:r>
            <a:endParaRPr sz="2800">
              <a:solidFill>
                <a:schemeClr val="lt1"/>
              </a:solidFill>
              <a:latin typeface="Arial"/>
              <a:ea typeface="Arial"/>
              <a:cs typeface="Arial"/>
              <a:sym typeface="Arial"/>
            </a:endParaRPr>
          </a:p>
        </p:txBody>
      </p:sp>
      <p:pic>
        <p:nvPicPr>
          <p:cNvPr id="92" name="Google Shape;92;gbaf65243bc_0_77"/>
          <p:cNvPicPr preferRelativeResize="0"/>
          <p:nvPr/>
        </p:nvPicPr>
        <p:blipFill>
          <a:blip r:embed="rId3">
            <a:alphaModFix/>
          </a:blip>
          <a:stretch>
            <a:fillRect/>
          </a:stretch>
        </p:blipFill>
        <p:spPr>
          <a:xfrm>
            <a:off x="6212650" y="531225"/>
            <a:ext cx="5694949" cy="1373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4"/>
          <p:cNvPicPr preferRelativeResize="0"/>
          <p:nvPr/>
        </p:nvPicPr>
        <p:blipFill rotWithShape="1">
          <a:blip r:embed="rId3">
            <a:alphaModFix/>
          </a:blip>
          <a:srcRect b="0" l="0" r="0" t="0"/>
          <a:stretch/>
        </p:blipFill>
        <p:spPr>
          <a:xfrm>
            <a:off x="476249" y="1571624"/>
            <a:ext cx="10998003" cy="4048125"/>
          </a:xfrm>
          <a:prstGeom prst="rect">
            <a:avLst/>
          </a:prstGeom>
          <a:noFill/>
          <a:ln>
            <a:noFill/>
          </a:ln>
        </p:spPr>
      </p:pic>
      <p:sp>
        <p:nvSpPr>
          <p:cNvPr id="165" name="Google Shape;165;p14"/>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Kā tas varētu notikt</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baf65243bc_0_432"/>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b="1" lang="en-US"/>
              <a:t>Kas ir incidents?</a:t>
            </a:r>
            <a:endParaRPr b="1"/>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lang="en-US"/>
              <a:t>Sistēmas auditācijas pieraksti</a:t>
            </a:r>
            <a:r>
              <a:rPr lang="en-US"/>
              <a:t> un ar tiem saistītie rīki</a:t>
            </a:r>
            <a:endParaRPr/>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172" name="Google Shape;172;gbaf65243bc_0_432"/>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6"/>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179" name="Google Shape;179;p16"/>
          <p:cNvSpPr txBox="1"/>
          <p:nvPr>
            <p:ph idx="1" type="body"/>
          </p:nvPr>
        </p:nvSpPr>
        <p:spPr>
          <a:xfrm>
            <a:off x="3831731" y="1996684"/>
            <a:ext cx="6808560" cy="18509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t>Jebkurš notikums, kurš ir jāpēta</a:t>
            </a:r>
            <a:endParaRPr sz="4000"/>
          </a:p>
        </p:txBody>
      </p:sp>
      <p:sp>
        <p:nvSpPr>
          <p:cNvPr id="180" name="Google Shape;180;p16"/>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Incidents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baf65243bc_0_888"/>
          <p:cNvSpPr/>
          <p:nvPr/>
        </p:nvSpPr>
        <p:spPr>
          <a:xfrm>
            <a:off x="3631809" y="776116"/>
            <a:ext cx="5264100" cy="5264100"/>
          </a:xfrm>
          <a:prstGeom prst="ellipse">
            <a:avLst/>
          </a:prstGeom>
          <a:solidFill>
            <a:srgbClr val="A1C3FA"/>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7" name="Google Shape;187;gbaf65243bc_0_888"/>
          <p:cNvGrpSpPr/>
          <p:nvPr/>
        </p:nvGrpSpPr>
        <p:grpSpPr>
          <a:xfrm>
            <a:off x="4826361" y="543158"/>
            <a:ext cx="2887928" cy="2887928"/>
            <a:chOff x="3619861" y="407378"/>
            <a:chExt cx="2166000" cy="2166000"/>
          </a:xfrm>
        </p:grpSpPr>
        <p:sp>
          <p:nvSpPr>
            <p:cNvPr id="188" name="Google Shape;188;gbaf65243bc_0_888"/>
            <p:cNvSpPr/>
            <p:nvPr/>
          </p:nvSpPr>
          <p:spPr>
            <a:xfrm>
              <a:off x="3619861" y="407378"/>
              <a:ext cx="2166000" cy="2166000"/>
            </a:xfrm>
            <a:prstGeom prst="ellipse">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 name="Google Shape;189;gbaf65243bc_0_888"/>
            <p:cNvSpPr txBox="1"/>
            <p:nvPr/>
          </p:nvSpPr>
          <p:spPr>
            <a:xfrm>
              <a:off x="4024522" y="707737"/>
              <a:ext cx="1328400" cy="661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Nepareiza konfigurācija</a:t>
              </a:r>
              <a:endParaRPr sz="1300">
                <a:solidFill>
                  <a:srgbClr val="FFFFFF"/>
                </a:solidFill>
                <a:latin typeface="Roboto"/>
                <a:ea typeface="Roboto"/>
                <a:cs typeface="Roboto"/>
                <a:sym typeface="Roboto"/>
              </a:endParaRPr>
            </a:p>
          </p:txBody>
        </p:sp>
      </p:grpSp>
      <p:grpSp>
        <p:nvGrpSpPr>
          <p:cNvPr id="190" name="Google Shape;190;gbaf65243bc_0_888"/>
          <p:cNvGrpSpPr/>
          <p:nvPr/>
        </p:nvGrpSpPr>
        <p:grpSpPr>
          <a:xfrm>
            <a:off x="6197326" y="1524019"/>
            <a:ext cx="2887928" cy="2887928"/>
            <a:chOff x="4648111" y="1143043"/>
            <a:chExt cx="2166000" cy="2166000"/>
          </a:xfrm>
        </p:grpSpPr>
        <p:sp>
          <p:nvSpPr>
            <p:cNvPr id="191" name="Google Shape;191;gbaf65243bc_0_888"/>
            <p:cNvSpPr/>
            <p:nvPr/>
          </p:nvSpPr>
          <p:spPr>
            <a:xfrm>
              <a:off x="4648111" y="1143043"/>
              <a:ext cx="2166000" cy="2166000"/>
            </a:xfrm>
            <a:prstGeom prst="ellipse">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baf65243bc_0_888"/>
            <p:cNvSpPr txBox="1"/>
            <p:nvPr/>
          </p:nvSpPr>
          <p:spPr>
            <a:xfrm>
              <a:off x="5431956" y="1669515"/>
              <a:ext cx="1328400" cy="661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Pazuda internets</a:t>
              </a:r>
              <a:endParaRPr sz="1300">
                <a:solidFill>
                  <a:srgbClr val="FFFFFF"/>
                </a:solidFill>
                <a:latin typeface="Roboto"/>
                <a:ea typeface="Roboto"/>
                <a:cs typeface="Roboto"/>
                <a:sym typeface="Roboto"/>
              </a:endParaRPr>
            </a:p>
          </p:txBody>
        </p:sp>
      </p:grpSp>
      <p:grpSp>
        <p:nvGrpSpPr>
          <p:cNvPr id="193" name="Google Shape;193;gbaf65243bc_0_888"/>
          <p:cNvGrpSpPr/>
          <p:nvPr/>
        </p:nvGrpSpPr>
        <p:grpSpPr>
          <a:xfrm>
            <a:off x="5651608" y="3143507"/>
            <a:ext cx="2887928" cy="2887928"/>
            <a:chOff x="4238812" y="2357689"/>
            <a:chExt cx="2166000" cy="2166000"/>
          </a:xfrm>
        </p:grpSpPr>
        <p:sp>
          <p:nvSpPr>
            <p:cNvPr id="194" name="Google Shape;194;gbaf65243bc_0_888"/>
            <p:cNvSpPr/>
            <p:nvPr/>
          </p:nvSpPr>
          <p:spPr>
            <a:xfrm>
              <a:off x="4238812" y="2357689"/>
              <a:ext cx="2166000" cy="2166000"/>
            </a:xfrm>
            <a:prstGeom prst="ellipse">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gbaf65243bc_0_888"/>
            <p:cNvSpPr txBox="1"/>
            <p:nvPr/>
          </p:nvSpPr>
          <p:spPr>
            <a:xfrm>
              <a:off x="5047891" y="3185187"/>
              <a:ext cx="1328400" cy="661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Nepareizas prasības</a:t>
              </a:r>
              <a:endParaRPr sz="1300">
                <a:solidFill>
                  <a:srgbClr val="FFFFFF"/>
                </a:solidFill>
                <a:latin typeface="Roboto"/>
                <a:ea typeface="Roboto"/>
                <a:cs typeface="Roboto"/>
                <a:sym typeface="Roboto"/>
              </a:endParaRPr>
            </a:p>
          </p:txBody>
        </p:sp>
      </p:grpSp>
      <p:grpSp>
        <p:nvGrpSpPr>
          <p:cNvPr id="196" name="Google Shape;196;gbaf65243bc_0_888"/>
          <p:cNvGrpSpPr/>
          <p:nvPr/>
        </p:nvGrpSpPr>
        <p:grpSpPr>
          <a:xfrm>
            <a:off x="3977502" y="3143641"/>
            <a:ext cx="2887928" cy="2887928"/>
            <a:chOff x="2983201" y="2357790"/>
            <a:chExt cx="2166000" cy="2166000"/>
          </a:xfrm>
        </p:grpSpPr>
        <p:sp>
          <p:nvSpPr>
            <p:cNvPr id="197" name="Google Shape;197;gbaf65243bc_0_888"/>
            <p:cNvSpPr/>
            <p:nvPr/>
          </p:nvSpPr>
          <p:spPr>
            <a:xfrm>
              <a:off x="2983201" y="2357790"/>
              <a:ext cx="2166000" cy="2166000"/>
            </a:xfrm>
            <a:prstGeom prst="ellipse">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 name="Google Shape;198;gbaf65243bc_0_888"/>
            <p:cNvSpPr txBox="1"/>
            <p:nvPr/>
          </p:nvSpPr>
          <p:spPr>
            <a:xfrm>
              <a:off x="3059406" y="3168962"/>
              <a:ext cx="1328400" cy="661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Defekts</a:t>
              </a:r>
              <a:endParaRPr sz="1300">
                <a:solidFill>
                  <a:srgbClr val="FFFFFF"/>
                </a:solidFill>
                <a:latin typeface="Roboto"/>
                <a:ea typeface="Roboto"/>
                <a:cs typeface="Roboto"/>
                <a:sym typeface="Roboto"/>
              </a:endParaRPr>
            </a:p>
          </p:txBody>
        </p:sp>
      </p:grpSp>
      <p:grpSp>
        <p:nvGrpSpPr>
          <p:cNvPr id="199" name="Google Shape;199;gbaf65243bc_0_888"/>
          <p:cNvGrpSpPr/>
          <p:nvPr/>
        </p:nvGrpSpPr>
        <p:grpSpPr>
          <a:xfrm>
            <a:off x="3455550" y="1523978"/>
            <a:ext cx="2887928" cy="2887928"/>
            <a:chOff x="2591728" y="1143012"/>
            <a:chExt cx="2166000" cy="2166000"/>
          </a:xfrm>
        </p:grpSpPr>
        <p:sp>
          <p:nvSpPr>
            <p:cNvPr id="200" name="Google Shape;200;gbaf65243bc_0_888"/>
            <p:cNvSpPr/>
            <p:nvPr/>
          </p:nvSpPr>
          <p:spPr>
            <a:xfrm>
              <a:off x="2591728" y="1143012"/>
              <a:ext cx="2166000" cy="2166000"/>
            </a:xfrm>
            <a:prstGeom prst="ellipse">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baf65243bc_0_888"/>
            <p:cNvSpPr txBox="1"/>
            <p:nvPr/>
          </p:nvSpPr>
          <p:spPr>
            <a:xfrm>
              <a:off x="2830556" y="1666262"/>
              <a:ext cx="1328400" cy="661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Testētāja/lietotāja kļūda</a:t>
              </a:r>
              <a:endParaRPr sz="1300">
                <a:solidFill>
                  <a:srgbClr val="FFFFFF"/>
                </a:solidFill>
                <a:latin typeface="Roboto"/>
                <a:ea typeface="Roboto"/>
                <a:cs typeface="Roboto"/>
                <a:sym typeface="Roboto"/>
              </a:endParaRPr>
            </a:p>
          </p:txBody>
        </p:sp>
      </p:grpSp>
      <p:sp>
        <p:nvSpPr>
          <p:cNvPr id="202" name="Google Shape;202;gbaf65243bc_0_888"/>
          <p:cNvSpPr/>
          <p:nvPr/>
        </p:nvSpPr>
        <p:spPr>
          <a:xfrm>
            <a:off x="5446590" y="2590894"/>
            <a:ext cx="1634400" cy="1634400"/>
          </a:xfrm>
          <a:prstGeom prst="ellipse">
            <a:avLst/>
          </a:prstGeom>
          <a:solidFill>
            <a:srgbClr val="A1C3FA"/>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a:t>Incidents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baf65243bc_0_909"/>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b="1" lang="en-US"/>
              <a:t>Defekta prioritāte un smaguma pakāpe</a:t>
            </a:r>
            <a:endParaRPr b="1"/>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lang="en-US"/>
              <a:t>Sistēmas auditācijas pieraksti</a:t>
            </a:r>
            <a:r>
              <a:rPr lang="en-US"/>
              <a:t> un ar tiem saistītie rīki</a:t>
            </a:r>
            <a:endParaRPr/>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209" name="Google Shape;209;gbaf65243bc_0_909"/>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pSp>
        <p:nvGrpSpPr>
          <p:cNvPr id="215" name="Google Shape;215;gbaf65243bc_0_1064"/>
          <p:cNvGrpSpPr/>
          <p:nvPr/>
        </p:nvGrpSpPr>
        <p:grpSpPr>
          <a:xfrm>
            <a:off x="2799036" y="1151800"/>
            <a:ext cx="2592735" cy="2092748"/>
            <a:chOff x="3071457" y="2013875"/>
            <a:chExt cx="1944600" cy="1569600"/>
          </a:xfrm>
        </p:grpSpPr>
        <p:sp>
          <p:nvSpPr>
            <p:cNvPr id="216" name="Google Shape;216;gbaf65243bc_0_1064"/>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baf65243bc_0_1064"/>
            <p:cNvSpPr txBox="1"/>
            <p:nvPr/>
          </p:nvSpPr>
          <p:spPr>
            <a:xfrm>
              <a:off x="3316102" y="2256385"/>
              <a:ext cx="14517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500">
                  <a:solidFill>
                    <a:srgbClr val="FFFFFF"/>
                  </a:solidFill>
                  <a:latin typeface="Roboto"/>
                  <a:ea typeface="Roboto"/>
                  <a:cs typeface="Roboto"/>
                  <a:sym typeface="Roboto"/>
                </a:rPr>
                <a:t>Vestibulum congue tempus</a:t>
              </a:r>
              <a:endParaRPr sz="1500">
                <a:solidFill>
                  <a:srgbClr val="FFFFFF"/>
                </a:solidFill>
                <a:latin typeface="Roboto"/>
                <a:ea typeface="Roboto"/>
                <a:cs typeface="Roboto"/>
                <a:sym typeface="Roboto"/>
              </a:endParaRPr>
            </a:p>
          </p:txBody>
        </p:sp>
        <p:sp>
          <p:nvSpPr>
            <p:cNvPr id="218" name="Google Shape;218;gbaf65243bc_0_1064"/>
            <p:cNvSpPr txBox="1"/>
            <p:nvPr/>
          </p:nvSpPr>
          <p:spPr>
            <a:xfrm>
              <a:off x="3316100" y="2716352"/>
              <a:ext cx="1451700" cy="512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100">
                  <a:solidFill>
                    <a:srgbClr val="FFFFFF"/>
                  </a:solidFill>
                  <a:latin typeface="Roboto"/>
                  <a:ea typeface="Roboto"/>
                  <a:cs typeface="Roboto"/>
                  <a:sym typeface="Roboto"/>
                </a:rPr>
                <a:t>Lorem ipsum dolor sit amet, consectetur adipiscing elit, sed do eiusmod tempor.</a:t>
              </a:r>
              <a:endParaRPr sz="1500">
                <a:solidFill>
                  <a:srgbClr val="FFFFFF"/>
                </a:solidFill>
                <a:latin typeface="Roboto"/>
                <a:ea typeface="Roboto"/>
                <a:cs typeface="Roboto"/>
                <a:sym typeface="Roboto"/>
              </a:endParaRPr>
            </a:p>
          </p:txBody>
        </p:sp>
      </p:grpSp>
      <p:grpSp>
        <p:nvGrpSpPr>
          <p:cNvPr id="219" name="Google Shape;219;gbaf65243bc_0_1064"/>
          <p:cNvGrpSpPr/>
          <p:nvPr/>
        </p:nvGrpSpPr>
        <p:grpSpPr>
          <a:xfrm>
            <a:off x="5388437" y="1151800"/>
            <a:ext cx="4001500" cy="2092748"/>
            <a:chOff x="5015938" y="2013875"/>
            <a:chExt cx="3001200" cy="1569600"/>
          </a:xfrm>
        </p:grpSpPr>
        <p:sp>
          <p:nvSpPr>
            <p:cNvPr id="220" name="Google Shape;220;gbaf65243bc_0_1064"/>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221" name="Google Shape;221;gbaf65243bc_0_1064"/>
            <p:cNvSpPr txBox="1"/>
            <p:nvPr/>
          </p:nvSpPr>
          <p:spPr>
            <a:xfrm>
              <a:off x="5360226" y="2256387"/>
              <a:ext cx="24171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500">
                  <a:solidFill>
                    <a:srgbClr val="FFFFFF"/>
                  </a:solidFill>
                  <a:latin typeface="Roboto"/>
                  <a:ea typeface="Roboto"/>
                  <a:cs typeface="Roboto"/>
                  <a:sym typeface="Roboto"/>
                </a:rPr>
                <a:t>Vestibulum congue tempus</a:t>
              </a:r>
              <a:endParaRPr sz="1500">
                <a:solidFill>
                  <a:srgbClr val="FFFFFF"/>
                </a:solidFill>
                <a:latin typeface="Roboto"/>
                <a:ea typeface="Roboto"/>
                <a:cs typeface="Roboto"/>
                <a:sym typeface="Roboto"/>
              </a:endParaRPr>
            </a:p>
          </p:txBody>
        </p:sp>
        <p:sp>
          <p:nvSpPr>
            <p:cNvPr id="222" name="Google Shape;222;gbaf65243bc_0_1064"/>
            <p:cNvSpPr txBox="1"/>
            <p:nvPr/>
          </p:nvSpPr>
          <p:spPr>
            <a:xfrm>
              <a:off x="5360225" y="2716353"/>
              <a:ext cx="2417100" cy="512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100">
                  <a:solidFill>
                    <a:srgbClr val="FFFFFF"/>
                  </a:solidFill>
                  <a:latin typeface="Roboto"/>
                  <a:ea typeface="Roboto"/>
                  <a:cs typeface="Roboto"/>
                  <a:sym typeface="Roboto"/>
                </a:rPr>
                <a:t>Lorem ipsum dolor sit amet, consectetur adipiscing elit, sed do eiusmod tempor. Ipsum dolor sit amet elit, sed do eiusmod tempor.</a:t>
              </a:r>
              <a:endParaRPr sz="1500">
                <a:solidFill>
                  <a:srgbClr val="FFFFFF"/>
                </a:solidFill>
                <a:latin typeface="Roboto"/>
                <a:ea typeface="Roboto"/>
                <a:cs typeface="Roboto"/>
                <a:sym typeface="Roboto"/>
              </a:endParaRPr>
            </a:p>
          </p:txBody>
        </p:sp>
      </p:grpSp>
      <p:grpSp>
        <p:nvGrpSpPr>
          <p:cNvPr id="223" name="Google Shape;223;gbaf65243bc_0_1064"/>
          <p:cNvGrpSpPr/>
          <p:nvPr/>
        </p:nvGrpSpPr>
        <p:grpSpPr>
          <a:xfrm>
            <a:off x="5214504" y="2068305"/>
            <a:ext cx="348750" cy="347162"/>
            <a:chOff x="4858109" y="2631368"/>
            <a:chExt cx="316442" cy="315000"/>
          </a:xfrm>
        </p:grpSpPr>
        <p:sp>
          <p:nvSpPr>
            <p:cNvPr id="224" name="Google Shape;224;gbaf65243bc_0_1064"/>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baf65243bc_0_1064"/>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US" sz="1900"/>
              </a:br>
              <a:endParaRPr sz="1900"/>
            </a:p>
          </p:txBody>
        </p:sp>
      </p:grpSp>
      <p:grpSp>
        <p:nvGrpSpPr>
          <p:cNvPr id="226" name="Google Shape;226;gbaf65243bc_0_1064"/>
          <p:cNvGrpSpPr/>
          <p:nvPr/>
        </p:nvGrpSpPr>
        <p:grpSpPr>
          <a:xfrm>
            <a:off x="2799036" y="1151800"/>
            <a:ext cx="2592735" cy="2092748"/>
            <a:chOff x="3071457" y="2013875"/>
            <a:chExt cx="1944600" cy="1569600"/>
          </a:xfrm>
        </p:grpSpPr>
        <p:sp>
          <p:nvSpPr>
            <p:cNvPr id="227" name="Google Shape;227;gbaf65243bc_0_1064"/>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 name="Google Shape;228;gbaf65243bc_0_1064"/>
            <p:cNvSpPr txBox="1"/>
            <p:nvPr/>
          </p:nvSpPr>
          <p:spPr>
            <a:xfrm>
              <a:off x="3316102" y="2256385"/>
              <a:ext cx="14517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500">
                  <a:solidFill>
                    <a:srgbClr val="FFFFFF"/>
                  </a:solidFill>
                  <a:latin typeface="Roboto"/>
                  <a:ea typeface="Roboto"/>
                  <a:cs typeface="Roboto"/>
                  <a:sym typeface="Roboto"/>
                </a:rPr>
                <a:t>Prioritāte</a:t>
              </a:r>
              <a:endParaRPr sz="1500">
                <a:solidFill>
                  <a:srgbClr val="FFFFFF"/>
                </a:solidFill>
                <a:latin typeface="Roboto"/>
                <a:ea typeface="Roboto"/>
                <a:cs typeface="Roboto"/>
                <a:sym typeface="Roboto"/>
              </a:endParaRPr>
            </a:p>
          </p:txBody>
        </p:sp>
      </p:grpSp>
      <p:grpSp>
        <p:nvGrpSpPr>
          <p:cNvPr id="229" name="Google Shape;229;gbaf65243bc_0_1064"/>
          <p:cNvGrpSpPr/>
          <p:nvPr/>
        </p:nvGrpSpPr>
        <p:grpSpPr>
          <a:xfrm>
            <a:off x="5388437" y="1151800"/>
            <a:ext cx="4001500" cy="2092748"/>
            <a:chOff x="5015938" y="2013875"/>
            <a:chExt cx="3001200" cy="1569600"/>
          </a:xfrm>
        </p:grpSpPr>
        <p:sp>
          <p:nvSpPr>
            <p:cNvPr id="230" name="Google Shape;230;gbaf65243bc_0_1064"/>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231" name="Google Shape;231;gbaf65243bc_0_1064"/>
            <p:cNvSpPr txBox="1"/>
            <p:nvPr/>
          </p:nvSpPr>
          <p:spPr>
            <a:xfrm>
              <a:off x="5360226" y="2256387"/>
              <a:ext cx="24171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500">
                  <a:solidFill>
                    <a:srgbClr val="FFFFFF"/>
                  </a:solidFill>
                  <a:latin typeface="Roboto"/>
                  <a:ea typeface="Roboto"/>
                  <a:cs typeface="Roboto"/>
                  <a:sym typeface="Roboto"/>
                </a:rPr>
                <a:t>Prioritāte nosaka, cik ātri jālabo defekts</a:t>
              </a:r>
              <a:endParaRPr sz="1500">
                <a:solidFill>
                  <a:srgbClr val="FFFFFF"/>
                </a:solidFill>
                <a:latin typeface="Roboto"/>
                <a:ea typeface="Roboto"/>
                <a:cs typeface="Roboto"/>
                <a:sym typeface="Roboto"/>
              </a:endParaRPr>
            </a:p>
          </p:txBody>
        </p:sp>
        <p:sp>
          <p:nvSpPr>
            <p:cNvPr id="232" name="Google Shape;232;gbaf65243bc_0_1064"/>
            <p:cNvSpPr txBox="1"/>
            <p:nvPr/>
          </p:nvSpPr>
          <p:spPr>
            <a:xfrm>
              <a:off x="5360225" y="2716353"/>
              <a:ext cx="2417100" cy="512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100">
                  <a:solidFill>
                    <a:srgbClr val="FFFFFF"/>
                  </a:solidFill>
                  <a:latin typeface="Roboto"/>
                  <a:ea typeface="Roboto"/>
                  <a:cs typeface="Roboto"/>
                  <a:sym typeface="Roboto"/>
                </a:rPr>
                <a:t>Prioritāti parasti nosaka komandas vadītājs vai projekta vadītājs</a:t>
              </a:r>
              <a:endParaRPr sz="1500">
                <a:solidFill>
                  <a:srgbClr val="FFFFFF"/>
                </a:solidFill>
                <a:latin typeface="Roboto"/>
                <a:ea typeface="Roboto"/>
                <a:cs typeface="Roboto"/>
                <a:sym typeface="Roboto"/>
              </a:endParaRPr>
            </a:p>
          </p:txBody>
        </p:sp>
      </p:grpSp>
      <p:grpSp>
        <p:nvGrpSpPr>
          <p:cNvPr id="233" name="Google Shape;233;gbaf65243bc_0_1064"/>
          <p:cNvGrpSpPr/>
          <p:nvPr/>
        </p:nvGrpSpPr>
        <p:grpSpPr>
          <a:xfrm>
            <a:off x="5214504" y="2068305"/>
            <a:ext cx="348750" cy="347162"/>
            <a:chOff x="4858109" y="2631368"/>
            <a:chExt cx="316442" cy="315000"/>
          </a:xfrm>
        </p:grpSpPr>
        <p:sp>
          <p:nvSpPr>
            <p:cNvPr id="234" name="Google Shape;234;gbaf65243bc_0_1064"/>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gbaf65243bc_0_1064"/>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US" sz="1900"/>
              </a:br>
              <a:endParaRPr sz="1900"/>
            </a:p>
          </p:txBody>
        </p:sp>
      </p:grpSp>
      <p:grpSp>
        <p:nvGrpSpPr>
          <p:cNvPr id="236" name="Google Shape;236;gbaf65243bc_0_1064"/>
          <p:cNvGrpSpPr/>
          <p:nvPr/>
        </p:nvGrpSpPr>
        <p:grpSpPr>
          <a:xfrm>
            <a:off x="2799036" y="3447437"/>
            <a:ext cx="2592735" cy="2092748"/>
            <a:chOff x="3071457" y="2013875"/>
            <a:chExt cx="1944600" cy="1569600"/>
          </a:xfrm>
        </p:grpSpPr>
        <p:sp>
          <p:nvSpPr>
            <p:cNvPr id="237" name="Google Shape;237;gbaf65243bc_0_1064"/>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baf65243bc_0_1064"/>
            <p:cNvSpPr txBox="1"/>
            <p:nvPr/>
          </p:nvSpPr>
          <p:spPr>
            <a:xfrm>
              <a:off x="3316102" y="2256385"/>
              <a:ext cx="14517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500">
                  <a:solidFill>
                    <a:srgbClr val="FFFFFF"/>
                  </a:solidFill>
                  <a:latin typeface="Roboto"/>
                  <a:ea typeface="Roboto"/>
                  <a:cs typeface="Roboto"/>
                  <a:sym typeface="Roboto"/>
                </a:rPr>
                <a:t>Smaguma pakāpe</a:t>
              </a:r>
              <a:endParaRPr sz="1500">
                <a:solidFill>
                  <a:srgbClr val="FFFFFF"/>
                </a:solidFill>
                <a:latin typeface="Roboto"/>
                <a:ea typeface="Roboto"/>
                <a:cs typeface="Roboto"/>
                <a:sym typeface="Roboto"/>
              </a:endParaRPr>
            </a:p>
          </p:txBody>
        </p:sp>
      </p:grpSp>
      <p:grpSp>
        <p:nvGrpSpPr>
          <p:cNvPr id="239" name="Google Shape;239;gbaf65243bc_0_1064"/>
          <p:cNvGrpSpPr/>
          <p:nvPr/>
        </p:nvGrpSpPr>
        <p:grpSpPr>
          <a:xfrm>
            <a:off x="5388437" y="3447425"/>
            <a:ext cx="4001500" cy="2092748"/>
            <a:chOff x="5015938" y="2013875"/>
            <a:chExt cx="3001200" cy="1569600"/>
          </a:xfrm>
        </p:grpSpPr>
        <p:sp>
          <p:nvSpPr>
            <p:cNvPr id="240" name="Google Shape;240;gbaf65243bc_0_1064"/>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241" name="Google Shape;241;gbaf65243bc_0_1064"/>
            <p:cNvSpPr txBox="1"/>
            <p:nvPr/>
          </p:nvSpPr>
          <p:spPr>
            <a:xfrm>
              <a:off x="5360226" y="2256387"/>
              <a:ext cx="24171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500">
                  <a:solidFill>
                    <a:srgbClr val="FFFFFF"/>
                  </a:solidFill>
                  <a:latin typeface="Roboto"/>
                  <a:ea typeface="Roboto"/>
                  <a:cs typeface="Roboto"/>
                  <a:sym typeface="Roboto"/>
                </a:rPr>
                <a:t>Smaguma pakāpe nosaka, kāda ir defekta ietekme uz programmu</a:t>
              </a:r>
              <a:endParaRPr sz="1500">
                <a:solidFill>
                  <a:srgbClr val="FFFFFF"/>
                </a:solidFill>
                <a:latin typeface="Roboto"/>
                <a:ea typeface="Roboto"/>
                <a:cs typeface="Roboto"/>
                <a:sym typeface="Roboto"/>
              </a:endParaRPr>
            </a:p>
          </p:txBody>
        </p:sp>
        <p:sp>
          <p:nvSpPr>
            <p:cNvPr id="242" name="Google Shape;242;gbaf65243bc_0_1064"/>
            <p:cNvSpPr txBox="1"/>
            <p:nvPr/>
          </p:nvSpPr>
          <p:spPr>
            <a:xfrm>
              <a:off x="5360225" y="2716353"/>
              <a:ext cx="2417100" cy="512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100">
                  <a:solidFill>
                    <a:srgbClr val="FFFFFF"/>
                  </a:solidFill>
                  <a:latin typeface="Roboto"/>
                  <a:ea typeface="Roboto"/>
                  <a:cs typeface="Roboto"/>
                  <a:sym typeface="Roboto"/>
                </a:rPr>
                <a:t>Cik smagi defekts ietekmē programmas darbu</a:t>
              </a:r>
              <a:endParaRPr sz="1100">
                <a:solidFill>
                  <a:srgbClr val="FFFFFF"/>
                </a:solidFill>
                <a:latin typeface="Roboto"/>
                <a:ea typeface="Roboto"/>
                <a:cs typeface="Roboto"/>
                <a:sym typeface="Roboto"/>
              </a:endParaRPr>
            </a:p>
            <a:p>
              <a:pPr indent="0" lvl="0" marL="0" rtl="0" algn="l">
                <a:lnSpc>
                  <a:spcPct val="115000"/>
                </a:lnSpc>
                <a:spcBef>
                  <a:spcPts val="2100"/>
                </a:spcBef>
                <a:spcAft>
                  <a:spcPts val="2100"/>
                </a:spcAft>
                <a:buNone/>
              </a:pPr>
              <a:r>
                <a:rPr lang="en-US" sz="1100">
                  <a:solidFill>
                    <a:srgbClr val="FFFFFF"/>
                  </a:solidFill>
                  <a:latin typeface="Roboto"/>
                  <a:ea typeface="Roboto"/>
                  <a:cs typeface="Roboto"/>
                  <a:sym typeface="Roboto"/>
                </a:rPr>
                <a:t>Smaguma pakāpi parasti nosaka testa speciālists</a:t>
              </a:r>
              <a:endParaRPr sz="1100">
                <a:solidFill>
                  <a:srgbClr val="FFFFFF"/>
                </a:solidFill>
                <a:latin typeface="Roboto"/>
                <a:ea typeface="Roboto"/>
                <a:cs typeface="Roboto"/>
                <a:sym typeface="Roboto"/>
              </a:endParaRPr>
            </a:p>
          </p:txBody>
        </p:sp>
      </p:grpSp>
      <p:grpSp>
        <p:nvGrpSpPr>
          <p:cNvPr id="243" name="Google Shape;243;gbaf65243bc_0_1064"/>
          <p:cNvGrpSpPr/>
          <p:nvPr/>
        </p:nvGrpSpPr>
        <p:grpSpPr>
          <a:xfrm>
            <a:off x="5217529" y="3973305"/>
            <a:ext cx="348750" cy="347162"/>
            <a:chOff x="4858109" y="2631368"/>
            <a:chExt cx="316442" cy="315000"/>
          </a:xfrm>
        </p:grpSpPr>
        <p:sp>
          <p:nvSpPr>
            <p:cNvPr id="244" name="Google Shape;244;gbaf65243bc_0_1064"/>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baf65243bc_0_1064"/>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US" sz="1900"/>
              </a:br>
              <a:endParaRPr sz="19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Smaguma pakāpes un prioritātes līmeņi</a:t>
            </a:r>
            <a:endParaRPr>
              <a:solidFill>
                <a:srgbClr val="1B5089"/>
              </a:solidFill>
            </a:endParaRPr>
          </a:p>
        </p:txBody>
      </p:sp>
      <p:sp>
        <p:nvSpPr>
          <p:cNvPr id="251" name="Google Shape;251;p21"/>
          <p:cNvSpPr txBox="1"/>
          <p:nvPr/>
        </p:nvSpPr>
        <p:spPr>
          <a:xfrm>
            <a:off x="381804" y="1046376"/>
            <a:ext cx="5363851" cy="5786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Blocker: </a:t>
            </a:r>
            <a:r>
              <a:rPr lang="en-US" sz="1600">
                <a:solidFill>
                  <a:schemeClr val="dk1"/>
                </a:solidFill>
                <a:latin typeface="Calibri"/>
                <a:ea typeface="Calibri"/>
                <a:cs typeface="Calibri"/>
                <a:sym typeface="Calibri"/>
              </a:rPr>
              <a:t>Defekts pilnībā bloķē darbību</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Critical: </a:t>
            </a:r>
            <a:r>
              <a:rPr lang="en-US" sz="1600">
                <a:solidFill>
                  <a:schemeClr val="dk1"/>
                </a:solidFill>
                <a:latin typeface="Calibri"/>
                <a:ea typeface="Calibri"/>
                <a:cs typeface="Calibri"/>
                <a:sym typeface="Calibri"/>
              </a:rPr>
              <a:t>Defekts ietekmē biznesa kritisko funkcionalitāti vai datus un nav iespējams to apiet. Piemēram, versiju nevar uzinstalēt.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Major:</a:t>
            </a:r>
            <a:r>
              <a:rPr lang="en-US" sz="1600">
                <a:solidFill>
                  <a:schemeClr val="dk1"/>
                </a:solidFill>
                <a:latin typeface="Calibri"/>
                <a:ea typeface="Calibri"/>
                <a:cs typeface="Calibri"/>
                <a:sym typeface="Calibri"/>
              </a:rPr>
              <a:t> Defekts ietekmē biznesa kritisko funkcionalitāti vai datus, bet darbību ir iespējams izpildīt ar citu ceļu. Piemēram, Ir ietekmēta funkcionalitāte, ar pareizo ceļu to nevar izpildīt, bet veicot 10 papildus sarežģītas darbības funkcionalitāte darbojas.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Minor: </a:t>
            </a:r>
            <a:r>
              <a:rPr lang="en-US" sz="1600">
                <a:solidFill>
                  <a:schemeClr val="dk1"/>
                </a:solidFill>
                <a:latin typeface="Calibri"/>
                <a:ea typeface="Calibri"/>
                <a:cs typeface="Calibri"/>
                <a:sym typeface="Calibri"/>
              </a:rPr>
              <a:t>Defekts ietekmē maznozīmīgu apgabalu vai datus un tam ir vienkārš apkārtceļš. Piemēram, vienā modulī darbība nav izdarāma, bet citā modulī to pašu darbību var izpildīt.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Trivial: </a:t>
            </a:r>
            <a:r>
              <a:rPr lang="en-US" sz="1600">
                <a:solidFill>
                  <a:schemeClr val="dk1"/>
                </a:solidFill>
                <a:latin typeface="Calibri"/>
                <a:ea typeface="Calibri"/>
                <a:cs typeface="Calibri"/>
                <a:sym typeface="Calibri"/>
              </a:rPr>
              <a:t>Defekts neietekmē funkcionalitāti, produktivitāti vai efektivitāti. Piemēram, sīka nesakritība izkārtojumā, gramatikas kļūdas.</a:t>
            </a:r>
            <a:endParaRPr sz="1800">
              <a:solidFill>
                <a:schemeClr val="dk1"/>
              </a:solidFill>
              <a:latin typeface="Calibri"/>
              <a:ea typeface="Calibri"/>
              <a:cs typeface="Calibri"/>
              <a:sym typeface="Calibri"/>
            </a:endParaRPr>
          </a:p>
        </p:txBody>
      </p:sp>
      <p:sp>
        <p:nvSpPr>
          <p:cNvPr id="252" name="Google Shape;252;p21"/>
          <p:cNvSpPr txBox="1"/>
          <p:nvPr/>
        </p:nvSpPr>
        <p:spPr>
          <a:xfrm>
            <a:off x="6416529" y="1046376"/>
            <a:ext cx="536385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Critical</a:t>
            </a:r>
            <a:r>
              <a:rPr lang="en-US" sz="1800">
                <a:solidFill>
                  <a:schemeClr val="dk1"/>
                </a:solidFill>
                <a:latin typeface="Calibri"/>
                <a:ea typeface="Calibri"/>
                <a:cs typeface="Calibri"/>
                <a:sym typeface="Calibri"/>
              </a:rPr>
              <a:t>: Defektu nepieciešams salabot nekavējoties un iekļaut nākošajā relīzē</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High</a:t>
            </a:r>
            <a:r>
              <a:rPr lang="en-US" sz="1800">
                <a:solidFill>
                  <a:schemeClr val="dk1"/>
                </a:solidFill>
                <a:latin typeface="Calibri"/>
                <a:ea typeface="Calibri"/>
                <a:cs typeface="Calibri"/>
                <a:sym typeface="Calibri"/>
              </a:rPr>
              <a:t>: Defektu nepieciešams salabot kādā no nākošajiem būvējumiem un nepieciešams iekļaut nākošajā relīzē.</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Medium</a:t>
            </a:r>
            <a:r>
              <a:rPr lang="en-US" sz="1800">
                <a:solidFill>
                  <a:schemeClr val="dk1"/>
                </a:solidFill>
                <a:latin typeface="Calibri"/>
                <a:ea typeface="Calibri"/>
                <a:cs typeface="Calibri"/>
                <a:sym typeface="Calibri"/>
              </a:rPr>
              <a:t>: Defektu var salabot nākošajā relīzē.</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Low</a:t>
            </a:r>
            <a:r>
              <a:rPr lang="en-US" sz="1800">
                <a:solidFill>
                  <a:schemeClr val="dk1"/>
                </a:solidFill>
                <a:latin typeface="Calibri"/>
                <a:ea typeface="Calibri"/>
                <a:cs typeface="Calibri"/>
                <a:sym typeface="Calibri"/>
              </a:rPr>
              <a:t>: Defektu labos, kas būs brīvs laiks, vai nelabos vispār.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af65243bc_0_1224"/>
          <p:cNvSpPr txBox="1"/>
          <p:nvPr/>
        </p:nvSpPr>
        <p:spPr>
          <a:xfrm>
            <a:off x="381804" y="3651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Prioritāte pret smaguma pakāpi</a:t>
            </a:r>
            <a:endParaRPr b="1" sz="4400">
              <a:solidFill>
                <a:srgbClr val="1B5089"/>
              </a:solidFill>
              <a:latin typeface="Calibri"/>
              <a:ea typeface="Calibri"/>
              <a:cs typeface="Calibri"/>
              <a:sym typeface="Calibri"/>
            </a:endParaRPr>
          </a:p>
        </p:txBody>
      </p:sp>
      <p:graphicFrame>
        <p:nvGraphicFramePr>
          <p:cNvPr id="259" name="Google Shape;259;gbaf65243bc_0_1224"/>
          <p:cNvGraphicFramePr/>
          <p:nvPr/>
        </p:nvGraphicFramePr>
        <p:xfrm>
          <a:off x="1786050" y="1569725"/>
          <a:ext cx="3000000" cy="3000000"/>
        </p:xfrm>
        <a:graphic>
          <a:graphicData uri="http://schemas.openxmlformats.org/drawingml/2006/table">
            <a:tbl>
              <a:tblPr>
                <a:noFill/>
                <a:tableStyleId>{E370ECA3-8CD2-4B19-A9AD-CD9C964AC28F}</a:tableStyleId>
              </a:tblPr>
              <a:tblGrid>
                <a:gridCol w="1348725"/>
                <a:gridCol w="1100550"/>
                <a:gridCol w="2628900"/>
                <a:gridCol w="262890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3">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lang="en-US"/>
                        <a:t>Smaguma pakāpe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Augsta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Zema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rowSpan="2">
                  <a:txBody>
                    <a:bodyPr/>
                    <a:lstStyle/>
                    <a:p>
                      <a:pPr indent="0" lvl="0" marL="0" rtl="0" algn="ctr">
                        <a:spcBef>
                          <a:spcPts val="0"/>
                        </a:spcBef>
                        <a:spcAft>
                          <a:spcPts val="0"/>
                        </a:spcAft>
                        <a:buNone/>
                      </a:pPr>
                      <a:r>
                        <a:rPr lang="en-US"/>
                        <a:t>Prioritāte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Augsta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Biznesa kritiskais ceļš nestrādā un nav apkārtceļa. Piemēram nestrādā autorizācija.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Vienkārša funkcionalitāte nestrādā, bet tai ir ļoti liela ietekme uz biznesu. Piemēram nepareizs uzņēmuma logo ir pievienots.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vMerge="1"/>
                <a:tc>
                  <a:txBody>
                    <a:bodyPr/>
                    <a:lstStyle/>
                    <a:p>
                      <a:pPr indent="0" lvl="0" marL="0" rtl="0" algn="l">
                        <a:spcBef>
                          <a:spcPts val="0"/>
                        </a:spcBef>
                        <a:spcAft>
                          <a:spcPts val="0"/>
                        </a:spcAft>
                        <a:buNone/>
                      </a:pPr>
                      <a:r>
                        <a:rPr lang="en-US"/>
                        <a:t>Zema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Svarīga funkcionalitāte nestrādā, bet tas neietekmē gala lietotāja darbu. Piemēram ikgadējā finanšu atskaite ir kļūdaina, bet lietotāji tuvākajā laikā to neizmantos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Kosmētiskas kļūdas. Piemēram nesakrīt fonti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baf65243bc_0_1230"/>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b="1" lang="en-US"/>
              <a:t>Kļūdu apstrādes rīki</a:t>
            </a:r>
            <a:endParaRPr b="1"/>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lang="en-US"/>
              <a:t>Sistēmas auditācijas pieraksti </a:t>
            </a:r>
            <a:r>
              <a:rPr lang="en-US"/>
              <a:t>un ar tiem saistītie rīki</a:t>
            </a:r>
            <a:endParaRPr/>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266" name="Google Shape;266;gbaf65243bc_0_1230"/>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nvSpPr>
        <p:spPr>
          <a:xfrm>
            <a:off x="560914" y="346272"/>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Kļūdu apstrādes rīki</a:t>
            </a:r>
            <a:endParaRPr b="1" sz="4400">
              <a:solidFill>
                <a:srgbClr val="1B5089"/>
              </a:solidFill>
              <a:latin typeface="Calibri"/>
              <a:ea typeface="Calibri"/>
              <a:cs typeface="Calibri"/>
              <a:sym typeface="Calibri"/>
            </a:endParaRPr>
          </a:p>
        </p:txBody>
      </p:sp>
      <p:pic>
        <p:nvPicPr>
          <p:cNvPr id="272" name="Google Shape;272;p24"/>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273" name="Google Shape;273;p24"/>
          <p:cNvSpPr txBox="1"/>
          <p:nvPr/>
        </p:nvSpPr>
        <p:spPr>
          <a:xfrm>
            <a:off x="3469780" y="1983046"/>
            <a:ext cx="7826869" cy="283249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3600"/>
              <a:buFont typeface="Arial"/>
              <a:buNone/>
            </a:pPr>
            <a:r>
              <a:rPr b="1" lang="en-US" sz="3600">
                <a:solidFill>
                  <a:schemeClr val="dk1"/>
                </a:solidFill>
                <a:latin typeface="Calibri"/>
                <a:ea typeface="Calibri"/>
                <a:cs typeface="Calibri"/>
                <a:sym typeface="Calibri"/>
              </a:rPr>
              <a:t>Kļūdu apstrādes rīki vai kļūdu atsekošanas rīki </a:t>
            </a:r>
            <a:r>
              <a:rPr lang="en-US" sz="3600">
                <a:solidFill>
                  <a:schemeClr val="dk1"/>
                </a:solidFill>
                <a:latin typeface="Calibri"/>
                <a:ea typeface="Calibri"/>
                <a:cs typeface="Calibri"/>
                <a:sym typeface="Calibri"/>
              </a:rPr>
              <a:t>ir programmatūra, kura atļauj reģistrēt, pārskatīt un uzturēt kļūdas.</a:t>
            </a:r>
            <a:endParaRPr sz="3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809920" y="1269443"/>
            <a:ext cx="10515600" cy="479199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lang="en-US"/>
              <a:t>Sistēmas auditācijas pieraksti</a:t>
            </a:r>
            <a:r>
              <a:rPr lang="en-US"/>
              <a:t> un ar tiem saistītie rīki</a:t>
            </a:r>
            <a:endParaRPr/>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99" name="Google Shape;99;p3"/>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C55A11"/>
                </a:solidFill>
                <a:latin typeface="Calibri"/>
                <a:ea typeface="Calibri"/>
                <a:cs typeface="Calibri"/>
                <a:sym typeface="Calibri"/>
              </a:rPr>
              <a:t>Issue Management Tool’s examples</a:t>
            </a:r>
            <a:endParaRPr b="1" sz="4400">
              <a:solidFill>
                <a:srgbClr val="C55A11"/>
              </a:solidFill>
              <a:latin typeface="Calibri"/>
              <a:ea typeface="Calibri"/>
              <a:cs typeface="Calibri"/>
              <a:sym typeface="Calibri"/>
            </a:endParaRPr>
          </a:p>
        </p:txBody>
      </p:sp>
      <p:pic>
        <p:nvPicPr>
          <p:cNvPr id="279" name="Google Shape;279;p25"/>
          <p:cNvPicPr preferRelativeResize="0"/>
          <p:nvPr/>
        </p:nvPicPr>
        <p:blipFill rotWithShape="1">
          <a:blip r:embed="rId3">
            <a:alphaModFix/>
          </a:blip>
          <a:srcRect b="0" l="0" r="0" t="0"/>
          <a:stretch/>
        </p:blipFill>
        <p:spPr>
          <a:xfrm>
            <a:off x="1437418" y="1861013"/>
            <a:ext cx="2369876" cy="1229235"/>
          </a:xfrm>
          <a:prstGeom prst="rect">
            <a:avLst/>
          </a:prstGeom>
          <a:noFill/>
          <a:ln>
            <a:noFill/>
          </a:ln>
        </p:spPr>
      </p:pic>
      <p:pic>
        <p:nvPicPr>
          <p:cNvPr id="280" name="Google Shape;280;p25"/>
          <p:cNvPicPr preferRelativeResize="0"/>
          <p:nvPr/>
        </p:nvPicPr>
        <p:blipFill rotWithShape="1">
          <a:blip r:embed="rId4">
            <a:alphaModFix/>
          </a:blip>
          <a:srcRect b="0" l="0" r="0" t="0"/>
          <a:stretch/>
        </p:blipFill>
        <p:spPr>
          <a:xfrm>
            <a:off x="1152525" y="3623972"/>
            <a:ext cx="2292819" cy="1065573"/>
          </a:xfrm>
          <a:prstGeom prst="rect">
            <a:avLst/>
          </a:prstGeom>
          <a:noFill/>
          <a:ln>
            <a:noFill/>
          </a:ln>
        </p:spPr>
      </p:pic>
      <p:pic>
        <p:nvPicPr>
          <p:cNvPr id="281" name="Google Shape;281;p25"/>
          <p:cNvPicPr preferRelativeResize="0"/>
          <p:nvPr/>
        </p:nvPicPr>
        <p:blipFill rotWithShape="1">
          <a:blip r:embed="rId5">
            <a:alphaModFix/>
          </a:blip>
          <a:srcRect b="0" l="0" r="0" t="0"/>
          <a:stretch/>
        </p:blipFill>
        <p:spPr>
          <a:xfrm>
            <a:off x="4629954" y="1396903"/>
            <a:ext cx="2019300" cy="1200150"/>
          </a:xfrm>
          <a:prstGeom prst="rect">
            <a:avLst/>
          </a:prstGeom>
          <a:noFill/>
          <a:ln>
            <a:noFill/>
          </a:ln>
        </p:spPr>
      </p:pic>
      <p:pic>
        <p:nvPicPr>
          <p:cNvPr id="282" name="Google Shape;282;p25"/>
          <p:cNvPicPr preferRelativeResize="0"/>
          <p:nvPr/>
        </p:nvPicPr>
        <p:blipFill rotWithShape="1">
          <a:blip r:embed="rId6">
            <a:alphaModFix/>
          </a:blip>
          <a:srcRect b="0" l="0" r="0" t="0"/>
          <a:stretch/>
        </p:blipFill>
        <p:spPr>
          <a:xfrm>
            <a:off x="4536551" y="3904407"/>
            <a:ext cx="2452687" cy="785138"/>
          </a:xfrm>
          <a:prstGeom prst="rect">
            <a:avLst/>
          </a:prstGeom>
          <a:noFill/>
          <a:ln>
            <a:noFill/>
          </a:ln>
        </p:spPr>
      </p:pic>
      <p:pic>
        <p:nvPicPr>
          <p:cNvPr id="283" name="Google Shape;283;p25"/>
          <p:cNvPicPr preferRelativeResize="0"/>
          <p:nvPr/>
        </p:nvPicPr>
        <p:blipFill rotWithShape="1">
          <a:blip r:embed="rId7">
            <a:alphaModFix/>
          </a:blip>
          <a:srcRect b="0" l="0" r="0" t="0"/>
          <a:stretch/>
        </p:blipFill>
        <p:spPr>
          <a:xfrm>
            <a:off x="8527581" y="1779334"/>
            <a:ext cx="2724150" cy="1028700"/>
          </a:xfrm>
          <a:prstGeom prst="rect">
            <a:avLst/>
          </a:prstGeom>
          <a:noFill/>
          <a:ln>
            <a:noFill/>
          </a:ln>
        </p:spPr>
      </p:pic>
      <p:pic>
        <p:nvPicPr>
          <p:cNvPr id="284" name="Google Shape;284;p25"/>
          <p:cNvPicPr preferRelativeResize="0"/>
          <p:nvPr/>
        </p:nvPicPr>
        <p:blipFill rotWithShape="1">
          <a:blip r:embed="rId8">
            <a:alphaModFix/>
          </a:blip>
          <a:srcRect b="0" l="0" r="0" t="0"/>
          <a:stretch/>
        </p:blipFill>
        <p:spPr>
          <a:xfrm>
            <a:off x="6215387" y="5251257"/>
            <a:ext cx="2662238" cy="1060681"/>
          </a:xfrm>
          <a:prstGeom prst="rect">
            <a:avLst/>
          </a:prstGeom>
          <a:noFill/>
          <a:ln>
            <a:noFill/>
          </a:ln>
        </p:spPr>
      </p:pic>
      <p:pic>
        <p:nvPicPr>
          <p:cNvPr id="285" name="Google Shape;285;p25"/>
          <p:cNvPicPr preferRelativeResize="0"/>
          <p:nvPr/>
        </p:nvPicPr>
        <p:blipFill rotWithShape="1">
          <a:blip r:embed="rId9">
            <a:alphaModFix/>
          </a:blip>
          <a:srcRect b="0" l="0" r="0" t="0"/>
          <a:stretch/>
        </p:blipFill>
        <p:spPr>
          <a:xfrm>
            <a:off x="1762125" y="5037497"/>
            <a:ext cx="2628900" cy="1009650"/>
          </a:xfrm>
          <a:prstGeom prst="rect">
            <a:avLst/>
          </a:prstGeom>
          <a:noFill/>
          <a:ln>
            <a:noFill/>
          </a:ln>
        </p:spPr>
      </p:pic>
      <p:pic>
        <p:nvPicPr>
          <p:cNvPr id="286" name="Google Shape;286;p25"/>
          <p:cNvPicPr preferRelativeResize="0"/>
          <p:nvPr/>
        </p:nvPicPr>
        <p:blipFill rotWithShape="1">
          <a:blip r:embed="rId10">
            <a:alphaModFix/>
          </a:blip>
          <a:srcRect b="0" l="0" r="0" t="0"/>
          <a:stretch/>
        </p:blipFill>
        <p:spPr>
          <a:xfrm>
            <a:off x="7216106" y="3067620"/>
            <a:ext cx="1876425" cy="962025"/>
          </a:xfrm>
          <a:prstGeom prst="rect">
            <a:avLst/>
          </a:prstGeom>
          <a:noFill/>
          <a:ln>
            <a:noFill/>
          </a:ln>
        </p:spPr>
      </p:pic>
      <p:pic>
        <p:nvPicPr>
          <p:cNvPr id="287" name="Google Shape;287;p25"/>
          <p:cNvPicPr preferRelativeResize="0"/>
          <p:nvPr/>
        </p:nvPicPr>
        <p:blipFill rotWithShape="1">
          <a:blip r:embed="rId11">
            <a:alphaModFix/>
          </a:blip>
          <a:srcRect b="0" l="0" r="0" t="0"/>
          <a:stretch/>
        </p:blipFill>
        <p:spPr>
          <a:xfrm>
            <a:off x="9889656" y="4202156"/>
            <a:ext cx="1558803" cy="134016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baf65243bc_0_1236"/>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b="1" lang="en-US"/>
              <a:t>Defekta dzīves cikls</a:t>
            </a:r>
            <a:endParaRPr b="1"/>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lang="en-US"/>
              <a:t>Sistēmas auditācijas pieraksti</a:t>
            </a:r>
            <a:r>
              <a:rPr lang="en-US"/>
              <a:t> un ar tiem saistītie rīki</a:t>
            </a:r>
            <a:endParaRPr/>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294" name="Google Shape;294;gbaf65243bc_0_1236"/>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Defect Life Cycle or Bug Life Cycle -  Stuff You Must Know!" id="300" name="Google Shape;300;p27"/>
          <p:cNvPicPr preferRelativeResize="0"/>
          <p:nvPr/>
        </p:nvPicPr>
        <p:blipFill rotWithShape="1">
          <a:blip r:embed="rId3">
            <a:alphaModFix/>
          </a:blip>
          <a:srcRect b="0" l="0" r="0" t="0"/>
          <a:stretch/>
        </p:blipFill>
        <p:spPr>
          <a:xfrm>
            <a:off x="1181512" y="862757"/>
            <a:ext cx="9715892" cy="5132481"/>
          </a:xfrm>
          <a:prstGeom prst="rect">
            <a:avLst/>
          </a:prstGeom>
          <a:noFill/>
          <a:ln>
            <a:noFill/>
          </a:ln>
        </p:spPr>
      </p:pic>
      <p:sp>
        <p:nvSpPr>
          <p:cNvPr id="301" name="Google Shape;301;p27"/>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Defekta dzīves cikls</a:t>
            </a:r>
            <a:endParaRPr b="1" sz="4400">
              <a:solidFill>
                <a:srgbClr val="1B5089"/>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baf65243bc_0_1242"/>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b="1" lang="en-US"/>
              <a:t>Efektīva defekta pierakstīšana</a:t>
            </a:r>
            <a:endParaRPr b="1"/>
          </a:p>
          <a:p>
            <a:pPr indent="-228600" lvl="0" marL="228600" rtl="0" algn="l">
              <a:lnSpc>
                <a:spcPct val="90000"/>
              </a:lnSpc>
              <a:spcBef>
                <a:spcPts val="1000"/>
              </a:spcBef>
              <a:spcAft>
                <a:spcPts val="0"/>
              </a:spcAft>
              <a:buClr>
                <a:schemeClr val="dk1"/>
              </a:buClr>
              <a:buSzPts val="2800"/>
              <a:buChar char="•"/>
            </a:pPr>
            <a:r>
              <a:rPr lang="en-US"/>
              <a:t>Sistēmas auditācijas pieraksti</a:t>
            </a:r>
            <a:r>
              <a:rPr lang="en-US"/>
              <a:t> un ar tiem saistītie rīki</a:t>
            </a:r>
            <a:endParaRPr/>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308" name="Google Shape;308;gbaf65243bc_0_1242"/>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Efektīva defekta pierakstīšana</a:t>
            </a:r>
            <a:endParaRPr>
              <a:solidFill>
                <a:srgbClr val="1B5089"/>
              </a:solidFill>
            </a:endParaRPr>
          </a:p>
        </p:txBody>
      </p:sp>
      <p:sp>
        <p:nvSpPr>
          <p:cNvPr id="315" name="Google Shape;315;p29"/>
          <p:cNvSpPr txBox="1"/>
          <p:nvPr/>
        </p:nvSpPr>
        <p:spPr>
          <a:xfrm>
            <a:off x="1810151" y="945504"/>
            <a:ext cx="84105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1"/>
                </a:solidFill>
                <a:latin typeface="Calibri"/>
                <a:ea typeface="Calibri"/>
                <a:cs typeface="Calibri"/>
                <a:sym typeface="Calibri"/>
              </a:rPr>
              <a:t>Pirms reģistrēt defektu, vienmēr to nepieciešams atkārtot</a:t>
            </a:r>
            <a:endParaRPr>
              <a:solidFill>
                <a:schemeClr val="accent1"/>
              </a:solidFill>
            </a:endParaRPr>
          </a:p>
        </p:txBody>
      </p:sp>
      <p:sp>
        <p:nvSpPr>
          <p:cNvPr id="316" name="Google Shape;316;p29"/>
          <p:cNvSpPr txBox="1"/>
          <p:nvPr/>
        </p:nvSpPr>
        <p:spPr>
          <a:xfrm>
            <a:off x="619929" y="1454148"/>
            <a:ext cx="11267271"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Ievads </a:t>
            </a:r>
            <a:r>
              <a:rPr lang="en-US" sz="2000">
                <a:solidFill>
                  <a:schemeClr val="dk1"/>
                </a:solidFill>
                <a:latin typeface="Calibri"/>
                <a:ea typeface="Calibri"/>
                <a:cs typeface="Calibri"/>
                <a:sym typeface="Calibri"/>
              </a:rPr>
              <a:t>īss apraksts par kļūdu, lai varētu ātri noteikt, par ko ir kļūda</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jāpievieno secīgi un precīzi soļi, ka defektu atkārtot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jāpievieno priekšnosacījumi, vide un testu datu informācija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nav nepieciešams izmantot sarežģītus vārdus un lieku informāciju - tikai precīzu un atbilstošu informāciju - esat specifiski, apraksts nav esejas rakstīšana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viens defekta pieteikums apraksta vienu un </a:t>
            </a:r>
            <a:r>
              <a:rPr lang="en-US" sz="2000">
                <a:solidFill>
                  <a:schemeClr val="dk1"/>
                </a:solidFill>
                <a:latin typeface="Calibri"/>
                <a:ea typeface="Calibri"/>
                <a:cs typeface="Calibri"/>
                <a:sym typeface="Calibri"/>
              </a:rPr>
              <a:t>tikai</a:t>
            </a:r>
            <a:r>
              <a:rPr lang="en-US" sz="2000">
                <a:solidFill>
                  <a:schemeClr val="dk1"/>
                </a:solidFill>
                <a:latin typeface="Calibri"/>
                <a:ea typeface="Calibri"/>
                <a:cs typeface="Calibri"/>
                <a:sym typeface="Calibri"/>
              </a:rPr>
              <a:t> vienu problēmu</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pievienojat atsauces uz specifikāciju vai saistītiem defektiem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nepieņemiet biznesa lēmumus, jūsu uzdevums ir tikai nodot informāciju. Esiet objektīvi un pievienojiet reālo rezultātu un sagaidāmo rezultātu. Ja kautkas nav skaidrs, tad precizējat pie atbildīgās personas, pirms veidojat defekta pieteikumu</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uzmanīgi un precīzi nosakat prioritāti un smaguma pakāpi</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pievienojat pielikumus, ja tas var palīdzēt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izvairaties no kļūdām pieteikumos</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Defekta pieteikuma piemērs</a:t>
            </a:r>
            <a:endParaRPr b="1" sz="4400">
              <a:solidFill>
                <a:srgbClr val="1B5089"/>
              </a:solidFill>
              <a:latin typeface="Calibri"/>
              <a:ea typeface="Calibri"/>
              <a:cs typeface="Calibri"/>
              <a:sym typeface="Calibri"/>
            </a:endParaRPr>
          </a:p>
        </p:txBody>
      </p:sp>
      <p:sp>
        <p:nvSpPr>
          <p:cNvPr id="322" name="Google Shape;322;p30"/>
          <p:cNvSpPr/>
          <p:nvPr/>
        </p:nvSpPr>
        <p:spPr>
          <a:xfrm>
            <a:off x="4430599" y="1267636"/>
            <a:ext cx="7626283"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A3A3A"/>
                </a:solidFill>
                <a:latin typeface="Calibri"/>
                <a:ea typeface="Calibri"/>
                <a:cs typeface="Calibri"/>
                <a:sym typeface="Calibri"/>
              </a:rPr>
              <a:t>You want to create a new user with user information.</a:t>
            </a:r>
            <a:endParaRPr sz="2200">
              <a:solidFill>
                <a:srgbClr val="3A3A3A"/>
              </a:solidFill>
              <a:latin typeface="Calibri"/>
              <a:ea typeface="Calibri"/>
              <a:cs typeface="Calibri"/>
              <a:sym typeface="Calibri"/>
            </a:endParaRPr>
          </a:p>
          <a:p>
            <a:pPr indent="0" lvl="0" marL="0" marR="0" rtl="0" algn="l">
              <a:spcBef>
                <a:spcPts val="0"/>
              </a:spcBef>
              <a:spcAft>
                <a:spcPts val="0"/>
              </a:spcAft>
              <a:buNone/>
            </a:pPr>
            <a:r>
              <a:rPr lang="en-US" sz="2200">
                <a:solidFill>
                  <a:srgbClr val="3A3A3A"/>
                </a:solidFill>
                <a:latin typeface="Calibri"/>
                <a:ea typeface="Calibri"/>
                <a:cs typeface="Calibri"/>
                <a:sym typeface="Calibri"/>
              </a:rPr>
              <a:t>For that you need to </a:t>
            </a:r>
            <a:r>
              <a:rPr b="1" lang="en-US" sz="2200">
                <a:solidFill>
                  <a:srgbClr val="3A3A3A"/>
                </a:solidFill>
                <a:latin typeface="Calibri"/>
                <a:ea typeface="Calibri"/>
                <a:cs typeface="Calibri"/>
                <a:sym typeface="Calibri"/>
              </a:rPr>
              <a:t>login into the application </a:t>
            </a:r>
            <a:r>
              <a:rPr lang="en-US" sz="2200">
                <a:solidFill>
                  <a:srgbClr val="3A3A3A"/>
                </a:solidFill>
                <a:latin typeface="Calibri"/>
                <a:ea typeface="Calibri"/>
                <a:cs typeface="Calibri"/>
                <a:sym typeface="Calibri"/>
              </a:rPr>
              <a:t>and </a:t>
            </a:r>
            <a:r>
              <a:rPr b="1" lang="en-US" sz="2200">
                <a:solidFill>
                  <a:srgbClr val="3A3A3A"/>
                </a:solidFill>
                <a:latin typeface="Calibri"/>
                <a:ea typeface="Calibri"/>
                <a:cs typeface="Calibri"/>
                <a:sym typeface="Calibri"/>
              </a:rPr>
              <a:t>navigate to USERS menu &gt; New User</a:t>
            </a:r>
            <a:r>
              <a:rPr lang="en-US" sz="2200">
                <a:solidFill>
                  <a:srgbClr val="3A3A3A"/>
                </a:solidFill>
                <a:latin typeface="Calibri"/>
                <a:ea typeface="Calibri"/>
                <a:cs typeface="Calibri"/>
                <a:sym typeface="Calibri"/>
              </a:rPr>
              <a:t>, then </a:t>
            </a:r>
            <a:r>
              <a:rPr b="1" lang="en-US" sz="2200">
                <a:solidFill>
                  <a:srgbClr val="3A3A3A"/>
                </a:solidFill>
                <a:latin typeface="Calibri"/>
                <a:ea typeface="Calibri"/>
                <a:cs typeface="Calibri"/>
                <a:sym typeface="Calibri"/>
              </a:rPr>
              <a:t>enter all the details </a:t>
            </a:r>
            <a:r>
              <a:rPr lang="en-US" sz="2200">
                <a:solidFill>
                  <a:srgbClr val="3A3A3A"/>
                </a:solidFill>
                <a:latin typeface="Calibri"/>
                <a:ea typeface="Calibri"/>
                <a:cs typeface="Calibri"/>
                <a:sym typeface="Calibri"/>
              </a:rPr>
              <a:t>in the ‘User form’ like, First Name, Last Name, Age, Address, Phone etc. </a:t>
            </a:r>
            <a:endParaRPr sz="2200">
              <a:solidFill>
                <a:srgbClr val="3A3A3A"/>
              </a:solidFill>
              <a:latin typeface="Calibri"/>
              <a:ea typeface="Calibri"/>
              <a:cs typeface="Calibri"/>
              <a:sym typeface="Calibri"/>
            </a:endParaRPr>
          </a:p>
          <a:p>
            <a:pPr indent="0" lvl="0" marL="0" marR="0" rtl="0" algn="l">
              <a:spcBef>
                <a:spcPts val="0"/>
              </a:spcBef>
              <a:spcAft>
                <a:spcPts val="0"/>
              </a:spcAft>
              <a:buNone/>
            </a:pPr>
            <a:r>
              <a:rPr lang="en-US" sz="2200">
                <a:solidFill>
                  <a:srgbClr val="3A3A3A"/>
                </a:solidFill>
                <a:latin typeface="Calibri"/>
                <a:ea typeface="Calibri"/>
                <a:cs typeface="Calibri"/>
                <a:sym typeface="Calibri"/>
              </a:rPr>
              <a:t>Once you enter all these information, you need to </a:t>
            </a:r>
            <a:r>
              <a:rPr b="1" lang="en-US" sz="2200">
                <a:solidFill>
                  <a:srgbClr val="3A3A3A"/>
                </a:solidFill>
                <a:latin typeface="Calibri"/>
                <a:ea typeface="Calibri"/>
                <a:cs typeface="Calibri"/>
                <a:sym typeface="Calibri"/>
              </a:rPr>
              <a:t>click on [SAVE] </a:t>
            </a:r>
            <a:r>
              <a:rPr lang="en-US" sz="2200">
                <a:solidFill>
                  <a:srgbClr val="3A3A3A"/>
                </a:solidFill>
                <a:latin typeface="Calibri"/>
                <a:ea typeface="Calibri"/>
                <a:cs typeface="Calibri"/>
                <a:sym typeface="Calibri"/>
              </a:rPr>
              <a:t>button in order to save the user. Now you can see a </a:t>
            </a:r>
            <a:r>
              <a:rPr b="1" lang="en-US" sz="2200">
                <a:solidFill>
                  <a:srgbClr val="3A3A3A"/>
                </a:solidFill>
                <a:latin typeface="Calibri"/>
                <a:ea typeface="Calibri"/>
                <a:cs typeface="Calibri"/>
                <a:sym typeface="Calibri"/>
              </a:rPr>
              <a:t>success message </a:t>
            </a:r>
            <a:r>
              <a:rPr lang="en-US" sz="2200">
                <a:solidFill>
                  <a:srgbClr val="3A3A3A"/>
                </a:solidFill>
                <a:latin typeface="Calibri"/>
                <a:ea typeface="Calibri"/>
                <a:cs typeface="Calibri"/>
                <a:sym typeface="Calibri"/>
              </a:rPr>
              <a:t>saying, “New User has been created successfully”.</a:t>
            </a:r>
            <a:endParaRPr sz="2200">
              <a:solidFill>
                <a:srgbClr val="3A3A3A"/>
              </a:solidFill>
              <a:latin typeface="Calibri"/>
              <a:ea typeface="Calibri"/>
              <a:cs typeface="Calibri"/>
              <a:sym typeface="Calibri"/>
            </a:endParaRPr>
          </a:p>
        </p:txBody>
      </p:sp>
      <p:pic>
        <p:nvPicPr>
          <p:cNvPr id="323" name="Google Shape;323;p30"/>
          <p:cNvPicPr preferRelativeResize="0"/>
          <p:nvPr/>
        </p:nvPicPr>
        <p:blipFill rotWithShape="1">
          <a:blip r:embed="rId3">
            <a:alphaModFix/>
          </a:blip>
          <a:srcRect b="0" l="0" r="0" t="0"/>
          <a:stretch/>
        </p:blipFill>
        <p:spPr>
          <a:xfrm>
            <a:off x="299842" y="1327094"/>
            <a:ext cx="3974518" cy="2402755"/>
          </a:xfrm>
          <a:prstGeom prst="rect">
            <a:avLst/>
          </a:prstGeom>
          <a:noFill/>
          <a:ln>
            <a:noFill/>
          </a:ln>
        </p:spPr>
      </p:pic>
      <p:sp>
        <p:nvSpPr>
          <p:cNvPr id="324" name="Google Shape;324;p30"/>
          <p:cNvSpPr txBox="1"/>
          <p:nvPr/>
        </p:nvSpPr>
        <p:spPr>
          <a:xfrm>
            <a:off x="2031494" y="4125667"/>
            <a:ext cx="84888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00B050"/>
                </a:solidFill>
                <a:latin typeface="Calibri"/>
                <a:ea typeface="Calibri"/>
                <a:cs typeface="Calibri"/>
                <a:sym typeface="Calibri"/>
              </a:rPr>
              <a:t>But when you </a:t>
            </a:r>
            <a:r>
              <a:rPr b="1" lang="en-US" sz="2200">
                <a:solidFill>
                  <a:srgbClr val="00B050"/>
                </a:solidFill>
                <a:latin typeface="Calibri"/>
                <a:ea typeface="Calibri"/>
                <a:cs typeface="Calibri"/>
                <a:sym typeface="Calibri"/>
              </a:rPr>
              <a:t>entered into </a:t>
            </a:r>
            <a:r>
              <a:rPr lang="en-US" sz="2200">
                <a:solidFill>
                  <a:srgbClr val="00B050"/>
                </a:solidFill>
                <a:latin typeface="Calibri"/>
                <a:ea typeface="Calibri"/>
                <a:cs typeface="Calibri"/>
                <a:sym typeface="Calibri"/>
              </a:rPr>
              <a:t>your application by logging in and </a:t>
            </a:r>
            <a:r>
              <a:rPr b="1" lang="en-US" sz="2200">
                <a:solidFill>
                  <a:srgbClr val="00B050"/>
                </a:solidFill>
                <a:latin typeface="Calibri"/>
                <a:ea typeface="Calibri"/>
                <a:cs typeface="Calibri"/>
                <a:sym typeface="Calibri"/>
              </a:rPr>
              <a:t>navigated to USERS menu &gt; New user</a:t>
            </a:r>
            <a:r>
              <a:rPr lang="en-US" sz="2200">
                <a:solidFill>
                  <a:srgbClr val="00B050"/>
                </a:solidFill>
                <a:latin typeface="Calibri"/>
                <a:ea typeface="Calibri"/>
                <a:cs typeface="Calibri"/>
                <a:sym typeface="Calibri"/>
              </a:rPr>
              <a:t>, </a:t>
            </a:r>
            <a:r>
              <a:rPr b="1" lang="en-US" sz="2200">
                <a:solidFill>
                  <a:srgbClr val="00B050"/>
                </a:solidFill>
                <a:latin typeface="Calibri"/>
                <a:ea typeface="Calibri"/>
                <a:cs typeface="Calibri"/>
                <a:sym typeface="Calibri"/>
              </a:rPr>
              <a:t>entered</a:t>
            </a:r>
            <a:r>
              <a:rPr lang="en-US" sz="2200">
                <a:solidFill>
                  <a:srgbClr val="00B050"/>
                </a:solidFill>
                <a:latin typeface="Calibri"/>
                <a:ea typeface="Calibri"/>
                <a:cs typeface="Calibri"/>
                <a:sym typeface="Calibri"/>
              </a:rPr>
              <a:t> all the required </a:t>
            </a:r>
            <a:r>
              <a:rPr b="1" lang="en-US" sz="2200">
                <a:solidFill>
                  <a:srgbClr val="00B050"/>
                </a:solidFill>
                <a:latin typeface="Calibri"/>
                <a:ea typeface="Calibri"/>
                <a:cs typeface="Calibri"/>
                <a:sym typeface="Calibri"/>
              </a:rPr>
              <a:t>information</a:t>
            </a:r>
            <a:r>
              <a:rPr lang="en-US" sz="2200">
                <a:solidFill>
                  <a:srgbClr val="00B050"/>
                </a:solidFill>
                <a:latin typeface="Calibri"/>
                <a:ea typeface="Calibri"/>
                <a:cs typeface="Calibri"/>
                <a:sym typeface="Calibri"/>
              </a:rPr>
              <a:t> to create the new user and </a:t>
            </a:r>
            <a:r>
              <a:rPr b="1" lang="en-US" sz="2200">
                <a:solidFill>
                  <a:srgbClr val="00B050"/>
                </a:solidFill>
                <a:latin typeface="Calibri"/>
                <a:ea typeface="Calibri"/>
                <a:cs typeface="Calibri"/>
                <a:sym typeface="Calibri"/>
              </a:rPr>
              <a:t>clicked on [SAVE] </a:t>
            </a:r>
            <a:r>
              <a:rPr lang="en-US" sz="2200">
                <a:solidFill>
                  <a:srgbClr val="00B050"/>
                </a:solidFill>
                <a:latin typeface="Calibri"/>
                <a:ea typeface="Calibri"/>
                <a:cs typeface="Calibri"/>
                <a:sym typeface="Calibri"/>
              </a:rPr>
              <a:t>button. BANG! The </a:t>
            </a:r>
            <a:r>
              <a:rPr b="1" lang="en-US" sz="2200">
                <a:solidFill>
                  <a:srgbClr val="00B050"/>
                </a:solidFill>
                <a:latin typeface="Calibri"/>
                <a:ea typeface="Calibri"/>
                <a:cs typeface="Calibri"/>
                <a:sym typeface="Calibri"/>
              </a:rPr>
              <a:t>application crashed </a:t>
            </a:r>
            <a:r>
              <a:rPr lang="en-US" sz="2200">
                <a:solidFill>
                  <a:srgbClr val="00B050"/>
                </a:solidFill>
                <a:latin typeface="Calibri"/>
                <a:ea typeface="Calibri"/>
                <a:cs typeface="Calibri"/>
                <a:sym typeface="Calibri"/>
              </a:rPr>
              <a:t>and you got one </a:t>
            </a:r>
            <a:r>
              <a:rPr b="1" lang="en-US" sz="2200">
                <a:solidFill>
                  <a:srgbClr val="00B050"/>
                </a:solidFill>
                <a:latin typeface="Calibri"/>
                <a:ea typeface="Calibri"/>
                <a:cs typeface="Calibri"/>
                <a:sym typeface="Calibri"/>
              </a:rPr>
              <a:t>error page </a:t>
            </a:r>
            <a:r>
              <a:rPr lang="en-US" sz="2200">
                <a:solidFill>
                  <a:srgbClr val="00B050"/>
                </a:solidFill>
                <a:latin typeface="Calibri"/>
                <a:ea typeface="Calibri"/>
                <a:cs typeface="Calibri"/>
                <a:sym typeface="Calibri"/>
              </a:rPr>
              <a:t>on the screen (corresponding screenshot with error message is captured and saved).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31"/>
          <p:cNvPicPr preferRelativeResize="0"/>
          <p:nvPr/>
        </p:nvPicPr>
        <p:blipFill rotWithShape="1">
          <a:blip r:embed="rId3">
            <a:alphaModFix/>
          </a:blip>
          <a:srcRect b="0" l="0" r="0" t="0"/>
          <a:stretch/>
        </p:blipFill>
        <p:spPr>
          <a:xfrm>
            <a:off x="2901348" y="496375"/>
            <a:ext cx="6389300" cy="570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baf65243bc_0_1248"/>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b="1" lang="en-US"/>
              <a:t>Sistēmas auditācijas pieraksti</a:t>
            </a:r>
            <a:r>
              <a:rPr b="1" lang="en-US"/>
              <a:t> un ar tiem saistītie rīki</a:t>
            </a:r>
            <a:endParaRPr b="1"/>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336" name="Google Shape;336;gbaf65243bc_0_1248"/>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Sistēmas auditācijas pieraksti</a:t>
            </a:r>
            <a:endParaRPr b="1" sz="4400">
              <a:solidFill>
                <a:srgbClr val="1B5089"/>
              </a:solidFill>
              <a:latin typeface="Calibri"/>
              <a:ea typeface="Calibri"/>
              <a:cs typeface="Calibri"/>
              <a:sym typeface="Calibri"/>
            </a:endParaRPr>
          </a:p>
        </p:txBody>
      </p:sp>
      <p:pic>
        <p:nvPicPr>
          <p:cNvPr id="342" name="Google Shape;342;p33"/>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343" name="Google Shape;343;p33"/>
          <p:cNvSpPr txBox="1"/>
          <p:nvPr/>
        </p:nvSpPr>
        <p:spPr>
          <a:xfrm>
            <a:off x="3479207" y="1426865"/>
            <a:ext cx="8162896" cy="45120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en-US" sz="3600">
                <a:solidFill>
                  <a:schemeClr val="dk1"/>
                </a:solidFill>
                <a:latin typeface="Calibri"/>
                <a:ea typeface="Calibri"/>
                <a:cs typeface="Calibri"/>
                <a:sym typeface="Calibri"/>
              </a:rPr>
              <a:t>Sistēmas auditācijas pieraksti </a:t>
            </a:r>
            <a:r>
              <a:rPr lang="en-US" sz="3600">
                <a:solidFill>
                  <a:schemeClr val="dk1"/>
                </a:solidFill>
                <a:latin typeface="Calibri"/>
                <a:ea typeface="Calibri"/>
                <a:cs typeface="Calibri"/>
                <a:sym typeface="Calibri"/>
              </a:rPr>
              <a:t>ir faili, kuros tiek reģistrēti notikumi, kuri notiek darbojoties ar programmu. </a:t>
            </a:r>
            <a:endParaRPr sz="3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600"/>
              <a:buFont typeface="Arial"/>
              <a:buNone/>
            </a:pPr>
            <a:r>
              <a:rPr b="1" lang="en-US" sz="3600">
                <a:solidFill>
                  <a:schemeClr val="dk1"/>
                </a:solidFill>
                <a:latin typeface="Calibri"/>
                <a:ea typeface="Calibri"/>
                <a:cs typeface="Calibri"/>
                <a:sym typeface="Calibri"/>
              </a:rPr>
              <a:t>Auditācija </a:t>
            </a:r>
            <a:r>
              <a:rPr lang="en-US" sz="3600">
                <a:solidFill>
                  <a:schemeClr val="dk1"/>
                </a:solidFill>
                <a:latin typeface="Calibri"/>
                <a:ea typeface="Calibri"/>
                <a:cs typeface="Calibri"/>
                <a:sym typeface="Calibri"/>
              </a:rPr>
              <a:t>ir pierakstu veikšanas darbība. Vienkāršakajā formā notikumu paziņojumi tiek reģistrēti vienā failā.</a:t>
            </a:r>
            <a:endParaRPr sz="36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Sistēmas auditācijas pierakstu apstrādes rīki</a:t>
            </a:r>
            <a:endParaRPr b="1" sz="4400">
              <a:solidFill>
                <a:srgbClr val="C55A11"/>
              </a:solidFill>
              <a:latin typeface="Calibri"/>
              <a:ea typeface="Calibri"/>
              <a:cs typeface="Calibri"/>
              <a:sym typeface="Calibri"/>
            </a:endParaRPr>
          </a:p>
        </p:txBody>
      </p:sp>
      <p:pic>
        <p:nvPicPr>
          <p:cNvPr id="349" name="Google Shape;349;p34"/>
          <p:cNvPicPr preferRelativeResize="0"/>
          <p:nvPr/>
        </p:nvPicPr>
        <p:blipFill rotWithShape="1">
          <a:blip r:embed="rId3">
            <a:alphaModFix/>
          </a:blip>
          <a:srcRect b="0" l="0" r="0" t="0"/>
          <a:stretch/>
        </p:blipFill>
        <p:spPr>
          <a:xfrm>
            <a:off x="939831" y="1771011"/>
            <a:ext cx="2669235" cy="1047603"/>
          </a:xfrm>
          <a:prstGeom prst="rect">
            <a:avLst/>
          </a:prstGeom>
          <a:noFill/>
          <a:ln>
            <a:noFill/>
          </a:ln>
        </p:spPr>
      </p:pic>
      <p:pic>
        <p:nvPicPr>
          <p:cNvPr id="350" name="Google Shape;350;p34"/>
          <p:cNvPicPr preferRelativeResize="0"/>
          <p:nvPr/>
        </p:nvPicPr>
        <p:blipFill rotWithShape="1">
          <a:blip r:embed="rId4">
            <a:alphaModFix/>
          </a:blip>
          <a:srcRect b="0" l="0" r="0" t="0"/>
          <a:stretch/>
        </p:blipFill>
        <p:spPr>
          <a:xfrm>
            <a:off x="2363004" y="3631087"/>
            <a:ext cx="3276600" cy="1028700"/>
          </a:xfrm>
          <a:prstGeom prst="rect">
            <a:avLst/>
          </a:prstGeom>
          <a:noFill/>
          <a:ln>
            <a:noFill/>
          </a:ln>
        </p:spPr>
      </p:pic>
      <p:pic>
        <p:nvPicPr>
          <p:cNvPr id="351" name="Google Shape;351;p34"/>
          <p:cNvPicPr preferRelativeResize="0"/>
          <p:nvPr/>
        </p:nvPicPr>
        <p:blipFill rotWithShape="1">
          <a:blip r:embed="rId5">
            <a:alphaModFix/>
          </a:blip>
          <a:srcRect b="0" l="0" r="0" t="0"/>
          <a:stretch/>
        </p:blipFill>
        <p:spPr>
          <a:xfrm>
            <a:off x="4568041" y="2048906"/>
            <a:ext cx="2935695" cy="926375"/>
          </a:xfrm>
          <a:prstGeom prst="rect">
            <a:avLst/>
          </a:prstGeom>
          <a:noFill/>
          <a:ln>
            <a:noFill/>
          </a:ln>
        </p:spPr>
      </p:pic>
      <p:pic>
        <p:nvPicPr>
          <p:cNvPr id="352" name="Google Shape;352;p34"/>
          <p:cNvPicPr preferRelativeResize="0"/>
          <p:nvPr/>
        </p:nvPicPr>
        <p:blipFill rotWithShape="1">
          <a:blip r:embed="rId6">
            <a:alphaModFix/>
          </a:blip>
          <a:srcRect b="0" l="0" r="0" t="0"/>
          <a:stretch/>
        </p:blipFill>
        <p:spPr>
          <a:xfrm>
            <a:off x="7199819" y="3329616"/>
            <a:ext cx="2181213" cy="551571"/>
          </a:xfrm>
          <a:prstGeom prst="rect">
            <a:avLst/>
          </a:prstGeom>
          <a:noFill/>
          <a:ln>
            <a:noFill/>
          </a:ln>
        </p:spPr>
      </p:pic>
      <p:pic>
        <p:nvPicPr>
          <p:cNvPr id="353" name="Google Shape;353;p34"/>
          <p:cNvPicPr preferRelativeResize="0"/>
          <p:nvPr/>
        </p:nvPicPr>
        <p:blipFill rotWithShape="1">
          <a:blip r:embed="rId7">
            <a:alphaModFix/>
          </a:blip>
          <a:srcRect b="0" l="0" r="0" t="0"/>
          <a:stretch/>
        </p:blipFill>
        <p:spPr>
          <a:xfrm>
            <a:off x="8905599" y="1748227"/>
            <a:ext cx="1444390" cy="570767"/>
          </a:xfrm>
          <a:prstGeom prst="rect">
            <a:avLst/>
          </a:prstGeom>
          <a:noFill/>
          <a:ln>
            <a:noFill/>
          </a:ln>
        </p:spPr>
      </p:pic>
      <p:pic>
        <p:nvPicPr>
          <p:cNvPr id="354" name="Google Shape;354;p34"/>
          <p:cNvPicPr preferRelativeResize="0"/>
          <p:nvPr/>
        </p:nvPicPr>
        <p:blipFill rotWithShape="1">
          <a:blip r:embed="rId8">
            <a:alphaModFix/>
          </a:blip>
          <a:srcRect b="0" l="0" r="0" t="0"/>
          <a:stretch/>
        </p:blipFill>
        <p:spPr>
          <a:xfrm>
            <a:off x="7015751" y="4919562"/>
            <a:ext cx="3533775" cy="914400"/>
          </a:xfrm>
          <a:prstGeom prst="rect">
            <a:avLst/>
          </a:prstGeom>
          <a:noFill/>
          <a:ln>
            <a:noFill/>
          </a:ln>
        </p:spPr>
      </p:pic>
      <p:pic>
        <p:nvPicPr>
          <p:cNvPr id="355" name="Google Shape;355;p34"/>
          <p:cNvPicPr preferRelativeResize="0"/>
          <p:nvPr/>
        </p:nvPicPr>
        <p:blipFill rotWithShape="1">
          <a:blip r:embed="rId9">
            <a:alphaModFix/>
          </a:blip>
          <a:srcRect b="0" l="0" r="0" t="0"/>
          <a:stretch/>
        </p:blipFill>
        <p:spPr>
          <a:xfrm>
            <a:off x="1232849" y="5205559"/>
            <a:ext cx="2684042" cy="8841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4"/>
          <p:cNvPicPr preferRelativeResize="0"/>
          <p:nvPr/>
        </p:nvPicPr>
        <p:blipFill rotWithShape="1">
          <a:blip r:embed="rId3">
            <a:alphaModFix/>
          </a:blip>
          <a:srcRect b="0" l="0" r="0" t="0"/>
          <a:stretch/>
        </p:blipFill>
        <p:spPr>
          <a:xfrm>
            <a:off x="381804" y="1602952"/>
            <a:ext cx="2492375" cy="3365500"/>
          </a:xfrm>
          <a:prstGeom prst="rect">
            <a:avLst/>
          </a:prstGeom>
          <a:noFill/>
          <a:ln>
            <a:noFill/>
          </a:ln>
        </p:spPr>
      </p:pic>
      <p:sp>
        <p:nvSpPr>
          <p:cNvPr id="105" name="Google Shape;105;p4"/>
          <p:cNvSpPr txBox="1"/>
          <p:nvPr>
            <p:ph idx="1" type="body"/>
          </p:nvPr>
        </p:nvSpPr>
        <p:spPr>
          <a:xfrm>
            <a:off x="3697783" y="2248271"/>
            <a:ext cx="7199621" cy="20748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en-US" sz="4400"/>
              <a:t>Darbība, kura dod nepareizu rezultātu</a:t>
            </a:r>
            <a:endParaRPr/>
          </a:p>
        </p:txBody>
      </p:sp>
      <p:sp>
        <p:nvSpPr>
          <p:cNvPr id="106" name="Google Shape;106;p4"/>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Kļūda = defekts = “Bug”</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baf65243bc_0_1254"/>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lang="en-US"/>
              <a:t>Kas ir atteice?</a:t>
            </a:r>
            <a:endParaRPr/>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lang="en-US"/>
              <a:t>Sistēmas auditācijas pieraksti un ar tiem saistītie rīki</a:t>
            </a:r>
            <a:endParaRPr/>
          </a:p>
          <a:p>
            <a:pPr indent="-228600" lvl="0" marL="228600" rtl="0" algn="l">
              <a:lnSpc>
                <a:spcPct val="90000"/>
              </a:lnSpc>
              <a:spcBef>
                <a:spcPts val="1000"/>
              </a:spcBef>
              <a:spcAft>
                <a:spcPts val="0"/>
              </a:spcAft>
              <a:buClr>
                <a:schemeClr val="dk1"/>
              </a:buClr>
              <a:buSzPts val="2800"/>
              <a:buChar char="•"/>
            </a:pPr>
            <a:r>
              <a:rPr b="1" lang="en-US"/>
              <a:t>Prakse</a:t>
            </a:r>
            <a:endParaRPr b="1"/>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362" name="Google Shape;362;gbaf65243bc_0_1254"/>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Uzdevums NR 1</a:t>
            </a:r>
            <a:r>
              <a:rPr b="1" lang="en-US" sz="4400">
                <a:solidFill>
                  <a:srgbClr val="1B5089"/>
                </a:solidFill>
                <a:latin typeface="Calibri"/>
                <a:ea typeface="Calibri"/>
                <a:cs typeface="Calibri"/>
                <a:sym typeface="Calibri"/>
              </a:rPr>
              <a:t> – veicat testus, atrodat kļūdas, reģistrējat kļūdas</a:t>
            </a:r>
            <a:endParaRPr b="1" sz="4400">
              <a:solidFill>
                <a:srgbClr val="1B5089"/>
              </a:solidFill>
              <a:latin typeface="Calibri"/>
              <a:ea typeface="Calibri"/>
              <a:cs typeface="Calibri"/>
              <a:sym typeface="Calibri"/>
            </a:endParaRPr>
          </a:p>
        </p:txBody>
      </p:sp>
      <p:pic>
        <p:nvPicPr>
          <p:cNvPr id="369" name="Google Shape;369;p36"/>
          <p:cNvPicPr preferRelativeResize="0"/>
          <p:nvPr/>
        </p:nvPicPr>
        <p:blipFill rotWithShape="1">
          <a:blip r:embed="rId3">
            <a:alphaModFix/>
          </a:blip>
          <a:srcRect b="0" l="0" r="0" t="0"/>
          <a:stretch/>
        </p:blipFill>
        <p:spPr>
          <a:xfrm>
            <a:off x="763775" y="1253475"/>
            <a:ext cx="5297700" cy="4977500"/>
          </a:xfrm>
          <a:prstGeom prst="rect">
            <a:avLst/>
          </a:prstGeom>
          <a:noFill/>
          <a:ln>
            <a:noFill/>
          </a:ln>
        </p:spPr>
      </p:pic>
      <p:sp>
        <p:nvSpPr>
          <p:cNvPr id="370" name="Google Shape;370;p36"/>
          <p:cNvSpPr/>
          <p:nvPr/>
        </p:nvSpPr>
        <p:spPr>
          <a:xfrm>
            <a:off x="5754022" y="1962289"/>
            <a:ext cx="59170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4">
                  <a:extLst>
                    <a:ext uri="{A12FA001-AC4F-418D-AE19-62706E023703}">
                      <ahyp:hlinkClr val="tx"/>
                    </a:ext>
                  </a:extLst>
                </a:hlinkClick>
              </a:rPr>
              <a:t>https://buggy-testingcup.pgs-soft.com/task_1</a:t>
            </a:r>
            <a:endParaRPr sz="2400">
              <a:solidFill>
                <a:schemeClr val="dk1"/>
              </a:solidFill>
              <a:latin typeface="Calibri"/>
              <a:ea typeface="Calibri"/>
              <a:cs typeface="Calibri"/>
              <a:sym typeface="Calibri"/>
            </a:endParaRPr>
          </a:p>
        </p:txBody>
      </p:sp>
      <p:sp>
        <p:nvSpPr>
          <p:cNvPr id="371" name="Google Shape;371;p36"/>
          <p:cNvSpPr txBox="1"/>
          <p:nvPr/>
        </p:nvSpPr>
        <p:spPr>
          <a:xfrm>
            <a:off x="6674177" y="3516929"/>
            <a:ext cx="5429839"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50"/>
                </a:solidFill>
                <a:latin typeface="Calibri"/>
                <a:ea typeface="Calibri"/>
                <a:cs typeface="Calibri"/>
                <a:sym typeface="Calibri"/>
              </a:rPr>
              <a:t>Lai reģistrētu defektus, izveidojat dokumentu pēc 26 slaida piemēra un atceraties, ka vienā pieteikumā ir tikai viena kļūda</a:t>
            </a:r>
            <a:endParaRPr sz="2800">
              <a:solidFill>
                <a:srgbClr val="00B05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Uzdevums NR 2 – veicat testus, atrodat kļūdas, reģistrējat kļūdas</a:t>
            </a:r>
            <a:endParaRPr b="1" sz="4400">
              <a:solidFill>
                <a:srgbClr val="C55A11"/>
              </a:solidFill>
              <a:latin typeface="Calibri"/>
              <a:ea typeface="Calibri"/>
              <a:cs typeface="Calibri"/>
              <a:sym typeface="Calibri"/>
            </a:endParaRPr>
          </a:p>
        </p:txBody>
      </p:sp>
      <p:sp>
        <p:nvSpPr>
          <p:cNvPr id="378" name="Google Shape;378;p37"/>
          <p:cNvSpPr/>
          <p:nvPr/>
        </p:nvSpPr>
        <p:spPr>
          <a:xfrm>
            <a:off x="5754022" y="1962289"/>
            <a:ext cx="59170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val="tx"/>
                    </a:ext>
                  </a:extLst>
                </a:hlinkClick>
              </a:rPr>
              <a:t>https://buggy-testingcup.pgs-soft.com/task_2</a:t>
            </a:r>
            <a:endParaRPr sz="2400">
              <a:solidFill>
                <a:schemeClr val="dk1"/>
              </a:solidFill>
              <a:latin typeface="Calibri"/>
              <a:ea typeface="Calibri"/>
              <a:cs typeface="Calibri"/>
              <a:sym typeface="Calibri"/>
            </a:endParaRPr>
          </a:p>
        </p:txBody>
      </p:sp>
      <p:pic>
        <p:nvPicPr>
          <p:cNvPr id="379" name="Google Shape;379;p37"/>
          <p:cNvPicPr preferRelativeResize="0"/>
          <p:nvPr/>
        </p:nvPicPr>
        <p:blipFill rotWithShape="1">
          <a:blip r:embed="rId4">
            <a:alphaModFix/>
          </a:blip>
          <a:srcRect b="0" l="0" r="0" t="0"/>
          <a:stretch/>
        </p:blipFill>
        <p:spPr>
          <a:xfrm>
            <a:off x="664601" y="1322550"/>
            <a:ext cx="4496900" cy="4594925"/>
          </a:xfrm>
          <a:prstGeom prst="rect">
            <a:avLst/>
          </a:prstGeom>
          <a:noFill/>
          <a:ln>
            <a:noFill/>
          </a:ln>
        </p:spPr>
      </p:pic>
      <p:sp>
        <p:nvSpPr>
          <p:cNvPr id="380" name="Google Shape;380;p37"/>
          <p:cNvSpPr txBox="1"/>
          <p:nvPr/>
        </p:nvSpPr>
        <p:spPr>
          <a:xfrm>
            <a:off x="6674177" y="3516929"/>
            <a:ext cx="5429700" cy="181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50"/>
                </a:solidFill>
                <a:latin typeface="Calibri"/>
                <a:ea typeface="Calibri"/>
                <a:cs typeface="Calibri"/>
                <a:sym typeface="Calibri"/>
              </a:rPr>
              <a:t>Lai reģistrētu defektus, izveidojat dokumentu pēc 26 slaida piemēra un atceraties, ka vienā pieteikumā ir tikai viena kļūda</a:t>
            </a:r>
            <a:endParaRPr sz="2800">
              <a:solidFill>
                <a:srgbClr val="00B05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38"/>
          <p:cNvPicPr preferRelativeResize="0"/>
          <p:nvPr/>
        </p:nvPicPr>
        <p:blipFill rotWithShape="1">
          <a:blip r:embed="rId3">
            <a:alphaModFix/>
          </a:blip>
          <a:srcRect b="0" l="0" r="0" t="0"/>
          <a:stretch/>
        </p:blipFill>
        <p:spPr>
          <a:xfrm>
            <a:off x="824874" y="1096799"/>
            <a:ext cx="3185425" cy="5020249"/>
          </a:xfrm>
          <a:prstGeom prst="rect">
            <a:avLst/>
          </a:prstGeom>
          <a:noFill/>
          <a:ln>
            <a:noFill/>
          </a:ln>
        </p:spPr>
      </p:pic>
      <p:sp>
        <p:nvSpPr>
          <p:cNvPr id="387" name="Google Shape;387;p38"/>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Uzdevums NR 3 – veicat testus, atrodat kļūdas, reģistrējat kļūdas</a:t>
            </a:r>
            <a:endParaRPr b="1" sz="4400">
              <a:solidFill>
                <a:srgbClr val="C55A11"/>
              </a:solidFill>
              <a:latin typeface="Calibri"/>
              <a:ea typeface="Calibri"/>
              <a:cs typeface="Calibri"/>
              <a:sym typeface="Calibri"/>
            </a:endParaRPr>
          </a:p>
        </p:txBody>
      </p:sp>
      <p:sp>
        <p:nvSpPr>
          <p:cNvPr id="388" name="Google Shape;388;p38"/>
          <p:cNvSpPr/>
          <p:nvPr/>
        </p:nvSpPr>
        <p:spPr>
          <a:xfrm>
            <a:off x="5754022" y="1962289"/>
            <a:ext cx="59170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4">
                  <a:extLst>
                    <a:ext uri="{A12FA001-AC4F-418D-AE19-62706E023703}">
                      <ahyp:hlinkClr val="tx"/>
                    </a:ext>
                  </a:extLst>
                </a:hlinkClick>
              </a:rPr>
              <a:t>https://buggy-testingcup.pgs-soft.com/task_3</a:t>
            </a:r>
            <a:endParaRPr sz="2400">
              <a:solidFill>
                <a:schemeClr val="dk1"/>
              </a:solidFill>
              <a:latin typeface="Calibri"/>
              <a:ea typeface="Calibri"/>
              <a:cs typeface="Calibri"/>
              <a:sym typeface="Calibri"/>
            </a:endParaRPr>
          </a:p>
        </p:txBody>
      </p:sp>
      <p:sp>
        <p:nvSpPr>
          <p:cNvPr id="389" name="Google Shape;389;p38"/>
          <p:cNvSpPr txBox="1"/>
          <p:nvPr/>
        </p:nvSpPr>
        <p:spPr>
          <a:xfrm>
            <a:off x="6674177" y="3516929"/>
            <a:ext cx="5429700" cy="181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50"/>
                </a:solidFill>
                <a:latin typeface="Calibri"/>
                <a:ea typeface="Calibri"/>
                <a:cs typeface="Calibri"/>
                <a:sym typeface="Calibri"/>
              </a:rPr>
              <a:t>Lai reģistrētu defektus, izveidojat dokumentu pēc 26 slaida piemēra un atceraties, ka vienā pieteikumā ir tikai viena kļūda</a:t>
            </a:r>
            <a:endParaRPr sz="2800">
              <a:solidFill>
                <a:srgbClr val="00B05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9"/>
          <p:cNvPicPr preferRelativeResize="0"/>
          <p:nvPr/>
        </p:nvPicPr>
        <p:blipFill rotWithShape="1">
          <a:blip r:embed="rId3">
            <a:alphaModFix/>
          </a:blip>
          <a:srcRect b="0" l="0" r="0" t="0"/>
          <a:stretch/>
        </p:blipFill>
        <p:spPr>
          <a:xfrm>
            <a:off x="732925" y="1143000"/>
            <a:ext cx="4361600" cy="5072724"/>
          </a:xfrm>
          <a:prstGeom prst="rect">
            <a:avLst/>
          </a:prstGeom>
          <a:noFill/>
          <a:ln>
            <a:noFill/>
          </a:ln>
        </p:spPr>
      </p:pic>
      <p:sp>
        <p:nvSpPr>
          <p:cNvPr id="396" name="Google Shape;396;p39"/>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Uzdevums NR 4 – veicat testus, atrodat kļūdas, reģistrējat kļūdas</a:t>
            </a:r>
            <a:endParaRPr b="1" sz="4400">
              <a:solidFill>
                <a:srgbClr val="C55A11"/>
              </a:solidFill>
              <a:latin typeface="Calibri"/>
              <a:ea typeface="Calibri"/>
              <a:cs typeface="Calibri"/>
              <a:sym typeface="Calibri"/>
            </a:endParaRPr>
          </a:p>
        </p:txBody>
      </p:sp>
      <p:sp>
        <p:nvSpPr>
          <p:cNvPr id="397" name="Google Shape;397;p39"/>
          <p:cNvSpPr/>
          <p:nvPr/>
        </p:nvSpPr>
        <p:spPr>
          <a:xfrm>
            <a:off x="5754022" y="2027739"/>
            <a:ext cx="5917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4">
                  <a:extLst>
                    <a:ext uri="{A12FA001-AC4F-418D-AE19-62706E023703}">
                      <ahyp:hlinkClr val="tx"/>
                    </a:ext>
                  </a:extLst>
                </a:hlinkClick>
              </a:rPr>
              <a:t>https://buggy-testingcup.pgs-soft.com/task_6</a:t>
            </a:r>
            <a:endParaRPr sz="2400">
              <a:solidFill>
                <a:schemeClr val="dk1"/>
              </a:solidFill>
              <a:latin typeface="Calibri"/>
              <a:ea typeface="Calibri"/>
              <a:cs typeface="Calibri"/>
              <a:sym typeface="Calibri"/>
            </a:endParaRPr>
          </a:p>
        </p:txBody>
      </p:sp>
      <p:sp>
        <p:nvSpPr>
          <p:cNvPr id="398" name="Google Shape;398;p39"/>
          <p:cNvSpPr txBox="1"/>
          <p:nvPr/>
        </p:nvSpPr>
        <p:spPr>
          <a:xfrm>
            <a:off x="6674177" y="3516929"/>
            <a:ext cx="5429700" cy="181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50"/>
                </a:solidFill>
                <a:latin typeface="Calibri"/>
                <a:ea typeface="Calibri"/>
                <a:cs typeface="Calibri"/>
                <a:sym typeface="Calibri"/>
              </a:rPr>
              <a:t>Lai reģistrētu defektus, izveidojat dokumentu pēc 26 slaida piemēra un atceraties, ka vienā pieteikumā ir tikai viena kļūda</a:t>
            </a:r>
            <a:endParaRPr sz="2800">
              <a:solidFill>
                <a:srgbClr val="00B05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0"/>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Mājas darbs</a:t>
            </a:r>
            <a:endParaRPr b="1" sz="4400">
              <a:solidFill>
                <a:srgbClr val="1B5089"/>
              </a:solidFill>
              <a:latin typeface="Calibri"/>
              <a:ea typeface="Calibri"/>
              <a:cs typeface="Calibri"/>
              <a:sym typeface="Calibri"/>
            </a:endParaRPr>
          </a:p>
        </p:txBody>
      </p:sp>
      <p:sp>
        <p:nvSpPr>
          <p:cNvPr id="405" name="Google Shape;405;p40"/>
          <p:cNvSpPr/>
          <p:nvPr/>
        </p:nvSpPr>
        <p:spPr>
          <a:xfrm>
            <a:off x="2422252" y="1462024"/>
            <a:ext cx="75792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Noteikt smaguma pakāpi un prioritāti zemāk redzamajām kļūdām un paskaidrot savu lēmumu.</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Mājas darbs jāpievieno klāt defektu dokumentam.</a:t>
            </a:r>
            <a:endParaRPr sz="2400">
              <a:solidFill>
                <a:schemeClr val="dk1"/>
              </a:solidFill>
              <a:latin typeface="Calibri"/>
              <a:ea typeface="Calibri"/>
              <a:cs typeface="Calibri"/>
              <a:sym typeface="Calibri"/>
            </a:endParaRPr>
          </a:p>
        </p:txBody>
      </p:sp>
      <p:pic>
        <p:nvPicPr>
          <p:cNvPr id="406" name="Google Shape;406;p40"/>
          <p:cNvPicPr preferRelativeResize="0"/>
          <p:nvPr/>
        </p:nvPicPr>
        <p:blipFill rotWithShape="1">
          <a:blip r:embed="rId3">
            <a:alphaModFix/>
          </a:blip>
          <a:srcRect b="0" l="0" r="0" t="0"/>
          <a:stretch/>
        </p:blipFill>
        <p:spPr>
          <a:xfrm>
            <a:off x="768302" y="3958275"/>
            <a:ext cx="10887075" cy="224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Kļūda = defekts = “Bug”</a:t>
            </a:r>
            <a:endParaRPr b="1" sz="4400">
              <a:solidFill>
                <a:srgbClr val="C55A11"/>
              </a:solidFill>
              <a:latin typeface="Calibri"/>
              <a:ea typeface="Calibri"/>
              <a:cs typeface="Calibri"/>
              <a:sym typeface="Calibri"/>
            </a:endParaRPr>
          </a:p>
        </p:txBody>
      </p:sp>
      <p:sp>
        <p:nvSpPr>
          <p:cNvPr id="113" name="Google Shape;113;p5"/>
          <p:cNvSpPr/>
          <p:nvPr/>
        </p:nvSpPr>
        <p:spPr>
          <a:xfrm>
            <a:off x="4592098" y="1678860"/>
            <a:ext cx="3007800" cy="13215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600">
                <a:solidFill>
                  <a:srgbClr val="FFFFFF"/>
                </a:solidFill>
                <a:latin typeface="Roboto"/>
                <a:ea typeface="Roboto"/>
                <a:cs typeface="Roboto"/>
                <a:sym typeface="Roboto"/>
              </a:rPr>
              <a:t>Kļūda</a:t>
            </a:r>
            <a:endParaRPr sz="3200">
              <a:solidFill>
                <a:srgbClr val="FFFFFF"/>
              </a:solidFill>
            </a:endParaRPr>
          </a:p>
        </p:txBody>
      </p:sp>
      <p:sp>
        <p:nvSpPr>
          <p:cNvPr id="114" name="Google Shape;114;p5"/>
          <p:cNvSpPr/>
          <p:nvPr/>
        </p:nvSpPr>
        <p:spPr>
          <a:xfrm>
            <a:off x="7431000" y="3857658"/>
            <a:ext cx="2803200" cy="13215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800">
                <a:solidFill>
                  <a:srgbClr val="FFFFFF"/>
                </a:solidFill>
                <a:latin typeface="Roboto"/>
                <a:ea typeface="Roboto"/>
                <a:cs typeface="Roboto"/>
                <a:sym typeface="Roboto"/>
              </a:rPr>
              <a:t>Pareiza programmas izmantošana</a:t>
            </a:r>
            <a:endParaRPr sz="2400">
              <a:solidFill>
                <a:srgbClr val="FFFFFF"/>
              </a:solidFill>
            </a:endParaRPr>
          </a:p>
        </p:txBody>
      </p:sp>
      <p:sp>
        <p:nvSpPr>
          <p:cNvPr id="115" name="Google Shape;115;p5"/>
          <p:cNvSpPr/>
          <p:nvPr/>
        </p:nvSpPr>
        <p:spPr>
          <a:xfrm>
            <a:off x="2180673" y="3857658"/>
            <a:ext cx="2580300" cy="13215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rgbClr val="FFFFFF"/>
                </a:solidFill>
                <a:latin typeface="Roboto"/>
                <a:ea typeface="Roboto"/>
                <a:cs typeface="Roboto"/>
                <a:sym typeface="Roboto"/>
              </a:rPr>
              <a:t>Nepareiza programmas izmantošana</a:t>
            </a:r>
            <a:endParaRPr sz="2200">
              <a:solidFill>
                <a:srgbClr val="FFFFFF"/>
              </a:solidFill>
            </a:endParaRPr>
          </a:p>
        </p:txBody>
      </p:sp>
      <p:cxnSp>
        <p:nvCxnSpPr>
          <p:cNvPr id="116" name="Google Shape;116;p5"/>
          <p:cNvCxnSpPr>
            <a:stCxn id="113" idx="2"/>
            <a:endCxn id="114" idx="0"/>
          </p:cNvCxnSpPr>
          <p:nvPr/>
        </p:nvCxnSpPr>
        <p:spPr>
          <a:xfrm flipH="1" rot="-5400000">
            <a:off x="7035598" y="2060760"/>
            <a:ext cx="857400" cy="27366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117" name="Google Shape;117;p5"/>
          <p:cNvCxnSpPr>
            <a:stCxn id="115" idx="0"/>
            <a:endCxn id="113" idx="2"/>
          </p:cNvCxnSpPr>
          <p:nvPr/>
        </p:nvCxnSpPr>
        <p:spPr>
          <a:xfrm rot="-5400000">
            <a:off x="4354773" y="2116308"/>
            <a:ext cx="857400" cy="2625300"/>
          </a:xfrm>
          <a:prstGeom prst="bentConnector3">
            <a:avLst>
              <a:gd fmla="val 49994"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nvSpPr>
        <p:spPr>
          <a:xfrm>
            <a:off x="7203036" y="5288737"/>
            <a:ext cx="3259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Verdana"/>
                <a:ea typeface="Verdana"/>
                <a:cs typeface="Verdana"/>
                <a:sym typeface="Verdana"/>
              </a:rPr>
              <a:t>Mums ir defekts!</a:t>
            </a:r>
            <a:endParaRPr/>
          </a:p>
        </p:txBody>
      </p:sp>
      <p:sp>
        <p:nvSpPr>
          <p:cNvPr id="124" name="Google Shape;124;p7"/>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t/>
            </a:r>
            <a:endParaRPr b="1" i="0" sz="4400" u="none" cap="none" strike="noStrike">
              <a:solidFill>
                <a:srgbClr val="C55A11"/>
              </a:solidFill>
              <a:latin typeface="Calibri"/>
              <a:ea typeface="Calibri"/>
              <a:cs typeface="Calibri"/>
              <a:sym typeface="Calibri"/>
            </a:endParaRPr>
          </a:p>
        </p:txBody>
      </p:sp>
      <p:sp>
        <p:nvSpPr>
          <p:cNvPr id="125" name="Google Shape;125;p7"/>
          <p:cNvSpPr/>
          <p:nvPr/>
        </p:nvSpPr>
        <p:spPr>
          <a:xfrm>
            <a:off x="4592098" y="1678860"/>
            <a:ext cx="3007800" cy="13215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600">
                <a:solidFill>
                  <a:srgbClr val="FFFFFF"/>
                </a:solidFill>
                <a:latin typeface="Roboto"/>
                <a:ea typeface="Roboto"/>
                <a:cs typeface="Roboto"/>
                <a:sym typeface="Roboto"/>
              </a:rPr>
              <a:t>Kļūda</a:t>
            </a:r>
            <a:endParaRPr sz="3200">
              <a:solidFill>
                <a:srgbClr val="FFFFFF"/>
              </a:solidFill>
            </a:endParaRPr>
          </a:p>
        </p:txBody>
      </p:sp>
      <p:sp>
        <p:nvSpPr>
          <p:cNvPr id="126" name="Google Shape;126;p7"/>
          <p:cNvSpPr/>
          <p:nvPr/>
        </p:nvSpPr>
        <p:spPr>
          <a:xfrm>
            <a:off x="7431000" y="3857658"/>
            <a:ext cx="2803200" cy="1321500"/>
          </a:xfrm>
          <a:prstGeom prst="roundRect">
            <a:avLst>
              <a:gd fmla="val 50000" name="adj"/>
            </a:avLst>
          </a:prstGeom>
          <a:solidFill>
            <a:srgbClr val="FF990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800">
                <a:solidFill>
                  <a:srgbClr val="FFFFFF"/>
                </a:solidFill>
                <a:latin typeface="Roboto"/>
                <a:ea typeface="Roboto"/>
                <a:cs typeface="Roboto"/>
                <a:sym typeface="Roboto"/>
              </a:rPr>
              <a:t>Izstrādes problēma</a:t>
            </a:r>
            <a:endParaRPr sz="2400">
              <a:solidFill>
                <a:srgbClr val="FFFFFF"/>
              </a:solidFill>
            </a:endParaRPr>
          </a:p>
        </p:txBody>
      </p:sp>
      <p:sp>
        <p:nvSpPr>
          <p:cNvPr id="127" name="Google Shape;127;p7"/>
          <p:cNvSpPr/>
          <p:nvPr/>
        </p:nvSpPr>
        <p:spPr>
          <a:xfrm>
            <a:off x="2180673" y="3857658"/>
            <a:ext cx="2580300" cy="1321500"/>
          </a:xfrm>
          <a:prstGeom prst="roundRect">
            <a:avLst>
              <a:gd fmla="val 50000" name="adj"/>
            </a:avLst>
          </a:prstGeom>
          <a:solidFill>
            <a:srgbClr val="FF990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rgbClr val="FFFFFF"/>
                </a:solidFill>
                <a:latin typeface="Roboto"/>
                <a:ea typeface="Roboto"/>
                <a:cs typeface="Roboto"/>
                <a:sym typeface="Roboto"/>
              </a:rPr>
              <a:t>Lietotāja problēma</a:t>
            </a:r>
            <a:endParaRPr sz="2200">
              <a:solidFill>
                <a:srgbClr val="FFFFFF"/>
              </a:solidFill>
            </a:endParaRPr>
          </a:p>
        </p:txBody>
      </p:sp>
      <p:cxnSp>
        <p:nvCxnSpPr>
          <p:cNvPr id="128" name="Google Shape;128;p7"/>
          <p:cNvCxnSpPr>
            <a:stCxn id="125" idx="2"/>
            <a:endCxn id="126" idx="0"/>
          </p:cNvCxnSpPr>
          <p:nvPr/>
        </p:nvCxnSpPr>
        <p:spPr>
          <a:xfrm flipH="1" rot="-5400000">
            <a:off x="7035598" y="2060760"/>
            <a:ext cx="857400" cy="27366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129" name="Google Shape;129;p7"/>
          <p:cNvCxnSpPr>
            <a:stCxn id="127" idx="0"/>
            <a:endCxn id="125" idx="2"/>
          </p:cNvCxnSpPr>
          <p:nvPr/>
        </p:nvCxnSpPr>
        <p:spPr>
          <a:xfrm rot="-5400000">
            <a:off x="4354773" y="2116308"/>
            <a:ext cx="857400" cy="2625300"/>
          </a:xfrm>
          <a:prstGeom prst="bentConnector3">
            <a:avLst>
              <a:gd fmla="val 49994"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8"/>
          <p:cNvPicPr preferRelativeResize="0"/>
          <p:nvPr/>
        </p:nvPicPr>
        <p:blipFill rotWithShape="1">
          <a:blip r:embed="rId3">
            <a:alphaModFix/>
          </a:blip>
          <a:srcRect b="0" l="0" r="0" t="0"/>
          <a:stretch/>
        </p:blipFill>
        <p:spPr>
          <a:xfrm>
            <a:off x="381804" y="1633414"/>
            <a:ext cx="2492375" cy="3365500"/>
          </a:xfrm>
          <a:prstGeom prst="rect">
            <a:avLst/>
          </a:prstGeom>
          <a:noFill/>
          <a:ln>
            <a:noFill/>
          </a:ln>
        </p:spPr>
      </p:pic>
      <p:sp>
        <p:nvSpPr>
          <p:cNvPr id="136" name="Google Shape;136;p8"/>
          <p:cNvSpPr txBox="1"/>
          <p:nvPr>
            <p:ph idx="1" type="body"/>
          </p:nvPr>
        </p:nvSpPr>
        <p:spPr>
          <a:xfrm>
            <a:off x="3402571" y="1835047"/>
            <a:ext cx="7855238" cy="3433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t>Nepilnība komponentē vai sistēmā var likt komponentei sabrukt un nedarboties korekti.</a:t>
            </a:r>
            <a:endParaRPr sz="3200"/>
          </a:p>
          <a:p>
            <a:pPr indent="0" lvl="0" marL="0" rtl="0" algn="l">
              <a:lnSpc>
                <a:spcPct val="90000"/>
              </a:lnSpc>
              <a:spcBef>
                <a:spcPts val="0"/>
              </a:spcBef>
              <a:spcAft>
                <a:spcPts val="0"/>
              </a:spcAft>
              <a:buClr>
                <a:schemeClr val="dk1"/>
              </a:buClr>
              <a:buSzPts val="3200"/>
              <a:buNone/>
            </a:pPr>
            <a:r>
              <a:rPr lang="en-US" sz="3200"/>
              <a:t>Piemēram, nepareizs nosacījums datu definīcijā. Defekts, ja atrasts programmas izpildes laikā, vai radīt pilnīgu sistēmas vai komponentes atteici.</a:t>
            </a:r>
            <a:r>
              <a:rPr lang="en-US" sz="3200"/>
              <a:t> </a:t>
            </a:r>
            <a:endParaRPr/>
          </a:p>
        </p:txBody>
      </p:sp>
      <p:sp>
        <p:nvSpPr>
          <p:cNvPr id="137" name="Google Shape;137;p8"/>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t/>
            </a:r>
            <a:endParaRPr b="1" i="0" sz="4400" u="none" cap="none" strike="noStrike">
              <a:solidFill>
                <a:srgbClr val="C55A1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baf65243bc_0_426"/>
          <p:cNvSpPr txBox="1"/>
          <p:nvPr>
            <p:ph idx="1" type="body"/>
          </p:nvPr>
        </p:nvSpPr>
        <p:spPr>
          <a:xfrm>
            <a:off x="809920" y="1269443"/>
            <a:ext cx="10515600" cy="479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Kas ir kļūda, defekts, “bug”?</a:t>
            </a:r>
            <a:endParaRPr/>
          </a:p>
          <a:p>
            <a:pPr indent="-228600" lvl="0" marL="228600" rtl="0" algn="l">
              <a:lnSpc>
                <a:spcPct val="90000"/>
              </a:lnSpc>
              <a:spcBef>
                <a:spcPts val="1000"/>
              </a:spcBef>
              <a:spcAft>
                <a:spcPts val="0"/>
              </a:spcAft>
              <a:buClr>
                <a:schemeClr val="dk1"/>
              </a:buClr>
              <a:buSzPts val="2800"/>
              <a:buChar char="•"/>
            </a:pPr>
            <a:r>
              <a:rPr b="1" lang="en-US"/>
              <a:t>Kas ir atteice?</a:t>
            </a:r>
            <a:endParaRPr b="1"/>
          </a:p>
          <a:p>
            <a:pPr indent="-228600" lvl="0" marL="228600" rtl="0" algn="l">
              <a:lnSpc>
                <a:spcPct val="90000"/>
              </a:lnSpc>
              <a:spcBef>
                <a:spcPts val="1000"/>
              </a:spcBef>
              <a:spcAft>
                <a:spcPts val="0"/>
              </a:spcAft>
              <a:buClr>
                <a:schemeClr val="dk1"/>
              </a:buClr>
              <a:buSzPts val="2800"/>
              <a:buChar char="•"/>
            </a:pPr>
            <a:r>
              <a:rPr lang="en-US"/>
              <a:t>Kas ir incidents?</a:t>
            </a:r>
            <a:endParaRPr/>
          </a:p>
          <a:p>
            <a:pPr indent="-228600" lvl="0" marL="228600" rtl="0" algn="l">
              <a:lnSpc>
                <a:spcPct val="90000"/>
              </a:lnSpc>
              <a:spcBef>
                <a:spcPts val="1000"/>
              </a:spcBef>
              <a:spcAft>
                <a:spcPts val="0"/>
              </a:spcAft>
              <a:buClr>
                <a:schemeClr val="dk1"/>
              </a:buClr>
              <a:buSzPts val="2800"/>
              <a:buChar char="•"/>
            </a:pPr>
            <a:r>
              <a:rPr lang="en-US"/>
              <a:t>Defekta prioritāte un smaguma pakāpe</a:t>
            </a:r>
            <a:endParaRPr/>
          </a:p>
          <a:p>
            <a:pPr indent="-228600" lvl="0" marL="228600" rtl="0" algn="l">
              <a:lnSpc>
                <a:spcPct val="90000"/>
              </a:lnSpc>
              <a:spcBef>
                <a:spcPts val="1000"/>
              </a:spcBef>
              <a:spcAft>
                <a:spcPts val="0"/>
              </a:spcAft>
              <a:buClr>
                <a:schemeClr val="dk1"/>
              </a:buClr>
              <a:buSzPts val="2800"/>
              <a:buChar char="•"/>
            </a:pPr>
            <a:r>
              <a:rPr lang="en-US"/>
              <a:t>Kļūdu apstrādes rīki</a:t>
            </a:r>
            <a:endParaRPr/>
          </a:p>
          <a:p>
            <a:pPr indent="-228600" lvl="0" marL="228600" rtl="0" algn="l">
              <a:lnSpc>
                <a:spcPct val="90000"/>
              </a:lnSpc>
              <a:spcBef>
                <a:spcPts val="1000"/>
              </a:spcBef>
              <a:spcAft>
                <a:spcPts val="0"/>
              </a:spcAft>
              <a:buClr>
                <a:schemeClr val="dk1"/>
              </a:buClr>
              <a:buSzPts val="2800"/>
              <a:buChar char="•"/>
            </a:pPr>
            <a:r>
              <a:rPr lang="en-US"/>
              <a:t>Defekta dzīves cikls</a:t>
            </a:r>
            <a:endParaRPr/>
          </a:p>
          <a:p>
            <a:pPr indent="-228600" lvl="0" marL="228600" rtl="0" algn="l">
              <a:lnSpc>
                <a:spcPct val="90000"/>
              </a:lnSpc>
              <a:spcBef>
                <a:spcPts val="1000"/>
              </a:spcBef>
              <a:spcAft>
                <a:spcPts val="0"/>
              </a:spcAft>
              <a:buClr>
                <a:schemeClr val="dk1"/>
              </a:buClr>
              <a:buSzPts val="2800"/>
              <a:buChar char="•"/>
            </a:pPr>
            <a:r>
              <a:rPr lang="en-US"/>
              <a:t>Efektīva defekta pierakstīšana</a:t>
            </a:r>
            <a:endParaRPr/>
          </a:p>
          <a:p>
            <a:pPr indent="-228600" lvl="0" marL="228600" rtl="0" algn="l">
              <a:lnSpc>
                <a:spcPct val="90000"/>
              </a:lnSpc>
              <a:spcBef>
                <a:spcPts val="1000"/>
              </a:spcBef>
              <a:spcAft>
                <a:spcPts val="0"/>
              </a:spcAft>
              <a:buClr>
                <a:schemeClr val="dk1"/>
              </a:buClr>
              <a:buSzPts val="2800"/>
              <a:buChar char="•"/>
            </a:pPr>
            <a:r>
              <a:rPr lang="en-US"/>
              <a:t>Sistēmas auditācijas pieraksti</a:t>
            </a:r>
            <a:r>
              <a:rPr lang="en-US"/>
              <a:t> un ar tiem saistītie rīki</a:t>
            </a:r>
            <a:endParaRPr/>
          </a:p>
          <a:p>
            <a:pPr indent="-228600" lvl="0" marL="228600" rtl="0" algn="l">
              <a:lnSpc>
                <a:spcPct val="90000"/>
              </a:lnSpc>
              <a:spcBef>
                <a:spcPts val="1000"/>
              </a:spcBef>
              <a:spcAft>
                <a:spcPts val="0"/>
              </a:spcAft>
              <a:buClr>
                <a:schemeClr val="dk1"/>
              </a:buClr>
              <a:buSzPts val="2800"/>
              <a:buChar char="•"/>
            </a:pPr>
            <a:r>
              <a:rPr lang="en-US"/>
              <a:t>Prakse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150000"/>
              </a:lnSpc>
              <a:spcBef>
                <a:spcPts val="0"/>
              </a:spcBef>
              <a:spcAft>
                <a:spcPts val="0"/>
              </a:spcAft>
              <a:buClr>
                <a:schemeClr val="dk1"/>
              </a:buClr>
              <a:buSzPts val="2800"/>
              <a:buNone/>
            </a:pPr>
            <a:r>
              <a:t/>
            </a:r>
            <a:endParaRPr>
              <a:solidFill>
                <a:srgbClr val="FF0000"/>
              </a:solidFill>
            </a:endParaRPr>
          </a:p>
          <a:p>
            <a:pPr indent="0" lvl="0" marL="0" rtl="0" algn="l">
              <a:lnSpc>
                <a:spcPct val="150000"/>
              </a:lnSpc>
              <a:spcBef>
                <a:spcPts val="0"/>
              </a:spcBef>
              <a:spcAft>
                <a:spcPts val="0"/>
              </a:spcAft>
              <a:buClr>
                <a:schemeClr val="dk1"/>
              </a:buClr>
              <a:buSzPts val="2800"/>
              <a:buNone/>
            </a:pPr>
            <a:r>
              <a:t/>
            </a:r>
            <a:endParaRPr/>
          </a:p>
        </p:txBody>
      </p:sp>
      <p:sp>
        <p:nvSpPr>
          <p:cNvPr id="144" name="Google Shape;144;gbaf65243bc_0_426"/>
          <p:cNvSpPr txBox="1"/>
          <p:nvPr/>
        </p:nvSpPr>
        <p:spPr>
          <a:xfrm>
            <a:off x="381804" y="365125"/>
            <a:ext cx="10515600" cy="777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1"/>
          <p:cNvPicPr preferRelativeResize="0"/>
          <p:nvPr/>
        </p:nvPicPr>
        <p:blipFill rotWithShape="1">
          <a:blip r:embed="rId3">
            <a:alphaModFix/>
          </a:blip>
          <a:srcRect b="0" l="0" r="0" t="0"/>
          <a:stretch/>
        </p:blipFill>
        <p:spPr>
          <a:xfrm>
            <a:off x="381804" y="1716542"/>
            <a:ext cx="2492375" cy="3365500"/>
          </a:xfrm>
          <a:prstGeom prst="rect">
            <a:avLst/>
          </a:prstGeom>
          <a:noFill/>
          <a:ln>
            <a:noFill/>
          </a:ln>
        </p:spPr>
      </p:pic>
      <p:sp>
        <p:nvSpPr>
          <p:cNvPr id="151" name="Google Shape;151;p11"/>
          <p:cNvSpPr txBox="1"/>
          <p:nvPr>
            <p:ph idx="1" type="body"/>
          </p:nvPr>
        </p:nvSpPr>
        <p:spPr>
          <a:xfrm>
            <a:off x="3831731" y="1996684"/>
            <a:ext cx="6808560" cy="18509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t>Sistēmas vai komponentes novirze no paredzētās piegādes, pakalpojuma vai rezultāta </a:t>
            </a:r>
            <a:endParaRPr/>
          </a:p>
        </p:txBody>
      </p:sp>
      <p:sp>
        <p:nvSpPr>
          <p:cNvPr id="152" name="Google Shape;152;p11"/>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Atteice</a:t>
            </a:r>
            <a:endParaRPr b="1" i="0" sz="4400" u="none" cap="none" strike="noStrike">
              <a:solidFill>
                <a:srgbClr val="1B508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Kāpēc programmām ir kļūdas?</a:t>
            </a:r>
            <a:endParaRPr b="1" i="0" sz="4400" u="none" cap="none" strike="noStrike">
              <a:solidFill>
                <a:srgbClr val="1B5089"/>
              </a:solidFill>
              <a:latin typeface="Calibri"/>
              <a:ea typeface="Calibri"/>
              <a:cs typeface="Calibri"/>
              <a:sym typeface="Calibri"/>
            </a:endParaRPr>
          </a:p>
        </p:txBody>
      </p:sp>
      <p:sp>
        <p:nvSpPr>
          <p:cNvPr id="158" name="Google Shape;158;p12"/>
          <p:cNvSpPr/>
          <p:nvPr/>
        </p:nvSpPr>
        <p:spPr>
          <a:xfrm>
            <a:off x="5353050" y="1650206"/>
            <a:ext cx="5329237" cy="4357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Slikta komunikācija</a:t>
            </a:r>
            <a:endParaRPr/>
          </a:p>
          <a:p>
            <a:pPr indent="0" lvl="0" marL="0" marR="0" rtl="0" algn="l">
              <a:spcBef>
                <a:spcPts val="56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Programmas sarežģītība</a:t>
            </a:r>
            <a:endParaRPr/>
          </a:p>
          <a:p>
            <a:pPr indent="0" lvl="0" marL="0" marR="0" rtl="0" algn="l">
              <a:spcBef>
                <a:spcPts val="56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Programmēšanas kļūdas</a:t>
            </a:r>
            <a:endParaRPr/>
          </a:p>
          <a:p>
            <a:pPr indent="0" lvl="0" marL="0" marR="0" rtl="0" algn="l">
              <a:spcBef>
                <a:spcPts val="56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Izmaiņās prasībās</a:t>
            </a:r>
            <a:endParaRPr/>
          </a:p>
          <a:p>
            <a:pPr indent="0" lvl="0" marL="0" marR="0" rtl="0" algn="l">
              <a:spcBef>
                <a:spcPts val="56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Laika spiediens</a:t>
            </a:r>
            <a:endParaRPr/>
          </a:p>
          <a:p>
            <a:pPr indent="0" lvl="0" marL="0" marR="0" rtl="0" algn="l">
              <a:spcBef>
                <a:spcPts val="56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Ego</a:t>
            </a:r>
            <a:endParaRPr/>
          </a:p>
          <a:p>
            <a:pPr indent="0" lvl="0" marL="0" marR="0" rtl="0" algn="l">
              <a:spcBef>
                <a:spcPts val="56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Slikti dokumentēts kods</a:t>
            </a:r>
            <a:endParaRPr/>
          </a:p>
          <a:p>
            <a:pPr indent="0" lvl="0" marL="0" marR="0" rtl="0" algn="l">
              <a:spcBef>
                <a:spcPts val="560"/>
              </a:spcBef>
              <a:spcAft>
                <a:spcPts val="0"/>
              </a:spcAft>
              <a:buClr>
                <a:schemeClr val="lt2"/>
              </a:buClr>
              <a:buSzPts val="1680"/>
              <a:buFont typeface="Noto Sans Symbols"/>
              <a:buNone/>
            </a:pP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Neatbilstoši p</a:t>
            </a:r>
            <a:r>
              <a:rPr b="0" i="0" lang="en-US" sz="2800" u="none" cap="none" strike="noStrike">
                <a:solidFill>
                  <a:schemeClr val="dk1"/>
                </a:solidFill>
                <a:latin typeface="Calibri"/>
                <a:ea typeface="Calibri"/>
                <a:cs typeface="Calibri"/>
                <a:sym typeface="Calibri"/>
              </a:rPr>
              <a:t>rogrammatūras izstrādes rīki</a:t>
            </a:r>
            <a:endParaRPr b="0" i="0" sz="2800" u="none" cap="none" strike="noStrike">
              <a:solidFill>
                <a:schemeClr val="dk1"/>
              </a:solidFill>
              <a:latin typeface="Calibri"/>
              <a:ea typeface="Calibri"/>
              <a:cs typeface="Calibri"/>
              <a:sym typeface="Calibri"/>
            </a:endParaRPr>
          </a:p>
        </p:txBody>
      </p:sp>
      <p:pic>
        <p:nvPicPr>
          <p:cNvPr id="159" name="Google Shape;159;p12"/>
          <p:cNvPicPr preferRelativeResize="0"/>
          <p:nvPr/>
        </p:nvPicPr>
        <p:blipFill rotWithShape="1">
          <a:blip r:embed="rId3">
            <a:alphaModFix/>
          </a:blip>
          <a:srcRect b="8324" l="17262" r="5061" t="2869"/>
          <a:stretch/>
        </p:blipFill>
        <p:spPr>
          <a:xfrm>
            <a:off x="938212" y="1352550"/>
            <a:ext cx="3214688"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dizains">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2018-10-14T13:15:29Z</dcterms:created>
  <dc:creator>jack</dc:creator>
</cp:coreProperties>
</file>