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30hPQw2Df0KDZ257s4pUYwot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lv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3077933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307793357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9c1a6978_0_6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Izstāsti par piemēru kā customer NO</a:t>
            </a:r>
            <a:endParaRPr/>
          </a:p>
        </p:txBody>
      </p:sp>
      <p:sp>
        <p:nvSpPr>
          <p:cNvPr id="174" name="Google Shape;174;g9e9c1a6978_0_6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9c1a6978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Izstāsti par piemēru kā customer NO</a:t>
            </a:r>
            <a:endParaRPr/>
          </a:p>
        </p:txBody>
      </p:sp>
      <p:sp>
        <p:nvSpPr>
          <p:cNvPr id="184" name="Google Shape;184;g9e9c1a6978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e9c1a6978_0_6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Izstāsti par piemēru kā customer NO</a:t>
            </a:r>
            <a:endParaRPr/>
          </a:p>
        </p:txBody>
      </p:sp>
      <p:sp>
        <p:nvSpPr>
          <p:cNvPr id="204" name="Google Shape;204;g9e9c1a6978_0_6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9c1a6978_0_6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9e9c1a6978_0_6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e9c1a6978_0_7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9e9c1a6978_0_7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e9c1a6978_0_7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9e9c1a6978_0_7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e9c1a6978_0_7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9e9c1a6978_0_7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e9c1a6978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9e9c1a6978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e9c1a6978_0_7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9e9c1a6978_0_7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e9c1a6978_0_7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Dati pēc pieprasījuma IT</a:t>
            </a:r>
            <a:endParaRPr/>
          </a:p>
        </p:txBody>
      </p:sp>
      <p:sp>
        <p:nvSpPr>
          <p:cNvPr id="261" name="Google Shape;261;g9e9c1a6978_0_7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9c1a6978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e9c1a6978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e9c1a697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e9c1a697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e9c1a6978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9e9c1a6978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9c1a6978_1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alias - псевдоним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Такая возможность полезна, если имя источника данных слишком длинное или его трудно вводить. Псевдонимы могут быть использованы для переименования таблиц и колонок.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/>
              <a:t>Lesson 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9e9c1a6978_1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e9c1a6978_1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alias - псевдоним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Такая возможность полезна, если имя источника данных слишком длинное или его трудно вводить. Псевдонимы могут быть использованы для переименования таблиц и колонок.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/>
              <a:t>Lesson 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9e9c1a6978_1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9c1a6978_0_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9e9c1a6978_0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9c1a6978_0_5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e9c1a6978_0_5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e9c1a6978_0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e9c1a6978_0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9c1a6978_0_5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e9c1a6978_0_5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9c1a6978_0_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e9c1a6978_0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e9c1a6978_0_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9e9c1a6978_0_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e9c1a6978_0_6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e9c1a6978_0_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307793357_0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c307793357_0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gc307793357_0_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c307793357_0_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c307793357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307793357_0_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c307793357_0_6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gc307793357_0_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c307793357_0_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c307793357_0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307793357_0_7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c307793357_0_7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c307793357_0_7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c307793357_0_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307793357_0_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307793357_0_8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c307793357_0_8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gc307793357_0_80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c307793357_0_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c307793357_0_80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07793357_0_86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307793357_0_17"/>
          <p:cNvSpPr txBox="1"/>
          <p:nvPr>
            <p:ph type="title"/>
          </p:nvPr>
        </p:nvSpPr>
        <p:spPr>
          <a:xfrm>
            <a:off x="749300" y="77311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c307793357_0_17"/>
          <p:cNvSpPr txBox="1"/>
          <p:nvPr>
            <p:ph idx="1" type="body"/>
          </p:nvPr>
        </p:nvSpPr>
        <p:spPr>
          <a:xfrm>
            <a:off x="749300" y="2286000"/>
            <a:ext cx="105156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gc307793357_0_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c307793357_0_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c307793357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307793357_0_2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307793357_0_2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gc307793357_0_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c307793357_0_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c307793357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307793357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c307793357_0_2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gc307793357_0_2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gc307793357_0_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307793357_0_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c307793357_0_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307793357_0_3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c307793357_0_3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gc307793357_0_3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gc307793357_0_3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gc307793357_0_3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gc307793357_0_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307793357_0_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c307793357_0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307793357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c307793357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c307793357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c307793357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307793357_0_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c307793357_0_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c307793357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07793357_0_5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c307793357_0_5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gc307793357_0_5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gc307793357_0_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c307793357_0_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c307793357_0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307793357_0_6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c307793357_0_6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c307793357_0_6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gc307793357_0_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c307793357_0_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c307793357_0_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307793357_0_0"/>
          <p:cNvSpPr/>
          <p:nvPr/>
        </p:nvSpPr>
        <p:spPr>
          <a:xfrm>
            <a:off x="0" y="-15269"/>
            <a:ext cx="12192000" cy="760800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gc30779335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gc30779335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c307793357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c307793357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c30779335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sp>
        <p:nvSpPr>
          <p:cNvPr id="16" name="Google Shape;16;gc307793357_0_0"/>
          <p:cNvSpPr/>
          <p:nvPr/>
        </p:nvSpPr>
        <p:spPr>
          <a:xfrm>
            <a:off x="0" y="6058360"/>
            <a:ext cx="12192000" cy="760800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gc307793357_0_0"/>
          <p:cNvSpPr/>
          <p:nvPr/>
        </p:nvSpPr>
        <p:spPr>
          <a:xfrm>
            <a:off x="-1" y="6793706"/>
            <a:ext cx="12192000" cy="146400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gc307793357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6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c307793357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5" cy="6547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qlbolt.com/lesson/select_queries_introduc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307793357_0_88"/>
          <p:cNvSpPr txBox="1"/>
          <p:nvPr>
            <p:ph idx="1" type="subTitle"/>
          </p:nvPr>
        </p:nvSpPr>
        <p:spPr>
          <a:xfrm>
            <a:off x="1524000" y="4236097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lv" sz="3200">
                <a:latin typeface="Calibri"/>
                <a:ea typeface="Calibri"/>
                <a:cs typeface="Calibri"/>
                <a:sym typeface="Calibri"/>
              </a:rPr>
              <a:t>Svens Krūmiņš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gc307793357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13637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9c1a6978_0_637"/>
          <p:cNvSpPr txBox="1"/>
          <p:nvPr>
            <p:ph type="title"/>
          </p:nvPr>
        </p:nvSpPr>
        <p:spPr>
          <a:xfrm>
            <a:off x="369896" y="57758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Tabulas struktūra - primārā atslēga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77" name="Google Shape;177;g9e9c1a6978_0_637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78" name="Google Shape;178;g9e9c1a6978_0_637"/>
          <p:cNvSpPr/>
          <p:nvPr/>
        </p:nvSpPr>
        <p:spPr>
          <a:xfrm>
            <a:off x="728325" y="2601575"/>
            <a:ext cx="43827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Primārā atslēga ir kolonna vai kolonnu grupa tabulā, kura ir unikāla katrā tabulā un ir identifikators</a:t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9e9c1a6978_0_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049" y="1311851"/>
            <a:ext cx="3704574" cy="4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9e9c1a6978_0_637"/>
          <p:cNvSpPr/>
          <p:nvPr/>
        </p:nvSpPr>
        <p:spPr>
          <a:xfrm>
            <a:off x="6728050" y="1674800"/>
            <a:ext cx="1453500" cy="4311000"/>
          </a:xfrm>
          <a:prstGeom prst="rect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9e9c1a6978_0_637"/>
          <p:cNvCxnSpPr/>
          <p:nvPr/>
        </p:nvCxnSpPr>
        <p:spPr>
          <a:xfrm flipH="1" rot="10800000">
            <a:off x="5005137" y="2444694"/>
            <a:ext cx="1530300" cy="9819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e9c1a6978_0_647"/>
          <p:cNvSpPr txBox="1"/>
          <p:nvPr>
            <p:ph type="title"/>
          </p:nvPr>
        </p:nvSpPr>
        <p:spPr>
          <a:xfrm>
            <a:off x="459996" y="6834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Tabulas struktūra - ārējā atslēga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87" name="Google Shape;187;g9e9c1a6978_0_647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88" name="Google Shape;188;g9e9c1a6978_0_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538" y="1282187"/>
            <a:ext cx="4334775" cy="44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9e9c1a6978_0_647"/>
          <p:cNvSpPr/>
          <p:nvPr/>
        </p:nvSpPr>
        <p:spPr>
          <a:xfrm>
            <a:off x="338700" y="2802175"/>
            <a:ext cx="3737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Ārējā atslēga ir kolonna vai kolonnu grupa, kura ir savienota ar primāro atslēgu citās datu bāzes tabulās</a:t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9e9c1a6978_0_647"/>
          <p:cNvSpPr/>
          <p:nvPr/>
        </p:nvSpPr>
        <p:spPr>
          <a:xfrm>
            <a:off x="4183725" y="1488050"/>
            <a:ext cx="648300" cy="40389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9e9c1a6978_0_647"/>
          <p:cNvCxnSpPr/>
          <p:nvPr/>
        </p:nvCxnSpPr>
        <p:spPr>
          <a:xfrm>
            <a:off x="2983832" y="1781678"/>
            <a:ext cx="1063500" cy="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g9e9c1a6978_0_647"/>
          <p:cNvSpPr txBox="1"/>
          <p:nvPr/>
        </p:nvSpPr>
        <p:spPr>
          <a:xfrm>
            <a:off x="1049095" y="1458513"/>
            <a:ext cx="1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Primārā </a:t>
            </a:r>
            <a:r>
              <a:rPr lang="lv" sz="1800">
                <a:latin typeface="Calibri"/>
                <a:ea typeface="Calibri"/>
                <a:cs typeface="Calibri"/>
                <a:sym typeface="Calibri"/>
              </a:rPr>
              <a:t>atslēga Orders tabulā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9e9c1a6978_0_647"/>
          <p:cNvSpPr/>
          <p:nvPr/>
        </p:nvSpPr>
        <p:spPr>
          <a:xfrm>
            <a:off x="5856925" y="1496075"/>
            <a:ext cx="900000" cy="40389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g9e9c1a6978_0_647"/>
          <p:cNvCxnSpPr>
            <a:stCxn id="195" idx="0"/>
          </p:cNvCxnSpPr>
          <p:nvPr/>
        </p:nvCxnSpPr>
        <p:spPr>
          <a:xfrm rot="10800000">
            <a:off x="6458455" y="2104977"/>
            <a:ext cx="1994700" cy="350700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g9e9c1a6978_0_647"/>
          <p:cNvSpPr txBox="1"/>
          <p:nvPr/>
        </p:nvSpPr>
        <p:spPr>
          <a:xfrm>
            <a:off x="7509805" y="5611977"/>
            <a:ext cx="188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Ārējā atslēga </a:t>
            </a:r>
            <a:r>
              <a:rPr lang="lv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tabulā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g9e9c1a6978_0_647"/>
          <p:cNvGrpSpPr/>
          <p:nvPr/>
        </p:nvGrpSpPr>
        <p:grpSpPr>
          <a:xfrm>
            <a:off x="9213040" y="2201324"/>
            <a:ext cx="2642225" cy="3333649"/>
            <a:chOff x="9517841" y="1601556"/>
            <a:chExt cx="2642225" cy="3333649"/>
          </a:xfrm>
        </p:grpSpPr>
        <p:pic>
          <p:nvPicPr>
            <p:cNvPr id="197" name="Google Shape;197;g9e9c1a6978_0_6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17841" y="1601556"/>
              <a:ext cx="2642225" cy="3333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g9e9c1a6978_0_647"/>
            <p:cNvSpPr/>
            <p:nvPr/>
          </p:nvSpPr>
          <p:spPr>
            <a:xfrm>
              <a:off x="9518649" y="2002055"/>
              <a:ext cx="982500" cy="29331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9" name="Google Shape;199;g9e9c1a6978_0_647"/>
          <p:cNvCxnSpPr/>
          <p:nvPr/>
        </p:nvCxnSpPr>
        <p:spPr>
          <a:xfrm>
            <a:off x="6603027" y="2040278"/>
            <a:ext cx="2610000" cy="80130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g9e9c1a6978_0_647"/>
          <p:cNvSpPr txBox="1"/>
          <p:nvPr/>
        </p:nvSpPr>
        <p:spPr>
          <a:xfrm>
            <a:off x="9590875" y="1344625"/>
            <a:ext cx="181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Primārā atslēga </a:t>
            </a:r>
            <a:r>
              <a:rPr lang="lv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tabulā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g9e9c1a6978_0_647"/>
          <p:cNvCxnSpPr/>
          <p:nvPr/>
        </p:nvCxnSpPr>
        <p:spPr>
          <a:xfrm flipH="1">
            <a:off x="10166423" y="1951630"/>
            <a:ext cx="684300" cy="610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e9c1a6978_0_670"/>
          <p:cNvSpPr txBox="1"/>
          <p:nvPr>
            <p:ph type="title"/>
          </p:nvPr>
        </p:nvSpPr>
        <p:spPr>
          <a:xfrm>
            <a:off x="369896" y="6145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Tabulas struktūra - Attiecības (relācijas)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207" name="Google Shape;207;g9e9c1a6978_0_670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08" name="Google Shape;208;g9e9c1a6978_0_670"/>
          <p:cNvSpPr/>
          <p:nvPr/>
        </p:nvSpPr>
        <p:spPr>
          <a:xfrm>
            <a:off x="394119" y="1694940"/>
            <a:ext cx="3282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Viens pret viens attiecības</a:t>
            </a:r>
            <a:r>
              <a:rPr lang="lv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katram ierakstam pirmajā tabulā ir viens un tik viens ieraksts otrajā tabulā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9e9c1a6978_0_670"/>
          <p:cNvSpPr/>
          <p:nvPr/>
        </p:nvSpPr>
        <p:spPr>
          <a:xfrm>
            <a:off x="6561184" y="4777900"/>
            <a:ext cx="4950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Viens pret vairākiem</a:t>
            </a:r>
            <a:r>
              <a:rPr lang="lv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Katram ierakstam tabulā A ir viens vai vairāki ieraksti tabulā B, bet tabulā B katram ierakstam ir tik viens ieraksts tabulā 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9e9c1a6978_0_670"/>
          <p:cNvSpPr/>
          <p:nvPr/>
        </p:nvSpPr>
        <p:spPr>
          <a:xfrm>
            <a:off x="394119" y="4777900"/>
            <a:ext cx="5130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Vairāki pret vairākiem</a:t>
            </a:r>
            <a:r>
              <a:rPr lang="lv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katram ierakstam tabulā A ir viens vai vairāki ieraksti tabulā B un katram ierakstam tabulā B ir viens vai vairāki ieraksti tabulā 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9e9c1a6978_0_6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379" y="1409225"/>
            <a:ext cx="6451945" cy="299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e9c1a6978_0_693"/>
          <p:cNvSpPr txBox="1"/>
          <p:nvPr>
            <p:ph type="title"/>
          </p:nvPr>
        </p:nvSpPr>
        <p:spPr>
          <a:xfrm>
            <a:off x="369896" y="73463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Kas ir relāciju datu bāzes pārvaldes sistēma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217" name="Google Shape;217;g9e9c1a6978_0_693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18" name="Google Shape;218;g9e9c1a6978_0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768054"/>
            <a:ext cx="2492375" cy="33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9e9c1a6978_0_693"/>
          <p:cNvSpPr txBox="1"/>
          <p:nvPr/>
        </p:nvSpPr>
        <p:spPr>
          <a:xfrm>
            <a:off x="3132099" y="1394313"/>
            <a:ext cx="84855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9e9c1a6978_0_693"/>
          <p:cNvSpPr txBox="1"/>
          <p:nvPr/>
        </p:nvSpPr>
        <p:spPr>
          <a:xfrm>
            <a:off x="3238768" y="1768046"/>
            <a:ext cx="8485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Relāciju datu bāzes pārvaldes sistēma ir programma, kura atļauj izveidot, atjaunot un administrēt relāciju datu bāzes.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Relāciju datbu bāzes pārvaldes sistēmas izmanto SQL valodu lai piekļūtu datu bāzei</a:t>
            </a:r>
            <a:endParaRPr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9c1a6978_0_701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9e9c1a6978_0_701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datu bāzes, datu bāzes pārvaldes sistēmas un relāciju datu bāzes pārvaldes sistēmas?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lv"/>
              <a:t>Kas ir SQL?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Kādēļ man ir jāzin SQL?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SQL vaicājumi un prakse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9e9c1a6978_0_701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9c1a6978_0_707"/>
          <p:cNvSpPr txBox="1"/>
          <p:nvPr>
            <p:ph type="title"/>
          </p:nvPr>
        </p:nvSpPr>
        <p:spPr>
          <a:xfrm>
            <a:off x="369896" y="68458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Kas ir SQL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233" name="Google Shape;233;g9e9c1a6978_0_707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34" name="Google Shape;234;g9e9c1a6978_0_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768054"/>
            <a:ext cx="2492375" cy="33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9e9c1a6978_0_707"/>
          <p:cNvSpPr txBox="1"/>
          <p:nvPr/>
        </p:nvSpPr>
        <p:spPr>
          <a:xfrm>
            <a:off x="3132099" y="1394313"/>
            <a:ext cx="84855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e9c1a6978_0_707"/>
          <p:cNvSpPr txBox="1"/>
          <p:nvPr/>
        </p:nvSpPr>
        <p:spPr>
          <a:xfrm>
            <a:off x="3238768" y="1479296"/>
            <a:ext cx="8485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</a:t>
            </a: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tructured </a:t>
            </a:r>
            <a:r>
              <a:rPr b="1"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uery </a:t>
            </a:r>
            <a:r>
              <a:rPr b="1"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anguage) jeb strukturēta vaicājumu valoda ir programmēšanas valoda, kura tiek izmantota lai atlasītu un komunicētu ar saglabātajiem datiem relāciju datu bāzes pāŗvaldes sistēmā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sintakse</a:t>
            </a:r>
            <a:r>
              <a:rPr lang="lv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ir ļoti līdzīga angļu valodai, kas nozīmē, ka ir visai vienkārši to saprast, rakstīt, lasīt un interpretēt cilvēkiem, kuri pārzin angļu valodu vismaz sarunvalodas līmenī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e9c1a6978_0_715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Ko var SQL izdarīt?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9e9c1a6978_0_715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Izpildīt vaicājumus pret datu bāzi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Iegūt datus no datu bāzes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Ievietot jaunus ierakstus datu bāzē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Atjaunot ierakstus datu bāzē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Izdzēst ierakstus no datu bāzes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Izveidot jaunu datu bāzi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Izveidot jaunu tabulu datu bāzē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Izdzēst tabulas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9e9c1a6978_0_715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e9c1a6978_1_13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9e9c1a6978_1_13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datu bāzes, datu bāzes pārvaldes sistēmas un relāciju datu bāzes pārvaldes sistēmas?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SQL?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lv"/>
              <a:t>Kādēļ man ir jāzin SQL?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SQL vaicājumi un prakse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9e9c1a6978_1_13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e9c1a6978_0_721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Kādēļ man ir jāzin SQL?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9e9c1a6978_0_721"/>
          <p:cNvSpPr txBox="1"/>
          <p:nvPr>
            <p:ph idx="4294967295" type="body"/>
          </p:nvPr>
        </p:nvSpPr>
        <p:spPr>
          <a:xfrm>
            <a:off x="418001" y="1709525"/>
            <a:ext cx="63903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Lai strādātu ar jebkādiem datiem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Lai pārbaudītu, kādi dati ir datu bāzē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Lai atjaunotu vaicājumus testu kodam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Pamata iemaņa, kura ir prasīta 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9e9c1a6978_0_721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pic>
        <p:nvPicPr>
          <p:cNvPr descr="Image result for thinking picture" id="258" name="Google Shape;258;g9e9c1a6978_0_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3959" y="1854317"/>
            <a:ext cx="3247072" cy="324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e9c1a6978_0_728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SQL popularitāte 2020. gadā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9e9c1a6978_0_728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pic>
        <p:nvPicPr>
          <p:cNvPr id="265" name="Google Shape;265;g9e9c1a6978_0_7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38" y="1433651"/>
            <a:ext cx="9444326" cy="4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9c1a6978_0_338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9e9c1a6978_0_338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datu bāzes, datu bāzes pārvaldes sistēmas un relāciju datu bāzes pārvaldes sistēmas?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SQL?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Kādēļ man ir jāzin SQL?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SQL vaicājumi un prakse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9e9c1a6978_0_338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e9c1a6978_1_7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9e9c1a6978_1_7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datu bāzes, datu bāzes pārvaldes sistēmas un relāciju datu bāzes pārvaldes sistēmas?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Kas ir SQL?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lv"/>
              <a:t>Kādēļ man ir jāzin SQL?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lv"/>
              <a:t>SQL vaicājumi un prakse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9e9c1a6978_1_7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9c1a6978_1_19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Atveram saiti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9e9c1a6978_1_19"/>
          <p:cNvSpPr txBox="1"/>
          <p:nvPr>
            <p:ph idx="4294967295" type="body"/>
          </p:nvPr>
        </p:nvSpPr>
        <p:spPr>
          <a:xfrm>
            <a:off x="418011" y="1709530"/>
            <a:ext cx="116190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lv" sz="3600" u="sng">
                <a:hlinkClick r:id="rId3"/>
              </a:rPr>
              <a:t>https://sqlbolt.com/lesson/select_queries_introduction</a:t>
            </a:r>
            <a:endParaRPr sz="36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9" name="Google Shape;279;g9e9c1a6978_1_19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e9c1a6978_1_390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Mājas darbs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9e9c1a6978_1_390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sp>
        <p:nvSpPr>
          <p:cNvPr id="286" name="Google Shape;286;g9e9c1a6978_1_390"/>
          <p:cNvSpPr txBox="1"/>
          <p:nvPr/>
        </p:nvSpPr>
        <p:spPr>
          <a:xfrm>
            <a:off x="556650" y="1758575"/>
            <a:ext cx="11078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900">
                <a:latin typeface="Calibri"/>
                <a:ea typeface="Calibri"/>
                <a:cs typeface="Calibri"/>
                <a:sym typeface="Calibri"/>
              </a:rPr>
              <a:t>Pabeigt 7 uzdevumus norādītajā saitē un iesniegt visus vaicājumus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e9c1a6978_1_400"/>
          <p:cNvSpPr txBox="1"/>
          <p:nvPr>
            <p:ph idx="4294967295" type="title"/>
          </p:nvPr>
        </p:nvSpPr>
        <p:spPr>
          <a:xfrm>
            <a:off x="418011" y="44093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Pašmācība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9e9c1a6978_1_400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sp>
        <p:nvSpPr>
          <p:cNvPr id="293" name="Google Shape;293;g9e9c1a6978_1_400"/>
          <p:cNvSpPr txBox="1"/>
          <p:nvPr/>
        </p:nvSpPr>
        <p:spPr>
          <a:xfrm>
            <a:off x="567350" y="1798625"/>
            <a:ext cx="110787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900">
                <a:latin typeface="Calibri"/>
                <a:ea typeface="Calibri"/>
                <a:cs typeface="Calibri"/>
                <a:sym typeface="Calibri"/>
              </a:rPr>
              <a:t>https://sqlbolt.com/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900">
                <a:latin typeface="Calibri"/>
                <a:ea typeface="Calibri"/>
                <a:cs typeface="Calibri"/>
                <a:sym typeface="Calibri"/>
              </a:rPr>
              <a:t>https://www.w3schools.com/sql/default.asp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900">
                <a:latin typeface="Calibri"/>
                <a:ea typeface="Calibri"/>
                <a:cs typeface="Calibri"/>
                <a:sym typeface="Calibri"/>
              </a:rPr>
              <a:t>https://sqlzoo.net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9c1a6978_0_493"/>
          <p:cNvSpPr txBox="1"/>
          <p:nvPr>
            <p:ph type="title"/>
          </p:nvPr>
        </p:nvSpPr>
        <p:spPr>
          <a:xfrm>
            <a:off x="472096" y="7322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Kas ir datu bāze?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15" name="Google Shape;115;g9e9c1a6978_0_493"/>
          <p:cNvSpPr txBox="1"/>
          <p:nvPr>
            <p:ph idx="2" type="body"/>
          </p:nvPr>
        </p:nvSpPr>
        <p:spPr>
          <a:xfrm>
            <a:off x="3139425" y="1526913"/>
            <a:ext cx="85914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lv" sz="3200">
                <a:latin typeface="Calibri"/>
                <a:ea typeface="Calibri"/>
                <a:cs typeface="Calibri"/>
                <a:sym typeface="Calibri"/>
              </a:rPr>
              <a:t>Datu bāze ir informācijas kopums, kurš ir organizēts tādā veidā, lai to varētu viegli apstrādāt, mainīt, atjaunot.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lv" sz="3200">
                <a:latin typeface="Calibri"/>
                <a:ea typeface="Calibri"/>
                <a:cs typeface="Calibri"/>
                <a:sym typeface="Calibri"/>
              </a:rPr>
              <a:t>Datu bāzes pārvalda izmantojot datu bāzes pārvaldes sistēmu (DBMS)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g9e9c1a6978_0_493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7" name="Google Shape;117;g9e9c1a6978_0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902808"/>
            <a:ext cx="2492375" cy="33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9c1a6978_0_572"/>
          <p:cNvSpPr txBox="1"/>
          <p:nvPr>
            <p:ph type="title"/>
          </p:nvPr>
        </p:nvSpPr>
        <p:spPr>
          <a:xfrm>
            <a:off x="423746" y="86963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Kas ir datu bāzes pārvaldes sistēma?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23" name="Google Shape;123;g9e9c1a6978_0_572"/>
          <p:cNvSpPr txBox="1"/>
          <p:nvPr>
            <p:ph idx="2" type="body"/>
          </p:nvPr>
        </p:nvSpPr>
        <p:spPr>
          <a:xfrm>
            <a:off x="3284550" y="1664350"/>
            <a:ext cx="85914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lv" sz="3200">
                <a:latin typeface="Calibri"/>
                <a:ea typeface="Calibri"/>
                <a:cs typeface="Calibri"/>
                <a:sym typeface="Calibri"/>
              </a:rPr>
              <a:t>Datu bāzes pārvaldes sistēma ir programmu kopums, kurš atļauj letotājam piekļūt datu bāzei, manipulēt ar datiem, atrādīt noteiktus datus, kā arī kontrolēt piekļuvi datu bāzei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9e9c1a6978_0_572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25" name="Google Shape;125;g9e9c1a6978_0_5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902808"/>
            <a:ext cx="2492375" cy="33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9c1a6978_0_579"/>
          <p:cNvSpPr txBox="1"/>
          <p:nvPr>
            <p:ph type="title"/>
          </p:nvPr>
        </p:nvSpPr>
        <p:spPr>
          <a:xfrm>
            <a:off x="447921" y="85546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Datu bāzes veidi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31" name="Google Shape;131;g9e9c1a6978_0_579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32" name="Google Shape;132;g9e9c1a6978_0_579"/>
          <p:cNvSpPr txBox="1"/>
          <p:nvPr/>
        </p:nvSpPr>
        <p:spPr>
          <a:xfrm>
            <a:off x="163631" y="1982778"/>
            <a:ext cx="106944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9e9c1a6978_0_579"/>
          <p:cNvSpPr txBox="1"/>
          <p:nvPr/>
        </p:nvSpPr>
        <p:spPr>
          <a:xfrm>
            <a:off x="1459825" y="2624525"/>
            <a:ext cx="3926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lv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Relāciju datu bāze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SQL DBs</a:t>
            </a:r>
            <a:endParaRPr/>
          </a:p>
        </p:txBody>
      </p:sp>
      <p:cxnSp>
        <p:nvCxnSpPr>
          <p:cNvPr id="134" name="Google Shape;134;g9e9c1a6978_0_579"/>
          <p:cNvCxnSpPr/>
          <p:nvPr/>
        </p:nvCxnSpPr>
        <p:spPr>
          <a:xfrm flipH="1">
            <a:off x="3811650" y="1655400"/>
            <a:ext cx="695400" cy="9147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g9e9c1a6978_0_579"/>
          <p:cNvCxnSpPr/>
          <p:nvPr/>
        </p:nvCxnSpPr>
        <p:spPr>
          <a:xfrm>
            <a:off x="7165375" y="1643325"/>
            <a:ext cx="602100" cy="907500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g9e9c1a6978_0_579"/>
          <p:cNvSpPr txBox="1"/>
          <p:nvPr/>
        </p:nvSpPr>
        <p:spPr>
          <a:xfrm>
            <a:off x="6411225" y="2569875"/>
            <a:ext cx="44469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lv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Ne-relāciju datu bāze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lv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NoSQL DBs:</a:t>
            </a:r>
            <a:endParaRPr/>
          </a:p>
        </p:txBody>
      </p:sp>
      <p:sp>
        <p:nvSpPr>
          <p:cNvPr id="137" name="Google Shape;137;g9e9c1a6978_0_579"/>
          <p:cNvSpPr txBox="1"/>
          <p:nvPr/>
        </p:nvSpPr>
        <p:spPr>
          <a:xfrm>
            <a:off x="7380425" y="3975244"/>
            <a:ext cx="2271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MongoDB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DocumentDB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Cassandra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Coachbase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Hbase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Redis,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9e9c1a6978_0_579"/>
          <p:cNvSpPr txBox="1"/>
          <p:nvPr/>
        </p:nvSpPr>
        <p:spPr>
          <a:xfrm>
            <a:off x="1540042" y="3975244"/>
            <a:ext cx="2637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Microsoft SQL Server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Database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IBM DB2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lv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e9c1a6978_0_593"/>
          <p:cNvSpPr txBox="1"/>
          <p:nvPr>
            <p:ph type="title"/>
          </p:nvPr>
        </p:nvSpPr>
        <p:spPr>
          <a:xfrm>
            <a:off x="428996" y="77088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Relāciju pret ne-relāciju datu bāzi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44" name="Google Shape;144;g9e9c1a6978_0_593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45" name="Google Shape;145;g9e9c1a6978_0_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33" y="1427748"/>
            <a:ext cx="11095522" cy="425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9e9c1a6978_0_593"/>
          <p:cNvSpPr/>
          <p:nvPr/>
        </p:nvSpPr>
        <p:spPr>
          <a:xfrm>
            <a:off x="4700025" y="2053325"/>
            <a:ext cx="2709300" cy="14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Ne-relāciju datu bāzei nav tabulu modelis. Tā vietā dati tiek saglabāti vienā dokumenta failā</a:t>
            </a:r>
            <a:endParaRPr/>
          </a:p>
        </p:txBody>
      </p:sp>
      <p:sp>
        <p:nvSpPr>
          <p:cNvPr id="147" name="Google Shape;147;g9e9c1a6978_0_593"/>
          <p:cNvSpPr/>
          <p:nvPr/>
        </p:nvSpPr>
        <p:spPr>
          <a:xfrm>
            <a:off x="4741350" y="4141000"/>
            <a:ext cx="2827500" cy="10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Relāciju datu bāzē dati tiek organizēti laukos, kas tiek sagrupēti colonnās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e9c1a6978_0_604"/>
          <p:cNvSpPr txBox="1"/>
          <p:nvPr>
            <p:ph type="title"/>
          </p:nvPr>
        </p:nvSpPr>
        <p:spPr>
          <a:xfrm>
            <a:off x="369896" y="748513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Statistika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53" name="Google Shape;153;g9e9c1a6978_0_604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54" name="Google Shape;154;g9e9c1a6978_0_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125" y="1543225"/>
            <a:ext cx="5743724" cy="4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9e9c1a6978_0_604"/>
          <p:cNvSpPr/>
          <p:nvPr/>
        </p:nvSpPr>
        <p:spPr>
          <a:xfrm>
            <a:off x="3603288" y="1602600"/>
            <a:ext cx="4985400" cy="67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Relāciju un ne-relāciju datu bāzes procentuāla popularitāte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9c1a6978_0_614"/>
          <p:cNvSpPr txBox="1"/>
          <p:nvPr>
            <p:ph type="title"/>
          </p:nvPr>
        </p:nvSpPr>
        <p:spPr>
          <a:xfrm>
            <a:off x="369896" y="68458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Relāciju datu bāzes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61" name="Google Shape;161;g9e9c1a6978_0_614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62" name="Google Shape;162;g9e9c1a6978_0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5" y="1768054"/>
            <a:ext cx="2492375" cy="33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9e9c1a6978_0_614"/>
          <p:cNvSpPr txBox="1"/>
          <p:nvPr/>
        </p:nvSpPr>
        <p:spPr>
          <a:xfrm>
            <a:off x="3132099" y="1394313"/>
            <a:ext cx="84855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9e9c1a6978_0_614"/>
          <p:cNvSpPr txBox="1"/>
          <p:nvPr/>
        </p:nvSpPr>
        <p:spPr>
          <a:xfrm>
            <a:off x="3238768" y="1479296"/>
            <a:ext cx="8485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lv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Relāciju datu bāzes ir veidotas no dažādām tabulām, kurās dati ir sadalīti noteiktās kategorijās.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lv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Katrā tabulā ir vismaz viena datu kategorija vienā kolonā un katrā rindā ir dati priekš katras kategorijas.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lv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Šī struktūra atļauj idetificēt un piekļūt datiem, kuriem ir relācija ar citiem datiem datu bāzē</a:t>
            </a:r>
            <a:endParaRPr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e9c1a6978_0_629"/>
          <p:cNvSpPr txBox="1"/>
          <p:nvPr>
            <p:ph type="title"/>
          </p:nvPr>
        </p:nvSpPr>
        <p:spPr>
          <a:xfrm>
            <a:off x="423746" y="650038"/>
            <a:ext cx="11452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">
                <a:solidFill>
                  <a:srgbClr val="1B5089"/>
                </a:solidFill>
              </a:rPr>
              <a:t>Tabulas struktūra - saturs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70" name="Google Shape;170;g9e9c1a6978_0_629"/>
          <p:cNvSpPr txBox="1"/>
          <p:nvPr>
            <p:ph idx="12" type="sldNum"/>
          </p:nvPr>
        </p:nvSpPr>
        <p:spPr>
          <a:xfrm>
            <a:off x="11653024" y="6258177"/>
            <a:ext cx="53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71" name="Google Shape;171;g9e9c1a6978_0_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937" y="1311849"/>
            <a:ext cx="9301827" cy="45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2018-09-10T12:31:37Z</dcterms:created>
  <dc:creator>Dina Tsveigoren</dc:creator>
</cp:coreProperties>
</file>