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72D"/>
    <a:srgbClr val="00539B"/>
    <a:srgbClr val="87B24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A31-9D11-4917-8784-C73E08FD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6073-53E3-4F80-8DA3-E070EED2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8BAF-79CD-4DB7-9D3C-3512C06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A10D-A088-40B1-A71B-9675B44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DE75-6B84-47C0-8118-75376A20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5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6724-2E1C-40FB-8627-01619F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9090A-7F06-48D0-BDEE-1245E8CDB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D63E-29E1-4C0A-BC61-1E868548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741D-6322-4872-959B-3727CEF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46BE-1B10-434C-AE33-16F0C3F1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20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D0CBF-148B-40AB-BEFE-8185EAFA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2AD7C-7BCE-405C-804E-12132F8E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2AE5-782C-4FB6-AAFB-59651A2D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034D-26D6-459B-8D93-A17E9F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565B-6756-4F81-8421-ABC8480A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914A-83A2-43BE-93E2-060D37A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77311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D4B9-0BE1-4928-92C4-BB0222F1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286000"/>
            <a:ext cx="10515600" cy="33337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18B4-5380-4D35-8C3D-937F733D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9E-093E-4818-B272-A1193B1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46A5-268A-4945-8313-E28FC6F0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1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1BA-BAE7-435C-9C7D-4B43D67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3466-0FB0-4C3A-B657-6BB41BDC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7F3-4548-46C1-A1BB-952D047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B352-E9A1-46CD-AAB5-C0E1912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201AD-2EA5-4C23-86C6-5722186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93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973F-B1CA-4A0F-8D50-43CC104A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BBD4-1B0A-44D2-A976-58A17CE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7351D-8925-40DB-A6C9-9B4F26BA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A8D3-A04A-46C2-8E52-CED9323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EBFBA-981F-4CF1-8BCC-8E45BCF4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5F43-FB56-49E8-B326-4CDAC4C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4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5157-820C-49FF-9036-CDDC425A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7E16-9B5A-4EFC-AEF4-446C73F1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04CB-EEB4-47A9-AFCA-A9B1D7EA7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D2926-0C1C-46D8-8382-F7CA2324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5E7F-97BA-40C2-B098-2F834F80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7260F-9449-4AD5-A72F-2D62480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5F451-C521-4556-B3D9-DF3D1A42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2CA9-E9AB-4F41-B945-BC43A32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69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B0F0-D86D-4BC4-88B6-4CF5576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C887-C230-4EF4-8EDA-E8548C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57899-CEF8-4E7F-8FBD-A8E34EE8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A845-6494-4E46-BC0B-E6DE9602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00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7D763-BDF5-4A18-A968-AE9E2BD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9B8F-196F-41AB-A8B1-AE65E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7BCB-2460-40D1-A61D-A7411043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3D10-12B1-4E12-9672-C352E0F8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7E34-9D70-49CB-8A29-1FED1ABC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2C80F-0F5E-4440-AE94-EED8C608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C1147-311A-486B-A328-AC50AB26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A534-AF95-43B0-95FD-9B9E7D4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34D8-0286-40F6-B906-2E02C67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4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DFE7-4916-4BF8-88D0-62205A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008EA-92FC-47A0-A6E0-D131A2265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CD67-5600-4673-8637-379BC047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E6F9-4144-4105-8B10-2A2F65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18C5-08F3-4A73-9963-91966446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FBC0-ADC9-4E9B-ADD9-6111B90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12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54C2C1-09D2-4599-A0AD-F976D7116B92}"/>
              </a:ext>
            </a:extLst>
          </p:cNvPr>
          <p:cNvSpPr/>
          <p:nvPr userDrawn="1"/>
        </p:nvSpPr>
        <p:spPr>
          <a:xfrm>
            <a:off x="0" y="-15269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67701-6433-465D-9027-66EDC05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8B8E9-8C9B-4355-BA63-9FB371EE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AF01-7560-4393-A066-D69D4E854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9DAC-A207-4491-8371-4F2382EDA2B0}" type="datetimeFigureOut">
              <a:rPr lang="en-GB" smtClean="0"/>
              <a:t>21/04/2021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BF5BF-3BDD-4E1F-AC07-3CFD727D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3211-6FF3-4ED6-9E71-8E83DAF65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186F-1227-469F-B1D9-7B1C7654CA0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28F533-7A7F-41A3-A714-DC9E75B7C43C}"/>
              </a:ext>
            </a:extLst>
          </p:cNvPr>
          <p:cNvSpPr/>
          <p:nvPr userDrawn="1"/>
        </p:nvSpPr>
        <p:spPr>
          <a:xfrm>
            <a:off x="0" y="6058361"/>
            <a:ext cx="12192000" cy="760787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FB6BF-6C8D-4F48-AB74-C1E0E4D5DFCF}"/>
              </a:ext>
            </a:extLst>
          </p:cNvPr>
          <p:cNvSpPr/>
          <p:nvPr userDrawn="1"/>
        </p:nvSpPr>
        <p:spPr>
          <a:xfrm>
            <a:off x="-2" y="6793707"/>
            <a:ext cx="12192000" cy="146505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B06BB72-BC27-4BB1-B312-67B608D18D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6058361"/>
            <a:ext cx="3899966" cy="725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43CE9F-AA20-4339-BE8C-D77CBF66DA1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94378" y="37730"/>
            <a:ext cx="2162628" cy="6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tarasjuks/WebArchitectureNightM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utomationpractic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0" y="6126481"/>
            <a:ext cx="11055532" cy="1149531"/>
          </a:xfrm>
        </p:spPr>
        <p:txBody>
          <a:bodyPr>
            <a:noAutofit/>
          </a:bodyPr>
          <a:lstStyle/>
          <a:p>
            <a:pPr algn="l"/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 smtClean="0">
                <a:latin typeface="Arial Narrow" panose="020B0606020202030204" pitchFamily="34" charset="0"/>
              </a:rPr>
              <a:t/>
            </a:r>
            <a:br>
              <a:rPr lang="lv-LV" sz="4000" b="1" dirty="0" smtClean="0">
                <a:latin typeface="Arial Narrow" panose="020B0606020202030204" pitchFamily="34" charset="0"/>
              </a:rPr>
            </a:br>
            <a:r>
              <a:rPr lang="lv-LV" sz="4000" b="1" dirty="0">
                <a:latin typeface="Arial Narrow" panose="020B0606020202030204" pitchFamily="34" charset="0"/>
              </a:rPr>
              <a:t/>
            </a:r>
            <a:br>
              <a:rPr lang="lv-LV" sz="4000" b="1" dirty="0">
                <a:latin typeface="Arial Narrow" panose="020B0606020202030204" pitchFamily="34" charset="0"/>
              </a:rPr>
            </a:br>
            <a:r>
              <a:rPr lang="lv-LV" sz="2800" b="1" dirty="0" smtClean="0">
                <a:latin typeface="Arial Narrow" panose="020B0606020202030204" pitchFamily="34" charset="0"/>
              </a:rPr>
              <a:t>T</a:t>
            </a:r>
            <a:r>
              <a:rPr lang="en-US" sz="2800" b="1" dirty="0" err="1" smtClean="0">
                <a:latin typeface="Arial Narrow" panose="020B0606020202030204" pitchFamily="34" charset="0"/>
              </a:rPr>
              <a:t>ēma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lv-LV" sz="2800" b="1" dirty="0" smtClean="0">
                <a:latin typeface="Arial Narrow" panose="020B0606020202030204" pitchFamily="34" charset="0"/>
              </a:rPr>
              <a:t>Nr.22</a:t>
            </a:r>
            <a:r>
              <a:rPr lang="lv-LV" sz="2800" b="1" dirty="0" smtClean="0">
                <a:latin typeface="Arial Narrow" panose="020B0606020202030204" pitchFamily="34" charset="0"/>
              </a:rPr>
              <a:t>		</a:t>
            </a:r>
            <a:r>
              <a:rPr lang="lv-LV" sz="2800" b="1" dirty="0">
                <a:latin typeface="Arial Narrow" panose="020B0606020202030204" pitchFamily="34" charset="0"/>
              </a:rPr>
              <a:t>	</a:t>
            </a:r>
            <a:r>
              <a:rPr lang="lv-LV" sz="3200" b="1" dirty="0" smtClean="0">
                <a:latin typeface="Arial Narrow" panose="020B0606020202030204" pitchFamily="34" charset="0"/>
              </a:rPr>
              <a:t>Testa automatizācijas </a:t>
            </a:r>
            <a:r>
              <a:rPr lang="lv-LV" sz="3200" b="1" dirty="0">
                <a:latin typeface="Arial Narrow" panose="020B0606020202030204" pitchFamily="34" charset="0"/>
              </a:rPr>
              <a:t>pamata arhitektūra</a:t>
            </a:r>
            <a:br>
              <a:rPr lang="lv-LV" sz="3200" b="1" dirty="0">
                <a:latin typeface="Arial Narrow" panose="020B0606020202030204" pitchFamily="34" charset="0"/>
              </a:rPr>
            </a:br>
            <a:r>
              <a:rPr lang="lv-LV" sz="3200" b="1" dirty="0" smtClean="0">
                <a:latin typeface="Arial Narrow" panose="020B0606020202030204" pitchFamily="34" charset="0"/>
              </a:rPr>
              <a:t>				</a:t>
            </a:r>
            <a:r>
              <a:rPr lang="lv-LV" sz="3200" dirty="0" smtClean="0">
                <a:latin typeface="Arial Narrow" panose="020B0606020202030204" pitchFamily="34" charset="0"/>
              </a:rPr>
              <a:t>Modeļi</a:t>
            </a:r>
            <a:r>
              <a:rPr lang="lv-LV" sz="3200" dirty="0">
                <a:latin typeface="Arial Narrow" panose="020B0606020202030204" pitchFamily="34" charset="0"/>
              </a:rPr>
              <a:t/>
            </a:r>
            <a:br>
              <a:rPr lang="lv-LV" sz="3200" dirty="0">
                <a:latin typeface="Arial Narrow" panose="020B0606020202030204" pitchFamily="34" charset="0"/>
              </a:rPr>
            </a:br>
            <a:r>
              <a:rPr lang="lv-LV" sz="3200" dirty="0" smtClean="0">
                <a:latin typeface="Arial Narrow" panose="020B0606020202030204" pitchFamily="34" charset="0"/>
              </a:rPr>
              <a:t>				Atkārtošana</a:t>
            </a:r>
            <a:r>
              <a:rPr lang="lv-LV" sz="3200" dirty="0"/>
              <a:t/>
            </a:r>
            <a:br>
              <a:rPr lang="lv-LV" sz="3200" dirty="0"/>
            </a:br>
            <a:r>
              <a:rPr lang="lv-LV" sz="2800" dirty="0"/>
              <a:t/>
            </a:r>
            <a:br>
              <a:rPr lang="lv-LV" sz="2800" dirty="0"/>
            </a:br>
            <a:r>
              <a:rPr lang="lv-LV" sz="2800" dirty="0" smtClean="0">
                <a:latin typeface="Arial Narrow" panose="020B0606020202030204" pitchFamily="34" charset="0"/>
              </a:rPr>
              <a:t>Uzdevumi			Produkta, lietotāja modeļa veidošana</a:t>
            </a:r>
            <a:r>
              <a:rPr lang="lv-LV" sz="2800" dirty="0">
                <a:latin typeface="Arial Narrow" panose="020B0606020202030204" pitchFamily="34" charset="0"/>
              </a:rPr>
              <a:t/>
            </a:r>
            <a:br>
              <a:rPr lang="lv-LV" sz="2800" dirty="0">
                <a:latin typeface="Arial Narrow" panose="020B0606020202030204" pitchFamily="34" charset="0"/>
              </a:rPr>
            </a:br>
            <a:r>
              <a:rPr lang="lv-LV" sz="2400" dirty="0" smtClean="0">
                <a:latin typeface="Arial Narrow" panose="020B0606020202030204" pitchFamily="34" charset="0"/>
              </a:rPr>
              <a:t/>
            </a:r>
            <a:br>
              <a:rPr lang="lv-LV" sz="2400" dirty="0" smtClean="0">
                <a:latin typeface="Arial Narrow" panose="020B0606020202030204" pitchFamily="34" charset="0"/>
              </a:rPr>
            </a:br>
            <a:r>
              <a:rPr lang="lv-LV" sz="2400" b="1" dirty="0" smtClean="0">
                <a:latin typeface="Arial Narrow" panose="020B0606020202030204" pitchFamily="34" charset="0"/>
              </a:rPr>
              <a:t>			</a:t>
            </a:r>
            <a:r>
              <a:rPr lang="lv-LV" sz="3200" b="1" dirty="0" smtClean="0">
                <a:latin typeface="Arial Narrow" panose="020B0606020202030204" pitchFamily="34" charset="0"/>
              </a:rPr>
              <a:t/>
            </a:r>
            <a:br>
              <a:rPr lang="lv-LV" sz="3200" b="1" dirty="0" smtClean="0">
                <a:latin typeface="Arial Narrow" panose="020B0606020202030204" pitchFamily="34" charset="0"/>
              </a:rPr>
            </a:br>
            <a:endParaRPr lang="en-GB" sz="40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45" y="1237812"/>
            <a:ext cx="4472767" cy="107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692B8F-74FD-4EB9-BD14-14A6006E6CE8}"/>
              </a:ext>
            </a:extLst>
          </p:cNvPr>
          <p:cNvSpPr txBox="1">
            <a:spLocks/>
          </p:cNvSpPr>
          <p:nvPr/>
        </p:nvSpPr>
        <p:spPr>
          <a:xfrm>
            <a:off x="814250" y="2410092"/>
            <a:ext cx="10689772" cy="842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lv-LV" sz="4400" b="1" dirty="0">
                <a:latin typeface="Arial Narrow" panose="020B0606020202030204" pitchFamily="34" charset="0"/>
              </a:rPr>
              <a:t>Ievads </a:t>
            </a:r>
            <a:r>
              <a:rPr lang="lv-LV" sz="4400" b="1" dirty="0" smtClean="0">
                <a:latin typeface="Arial Narrow" panose="020B0606020202030204" pitchFamily="34" charset="0"/>
              </a:rPr>
              <a:t>programmatūras testēšanā </a:t>
            </a:r>
            <a:r>
              <a:rPr lang="lv-LV" sz="4400" b="1" dirty="0" smtClean="0">
                <a:latin typeface="Arial Narrow" panose="020B0606020202030204" pitchFamily="34" charset="0"/>
              </a:rPr>
              <a:t>QA2</a:t>
            </a:r>
            <a:endParaRPr lang="en-GB" sz="4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3E4C-9434-4467-BD76-A2FF55F2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51" y="1814035"/>
            <a:ext cx="11850929" cy="3750236"/>
          </a:xfrm>
        </p:spPr>
        <p:txBody>
          <a:bodyPr>
            <a:normAutofit/>
          </a:bodyPr>
          <a:lstStyle/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Izveidot produkta modeli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Mainīgie: </a:t>
            </a: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productName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productPrice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productSearchName</a:t>
            </a:r>
            <a:endParaRPr lang="lv-LV" sz="2800" dirty="0">
              <a:latin typeface="Arial Narrow" panose="020B0606020202030204" pitchFamily="34" charset="0"/>
            </a:endParaRPr>
          </a:p>
          <a:p>
            <a:pPr marL="565150" indent="-51435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Kāda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lv-LV" dirty="0">
                <a:latin typeface="Arial Narrow" panose="020B0606020202030204" pitchFamily="34" charset="0"/>
              </a:rPr>
              <a:t>tipa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būs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šie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mainīgie</a:t>
            </a:r>
            <a:r>
              <a:rPr lang="lv-LV" dirty="0">
                <a:latin typeface="Arial Narrow" panose="020B0606020202030204" pitchFamily="34" charset="0"/>
              </a:rPr>
              <a:t>?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9AD500A0-3420-AC4E-AA10-BD5716DE884F}"/>
              </a:ext>
            </a:extLst>
          </p:cNvPr>
          <p:cNvSpPr txBox="1">
            <a:spLocks/>
          </p:cNvSpPr>
          <p:nvPr/>
        </p:nvSpPr>
        <p:spPr>
          <a:xfrm>
            <a:off x="784213" y="687809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A0154E6-9357-D644-B86D-612A8622373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3E4C-9434-4467-BD76-A2FF55F2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33" y="1394316"/>
            <a:ext cx="11850929" cy="3750236"/>
          </a:xfrm>
        </p:spPr>
        <p:txBody>
          <a:bodyPr>
            <a:noAutofit/>
          </a:bodyPr>
          <a:lstStyle/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Izveidot lietotāja modeli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Mainīgie:</a:t>
            </a: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Name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Surname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Username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Password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yearOfBirth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email</a:t>
            </a:r>
            <a:endParaRPr lang="lv-LV" sz="2800" dirty="0">
              <a:latin typeface="Arial Narrow" panose="020B0606020202030204" pitchFamily="34" charset="0"/>
            </a:endParaRPr>
          </a:p>
          <a:p>
            <a:pPr lvl="1"/>
            <a:r>
              <a:rPr lang="lv-LV" sz="2800" dirty="0" err="1">
                <a:latin typeface="Arial Narrow" panose="020B0606020202030204" pitchFamily="34" charset="0"/>
              </a:rPr>
              <a:t>newUser</a:t>
            </a:r>
            <a:endParaRPr lang="lv-LV" sz="2800" dirty="0">
              <a:latin typeface="Arial Narrow" panose="020B0606020202030204" pitchFamily="34" charset="0"/>
            </a:endParaRPr>
          </a:p>
          <a:p>
            <a:pPr marL="565150" indent="-514350">
              <a:buFont typeface="+mj-lt"/>
              <a:buAutoNum type="arabicPeriod"/>
            </a:pPr>
            <a:r>
              <a:rPr lang="en-US" dirty="0" err="1">
                <a:latin typeface="Arial Narrow" panose="020B0606020202030204" pitchFamily="34" charset="0"/>
              </a:rPr>
              <a:t>Kāda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lv-LV" dirty="0">
                <a:latin typeface="Arial Narrow" panose="020B0606020202030204" pitchFamily="34" charset="0"/>
              </a:rPr>
              <a:t>tipa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būs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šie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mainīgie</a:t>
            </a:r>
            <a:r>
              <a:rPr lang="lv-LV" dirty="0">
                <a:latin typeface="Arial Narrow" panose="020B0606020202030204" pitchFamily="34" charset="0"/>
              </a:rPr>
              <a:t>?</a:t>
            </a:r>
          </a:p>
          <a:p>
            <a:pPr marL="5080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4D8652D3-3FF5-694B-B5D6-3382FEAB0FC3}"/>
              </a:ext>
            </a:extLst>
          </p:cNvPr>
          <p:cNvSpPr txBox="1">
            <a:spLocks/>
          </p:cNvSpPr>
          <p:nvPr/>
        </p:nvSpPr>
        <p:spPr>
          <a:xfrm>
            <a:off x="690700" y="555476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2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4C56B30-F3FB-FF4B-9D44-9BBDFE3200B1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3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3E4C-9434-4467-BD76-A2FF55F2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037809"/>
            <a:ext cx="10515600" cy="333375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lv-LV" dirty="0" err="1">
                <a:latin typeface="Arial Narrow" panose="020B0606020202030204" pitchFamily="34" charset="0"/>
              </a:rPr>
              <a:t>MonthDetector</a:t>
            </a:r>
            <a:r>
              <a:rPr lang="lv-LV" dirty="0">
                <a:latin typeface="Arial Narrow" panose="020B0606020202030204" pitchFamily="34" charset="0"/>
              </a:rPr>
              <a:t>.</a:t>
            </a:r>
          </a:p>
          <a:p>
            <a:pPr marL="50800" indent="0">
              <a:buNone/>
            </a:pPr>
            <a:endParaRPr lang="lv-LV" dirty="0">
              <a:latin typeface="Arial Narrow" panose="020B0606020202030204" pitchFamily="34" charset="0"/>
            </a:endParaRPr>
          </a:p>
          <a:p>
            <a:pPr marL="50800" indent="0">
              <a:buNone/>
            </a:pPr>
            <a:r>
              <a:rPr lang="lv-LV" dirty="0">
                <a:latin typeface="Arial Narrow" panose="020B0606020202030204" pitchFamily="34" charset="0"/>
              </a:rPr>
              <a:t>Uzrakstīt programmu, kas noteiks menēša nasaukumu (1-12 – January – </a:t>
            </a:r>
            <a:r>
              <a:rPr lang="lv-LV" dirty="0" err="1">
                <a:latin typeface="Arial Narrow" panose="020B0606020202030204" pitchFamily="34" charset="0"/>
              </a:rPr>
              <a:t>December</a:t>
            </a:r>
            <a:r>
              <a:rPr lang="lv-LV" dirty="0">
                <a:latin typeface="Arial Narrow" panose="020B0606020202030204" pitchFamily="34" charset="0"/>
              </a:rPr>
              <a:t> ). </a:t>
            </a:r>
          </a:p>
          <a:p>
            <a:pPr marL="50800" indent="0">
              <a:buNone/>
            </a:pPr>
            <a:endParaRPr lang="lv-LV" dirty="0">
              <a:latin typeface="Arial Narrow" panose="020B0606020202030204" pitchFamily="34" charset="0"/>
            </a:endParaRPr>
          </a:p>
          <a:p>
            <a:pPr marL="50800" indent="0">
              <a:buNone/>
            </a:pPr>
            <a:r>
              <a:rPr lang="lv-LV" dirty="0">
                <a:latin typeface="Arial Narrow" panose="020B0606020202030204" pitchFamily="34" charset="0"/>
              </a:rPr>
              <a:t>Izmantot </a:t>
            </a:r>
            <a:r>
              <a:rPr lang="lv-LV" dirty="0" err="1">
                <a:latin typeface="Arial Narrow" panose="020B0606020202030204" pitchFamily="34" charset="0"/>
              </a:rPr>
              <a:t>Switch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konstukciju</a:t>
            </a: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A87A471F-1FD8-C84F-8B94-A8D493472159}"/>
              </a:ext>
            </a:extLst>
          </p:cNvPr>
          <p:cNvSpPr txBox="1">
            <a:spLocks/>
          </p:cNvSpPr>
          <p:nvPr/>
        </p:nvSpPr>
        <p:spPr>
          <a:xfrm>
            <a:off x="749300" y="809900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3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E5213E-2FFA-8C43-94FB-D9CD7F194AE6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4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3E4C-9434-4467-BD76-A2FF55F2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13" y="2009980"/>
            <a:ext cx="11278355" cy="4300652"/>
          </a:xfrm>
        </p:spPr>
        <p:txBody>
          <a:bodyPr>
            <a:norm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Stock detector – stockDetector(String stockName, int StockPrice)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stockDetectoram</a:t>
            </a:r>
            <a:r>
              <a:rPr lang="lv-LV" dirty="0">
                <a:latin typeface="Arial Narrow" panose="020B0606020202030204" pitchFamily="34" charset="0"/>
              </a:rPr>
              <a:t> iekšienē ir minPrice un </a:t>
            </a:r>
            <a:r>
              <a:rPr lang="lv-LV" dirty="0" err="1">
                <a:latin typeface="Arial Narrow" panose="020B0606020202030204" pitchFamily="34" charset="0"/>
              </a:rPr>
              <a:t>maxPrice</a:t>
            </a:r>
            <a:r>
              <a:rPr lang="lv-LV" dirty="0">
                <a:latin typeface="Arial Narrow" panose="020B0606020202030204" pitchFamily="34" charset="0"/>
              </a:rPr>
              <a:t> mainīgie</a:t>
            </a:r>
          </a:p>
          <a:p>
            <a:r>
              <a:rPr lang="lv-LV" dirty="0">
                <a:latin typeface="Arial Narrow" panose="020B0606020202030204" pitchFamily="34" charset="0"/>
              </a:rPr>
              <a:t>Nosacījumi:</a:t>
            </a:r>
          </a:p>
          <a:p>
            <a:pPr marL="1022350" lvl="1" indent="-514350">
              <a:buFont typeface="+mj-lt"/>
              <a:buAutoNum type="arabicPeriod"/>
            </a:pPr>
            <a:r>
              <a:rPr lang="lv-LV" sz="2800" dirty="0">
                <a:latin typeface="Arial Narrow" panose="020B0606020202030204" pitchFamily="34" charset="0"/>
              </a:rPr>
              <a:t>If stockName=«Apple» – izsauc Buy() metodi</a:t>
            </a:r>
          </a:p>
          <a:p>
            <a:pPr marL="1022350" lvl="1" indent="-514350">
              <a:buFont typeface="+mj-lt"/>
              <a:buAutoNum type="arabicPeriod"/>
            </a:pPr>
            <a:r>
              <a:rPr lang="lv-LV" sz="2800" dirty="0">
                <a:latin typeface="Arial Narrow" panose="020B0606020202030204" pitchFamily="34" charset="0"/>
              </a:rPr>
              <a:t>If stockName=«Gamestop» – izsauc Sell() metodi</a:t>
            </a:r>
          </a:p>
          <a:p>
            <a:pPr marL="1022350" lvl="1" indent="-514350">
              <a:buFont typeface="+mj-lt"/>
              <a:buAutoNum type="arabicPeriod"/>
            </a:pPr>
            <a:r>
              <a:rPr lang="lv-LV" sz="2800" dirty="0">
                <a:latin typeface="Arial Narrow" panose="020B0606020202030204" pitchFamily="34" charset="0"/>
              </a:rPr>
              <a:t>If stockPrice&gt;maxPrice – izsauc Sell() metodi</a:t>
            </a:r>
          </a:p>
          <a:p>
            <a:pPr marL="1022350" lvl="1" indent="-514350">
              <a:buFont typeface="+mj-lt"/>
              <a:buAutoNum type="arabicPeriod"/>
            </a:pPr>
            <a:r>
              <a:rPr lang="lv-LV" sz="2800" dirty="0">
                <a:latin typeface="Arial Narrow" panose="020B0606020202030204" pitchFamily="34" charset="0"/>
              </a:rPr>
              <a:t>If stockPrice&lt;minPrice – izsauc Buy() metodi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CA153388-F140-9349-B298-6D0B000313CD}"/>
              </a:ext>
            </a:extLst>
          </p:cNvPr>
          <p:cNvSpPr txBox="1">
            <a:spLocks/>
          </p:cNvSpPr>
          <p:nvPr/>
        </p:nvSpPr>
        <p:spPr>
          <a:xfrm>
            <a:off x="792600" y="831502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08DDD8-F463-D149-9B01-3197510F4C6D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1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3E4C-9434-4467-BD76-A2FF55F2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00" y="1709531"/>
            <a:ext cx="11815418" cy="4300652"/>
          </a:xfrm>
        </p:spPr>
        <p:txBody>
          <a:bodyPr/>
          <a:lstStyle/>
          <a:p>
            <a:r>
              <a:rPr lang="lv-LV" dirty="0">
                <a:latin typeface="Arial Narrow" panose="020B0606020202030204" pitchFamily="34" charset="0"/>
              </a:rPr>
              <a:t>Datoram ir 3 kausi un viena bumbiņa</a:t>
            </a:r>
          </a:p>
          <a:p>
            <a:r>
              <a:rPr lang="lv-LV" dirty="0">
                <a:latin typeface="Arial Narrow" panose="020B0606020202030204" pitchFamily="34" charset="0"/>
              </a:rPr>
              <a:t>Dators paslēpj bumbu zem kausa</a:t>
            </a:r>
          </a:p>
          <a:p>
            <a:r>
              <a:rPr lang="lv-LV" dirty="0">
                <a:latin typeface="Arial Narrow" panose="020B0606020202030204" pitchFamily="34" charset="0"/>
              </a:rPr>
              <a:t>Cilvēks mēģina atrast bumbu</a:t>
            </a:r>
          </a:p>
          <a:p>
            <a:r>
              <a:rPr lang="lv-LV" dirty="0">
                <a:latin typeface="Arial Narrow" panose="020B0606020202030204" pitchFamily="34" charset="0"/>
              </a:rPr>
              <a:t>Spēlētājam ir viens mēģinājums lai atrastu paslēpto bumbu</a:t>
            </a:r>
          </a:p>
          <a:p>
            <a:r>
              <a:rPr lang="lv-LV" dirty="0">
                <a:latin typeface="Arial Narrow" panose="020B0606020202030204" pitchFamily="34" charset="0"/>
              </a:rPr>
              <a:t>Izmantot konstrukciju:</a:t>
            </a:r>
          </a:p>
          <a:p>
            <a:pPr marL="565150" indent="-514350">
              <a:buFont typeface="+mj-lt"/>
              <a:buAutoNum type="arabicPeriod"/>
            </a:pPr>
            <a:r>
              <a:rPr lang="sv-SE" dirty="0">
                <a:latin typeface="Arial Narrow" panose="020B0606020202030204" pitchFamily="34" charset="0"/>
              </a:rPr>
              <a:t>int[] myNum = {0, 1, 0};</a:t>
            </a:r>
            <a:r>
              <a:rPr lang="lv-LV" dirty="0">
                <a:latin typeface="Arial Narrow" panose="020B0606020202030204" pitchFamily="34" charset="0"/>
              </a:rPr>
              <a:t> - paslēpt bumbu</a:t>
            </a:r>
          </a:p>
          <a:p>
            <a:pPr marL="565150" indent="-514350">
              <a:buFont typeface="+mj-lt"/>
              <a:buAutoNum type="arabicPeriod"/>
            </a:pPr>
            <a:r>
              <a:rPr lang="lv-LV" dirty="0">
                <a:latin typeface="Arial Narrow" panose="020B0606020202030204" pitchFamily="34" charset="0"/>
              </a:rPr>
              <a:t>System.out.println(Arrays.toString(myNum)); - izprintēt rezultātu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3431D8D5-E883-DD4A-824A-DBC05377EE21}"/>
              </a:ext>
            </a:extLst>
          </p:cNvPr>
          <p:cNvSpPr txBox="1">
            <a:spLocks/>
          </p:cNvSpPr>
          <p:nvPr/>
        </p:nvSpPr>
        <p:spPr>
          <a:xfrm>
            <a:off x="792600" y="609431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5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DDA0198-FE72-B545-83AA-498D4889E830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6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3E4C-9434-4467-BD76-A2FF55F2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33" y="1918539"/>
            <a:ext cx="11850929" cy="358156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Narrow" panose="020B0606020202030204" pitchFamily="34" charset="0"/>
              </a:rPr>
              <a:t>Lejupielādēt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projektu</a:t>
            </a:r>
            <a:r>
              <a:rPr lang="lv-LV" dirty="0">
                <a:latin typeface="Arial Narrow" panose="020B0606020202030204" pitchFamily="34" charset="0"/>
              </a:rPr>
              <a:t>: </a:t>
            </a:r>
            <a:r>
              <a:rPr lang="lv-LV" dirty="0">
                <a:latin typeface="Arial Narrow" panose="020B0606020202030204" pitchFamily="34" charset="0"/>
                <a:hlinkClick r:id="rId2"/>
              </a:rPr>
              <a:t>https://github.com/ktarasjuks/WebArchitectureNightMare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lv-LV" dirty="0" err="1">
                <a:latin typeface="Arial Narrow" panose="020B0606020202030204" pitchFamily="34" charset="0"/>
              </a:rPr>
              <a:t>P</a:t>
            </a:r>
            <a:r>
              <a:rPr lang="en-US" dirty="0" err="1">
                <a:latin typeface="Arial Narrow" panose="020B0606020202030204" pitchFamily="34" charset="0"/>
              </a:rPr>
              <a:t>ārtais</a:t>
            </a:r>
            <a:r>
              <a:rPr lang="lv-LV" dirty="0" err="1">
                <a:latin typeface="Arial Narrow" panose="020B0606020202030204" pitchFamily="34" charset="0"/>
              </a:rPr>
              <a:t>īt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arhitektūru</a:t>
            </a:r>
            <a:endParaRPr lang="en-US" dirty="0">
              <a:latin typeface="Arial Narrow" panose="020B0606020202030204" pitchFamily="34" charset="0"/>
            </a:endParaRPr>
          </a:p>
          <a:p>
            <a:r>
              <a:rPr lang="lv-LV" dirty="0" err="1">
                <a:latin typeface="Arial Narrow" panose="020B0606020202030204" pitchFamily="34" charset="0"/>
              </a:rPr>
              <a:t>P</a:t>
            </a:r>
            <a:r>
              <a:rPr lang="en-US" dirty="0" err="1">
                <a:latin typeface="Arial Narrow" panose="020B0606020202030204" pitchFamily="34" charset="0"/>
              </a:rPr>
              <a:t>ārrakst</a:t>
            </a:r>
            <a:r>
              <a:rPr lang="lv-LV" dirty="0" err="1">
                <a:latin typeface="Arial Narrow" panose="020B0606020202030204" pitchFamily="34" charset="0"/>
              </a:rPr>
              <a:t>īt</a:t>
            </a:r>
            <a:r>
              <a:rPr lang="en-US" dirty="0">
                <a:latin typeface="Arial Narrow" panose="020B0606020202030204" pitchFamily="34" charset="0"/>
              </a:rPr>
              <a:t> no </a:t>
            </a:r>
            <a:r>
              <a:rPr lang="lv-LV" dirty="0">
                <a:latin typeface="Arial Narrow" panose="020B0606020202030204" pitchFamily="34" charset="0"/>
              </a:rPr>
              <a:t>PageFactory uz POM</a:t>
            </a:r>
          </a:p>
          <a:p>
            <a:r>
              <a:rPr lang="lv-LV" dirty="0" err="1">
                <a:latin typeface="Arial Narrow" panose="020B0606020202030204" pitchFamily="34" charset="0"/>
              </a:rPr>
              <a:t>P</a:t>
            </a:r>
            <a:r>
              <a:rPr lang="en-US" dirty="0" err="1">
                <a:latin typeface="Arial Narrow" panose="020B0606020202030204" pitchFamily="34" charset="0"/>
              </a:rPr>
              <a:t>ārtais</a:t>
            </a:r>
            <a:r>
              <a:rPr lang="lv-LV" dirty="0" err="1">
                <a:latin typeface="Arial Narrow" panose="020B0606020202030204" pitchFamily="34" charset="0"/>
              </a:rPr>
              <a:t>īt</a:t>
            </a:r>
            <a:r>
              <a:rPr lang="lv-LV" dirty="0">
                <a:latin typeface="Arial Narrow" panose="020B0606020202030204" pitchFamily="34" charset="0"/>
              </a:rPr>
              <a:t> dažus xpaths</a:t>
            </a:r>
          </a:p>
          <a:p>
            <a:r>
              <a:rPr lang="lv-LV" dirty="0">
                <a:latin typeface="Arial Narrow" panose="020B0606020202030204" pitchFamily="34" charset="0"/>
              </a:rPr>
              <a:t>Izveidot gurķu funkcijas failu (</a:t>
            </a:r>
            <a:r>
              <a:rPr lang="lv-LV" dirty="0" err="1">
                <a:latin typeface="Arial Narrow" panose="020B0606020202030204" pitchFamily="34" charset="0"/>
              </a:rPr>
              <a:t>cucumber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feature</a:t>
            </a:r>
            <a:r>
              <a:rPr lang="lv-LV" dirty="0">
                <a:latin typeface="Arial Narrow" panose="020B0606020202030204" pitchFamily="34" charset="0"/>
              </a:rPr>
              <a:t> </a:t>
            </a:r>
            <a:r>
              <a:rPr lang="lv-LV" dirty="0" err="1">
                <a:latin typeface="Arial Narrow" panose="020B0606020202030204" pitchFamily="34" charset="0"/>
              </a:rPr>
              <a:t>file</a:t>
            </a:r>
            <a:r>
              <a:rPr lang="lv-LV" dirty="0">
                <a:latin typeface="Arial Narrow" panose="020B0606020202030204" pitchFamily="34" charset="0"/>
              </a:rPr>
              <a:t>) no esošajām darbībām 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51937A1F-DD27-5A47-A4B5-CFA20ED301FA}"/>
              </a:ext>
            </a:extLst>
          </p:cNvPr>
          <p:cNvSpPr txBox="1">
            <a:spLocks/>
          </p:cNvSpPr>
          <p:nvPr/>
        </p:nvSpPr>
        <p:spPr>
          <a:xfrm>
            <a:off x="792600" y="848166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6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60F4820-A95A-8B45-AA90-3443EEBCE2EB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7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5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3E4C-9434-4467-BD76-A2FF55F2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00" y="1160889"/>
            <a:ext cx="11850929" cy="3750236"/>
          </a:xfrm>
        </p:spPr>
        <p:txBody>
          <a:bodyPr>
            <a:noAutofit/>
          </a:bodyPr>
          <a:lstStyle/>
          <a:p>
            <a:r>
              <a:rPr lang="lv-LV" dirty="0">
                <a:latin typeface="Arial Narrow" panose="020B0606020202030204" pitchFamily="34" charset="0"/>
              </a:rPr>
              <a:t>Izveidot lietotāja modeli</a:t>
            </a:r>
          </a:p>
          <a:p>
            <a:r>
              <a:rPr lang="lv-LV" dirty="0">
                <a:latin typeface="Arial Narrow" panose="020B0606020202030204" pitchFamily="34" charset="0"/>
              </a:rPr>
              <a:t>Mainīgie:</a:t>
            </a:r>
          </a:p>
          <a:p>
            <a:pPr lvl="2"/>
            <a:r>
              <a:rPr lang="lv-LV" sz="2400" dirty="0" err="1">
                <a:latin typeface="Arial Narrow" panose="020B0606020202030204" pitchFamily="34" charset="0"/>
              </a:rPr>
              <a:t>Name</a:t>
            </a:r>
            <a:endParaRPr lang="lv-LV" sz="2400" dirty="0">
              <a:latin typeface="Arial Narrow" panose="020B0606020202030204" pitchFamily="34" charset="0"/>
            </a:endParaRPr>
          </a:p>
          <a:p>
            <a:pPr lvl="2"/>
            <a:r>
              <a:rPr lang="lv-LV" sz="2400" dirty="0" err="1">
                <a:latin typeface="Arial Narrow" panose="020B0606020202030204" pitchFamily="34" charset="0"/>
              </a:rPr>
              <a:t>Surname</a:t>
            </a:r>
            <a:endParaRPr lang="lv-LV" sz="2400" dirty="0">
              <a:latin typeface="Arial Narrow" panose="020B0606020202030204" pitchFamily="34" charset="0"/>
            </a:endParaRPr>
          </a:p>
          <a:p>
            <a:pPr lvl="2"/>
            <a:r>
              <a:rPr lang="lv-LV" sz="2400" dirty="0" err="1">
                <a:latin typeface="Arial Narrow" panose="020B0606020202030204" pitchFamily="34" charset="0"/>
              </a:rPr>
              <a:t>Username</a:t>
            </a:r>
            <a:endParaRPr lang="lv-LV" sz="2400" dirty="0">
              <a:latin typeface="Arial Narrow" panose="020B0606020202030204" pitchFamily="34" charset="0"/>
            </a:endParaRPr>
          </a:p>
          <a:p>
            <a:pPr lvl="2"/>
            <a:r>
              <a:rPr lang="lv-LV" sz="2400" dirty="0" err="1">
                <a:latin typeface="Arial Narrow" panose="020B0606020202030204" pitchFamily="34" charset="0"/>
              </a:rPr>
              <a:t>Password</a:t>
            </a:r>
            <a:endParaRPr lang="lv-LV" sz="2400" dirty="0">
              <a:latin typeface="Arial Narrow" panose="020B0606020202030204" pitchFamily="34" charset="0"/>
            </a:endParaRPr>
          </a:p>
          <a:p>
            <a:pPr lvl="2"/>
            <a:r>
              <a:rPr lang="lv-LV" sz="2400" dirty="0" err="1">
                <a:latin typeface="Arial Narrow" panose="020B0606020202030204" pitchFamily="34" charset="0"/>
              </a:rPr>
              <a:t>yearOfBirth</a:t>
            </a:r>
            <a:endParaRPr lang="lv-LV" sz="2400" dirty="0">
              <a:latin typeface="Arial Narrow" panose="020B0606020202030204" pitchFamily="34" charset="0"/>
            </a:endParaRPr>
          </a:p>
          <a:p>
            <a:pPr lvl="2"/>
            <a:r>
              <a:rPr lang="lv-LV" sz="2400" dirty="0" err="1">
                <a:latin typeface="Arial Narrow" panose="020B0606020202030204" pitchFamily="34" charset="0"/>
              </a:rPr>
              <a:t>Email</a:t>
            </a:r>
            <a:endParaRPr lang="lv-LV" sz="2400" dirty="0">
              <a:latin typeface="Arial Narrow" panose="020B0606020202030204" pitchFamily="34" charset="0"/>
            </a:endParaRPr>
          </a:p>
          <a:p>
            <a:pPr lvl="2"/>
            <a:r>
              <a:rPr lang="lv-LV" sz="2800" dirty="0" err="1">
                <a:latin typeface="Arial Narrow" panose="020B0606020202030204" pitchFamily="34" charset="0"/>
              </a:rPr>
              <a:t>newUser</a:t>
            </a:r>
            <a:endParaRPr lang="lv-LV" sz="2800" dirty="0">
              <a:latin typeface="Arial Narrow" panose="020B0606020202030204" pitchFamily="34" charset="0"/>
            </a:endParaRPr>
          </a:p>
          <a:p>
            <a:r>
              <a:rPr lang="lv-LV" dirty="0" err="1">
                <a:latin typeface="Arial Narrow" panose="020B0606020202030204" pitchFamily="34" charset="0"/>
              </a:rPr>
              <a:t>Izveidt</a:t>
            </a:r>
            <a:r>
              <a:rPr lang="lv-LV" dirty="0">
                <a:latin typeface="Arial Narrow" panose="020B0606020202030204" pitchFamily="34" charset="0"/>
              </a:rPr>
              <a:t> testu, kas izveidos jaunu kontu </a:t>
            </a:r>
            <a:r>
              <a:rPr lang="lv-LV" dirty="0">
                <a:solidFill>
                  <a:srgbClr val="00B0F0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http://automationpractice.com/</a:t>
            </a:r>
            <a:r>
              <a:rPr lang="lv-LV" dirty="0">
                <a:latin typeface="Arial Narrow" panose="020B0606020202030204" pitchFamily="34" charset="0"/>
              </a:rPr>
              <a:t> izmantojot </a:t>
            </a:r>
            <a:endParaRPr lang="lv-LV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lv-LV" dirty="0" smtClean="0">
                <a:latin typeface="Arial Narrow" panose="020B0606020202030204" pitchFamily="34" charset="0"/>
              </a:rPr>
              <a:t>lietotāja </a:t>
            </a:r>
            <a:r>
              <a:rPr lang="lv-LV" dirty="0">
                <a:latin typeface="Arial Narrow" panose="020B0606020202030204" pitchFamily="34" charset="0"/>
              </a:rPr>
              <a:t>modeli</a:t>
            </a:r>
          </a:p>
          <a:p>
            <a:endParaRPr lang="lv-LV" dirty="0">
              <a:latin typeface="Arial Narrow" panose="020B0606020202030204" pitchFamily="34" charset="0"/>
            </a:endParaRPr>
          </a:p>
        </p:txBody>
      </p:sp>
      <p:sp>
        <p:nvSpPr>
          <p:cNvPr id="6" name="Google Shape;174;g9d3da93df7_0_586">
            <a:extLst>
              <a:ext uri="{FF2B5EF4-FFF2-40B4-BE49-F238E27FC236}">
                <a16:creationId xmlns:a16="http://schemas.microsoft.com/office/drawing/2014/main" id="{2AB97D2C-E940-254C-B6F8-86021C515678}"/>
              </a:ext>
            </a:extLst>
          </p:cNvPr>
          <p:cNvSpPr txBox="1">
            <a:spLocks/>
          </p:cNvSpPr>
          <p:nvPr/>
        </p:nvSpPr>
        <p:spPr>
          <a:xfrm>
            <a:off x="792600" y="426549"/>
            <a:ext cx="11399400" cy="1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1B5089"/>
              </a:buClr>
            </a:pPr>
            <a:r>
              <a:rPr lang="lv-LV" sz="2800" dirty="0">
                <a:solidFill>
                  <a:srgbClr val="1B5089"/>
                </a:solidFill>
                <a:latin typeface="Arial Narrow" panose="020B0606020202030204" pitchFamily="34" charset="0"/>
                <a:ea typeface="Arial"/>
                <a:cs typeface="Arial"/>
                <a:sym typeface="Arial"/>
              </a:rPr>
              <a:t>Uzdevums 7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2F090CE-0E4E-B846-B37A-AE57533585AF}"/>
              </a:ext>
            </a:extLst>
          </p:cNvPr>
          <p:cNvSpPr txBox="1">
            <a:spLocks/>
          </p:cNvSpPr>
          <p:nvPr/>
        </p:nvSpPr>
        <p:spPr>
          <a:xfrm>
            <a:off x="11645929" y="6256960"/>
            <a:ext cx="605100" cy="33270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0A0AB9FD-9BBC-FD4E-8A16-CCEC1A9EB703}" type="slidenum">
              <a:rPr lang="en-US" sz="1800" smtClean="0">
                <a:solidFill>
                  <a:schemeClr val="bg1"/>
                </a:solidFill>
              </a:rPr>
              <a:t>8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8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234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Times New Roman</vt:lpstr>
      <vt:lpstr>Office Theme</vt:lpstr>
      <vt:lpstr>      Tēma Nr.22   Testa automatizācijas pamata arhitektūra     Modeļi     Atkārtošana  Uzdevumi   Produkta, lietotāja modeļa veidošana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Bausova</dc:creator>
  <cp:lastModifiedBy>Darta Dimbarte</cp:lastModifiedBy>
  <cp:revision>162</cp:revision>
  <dcterms:created xsi:type="dcterms:W3CDTF">2017-12-10T17:17:33Z</dcterms:created>
  <dcterms:modified xsi:type="dcterms:W3CDTF">2021-04-21T11:15:55Z</dcterms:modified>
</cp:coreProperties>
</file>