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3" r:id="rId9"/>
    <p:sldId id="264" r:id="rId10"/>
    <p:sldId id="265" r:id="rId11"/>
    <p:sldId id="266" r:id="rId12"/>
    <p:sldId id="28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26/04/2021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5969727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Nr.24			Gala projekts un </a:t>
            </a:r>
            <a:r>
              <a:rPr lang="lv-LV" sz="2800" b="1" dirty="0" err="1" smtClean="0">
                <a:latin typeface="Arial Narrow" panose="020B0606020202030204" pitchFamily="34" charset="0"/>
              </a:rPr>
              <a:t>Demo</a:t>
            </a:r>
            <a:r>
              <a:rPr lang="lv-LV" sz="2800" b="1" dirty="0" smtClean="0">
                <a:latin typeface="Arial Narrow" panose="020B0606020202030204" pitchFamily="34" charset="0"/>
              </a:rPr>
              <a:t> versija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es-ES" sz="2800" b="1" dirty="0" smtClean="0">
                <a:latin typeface="Arial Narrow" panose="020B0606020202030204" pitchFamily="34" charset="0"/>
              </a:rPr>
              <a:t/>
            </a:r>
            <a:br>
              <a:rPr lang="es-ES" sz="2800" b="1" dirty="0" smtClean="0">
                <a:latin typeface="Arial Narrow" panose="020B0606020202030204" pitchFamily="34" charset="0"/>
              </a:rPr>
            </a:br>
            <a:r>
              <a:rPr lang="lv-LV" sz="2800" dirty="0" smtClean="0"/>
              <a:t/>
            </a:r>
            <a:br>
              <a:rPr lang="lv-LV" sz="2800" dirty="0" smtClean="0"/>
            </a:br>
            <a:r>
              <a:rPr lang="lv-LV" sz="2800" dirty="0" smtClean="0">
                <a:latin typeface="Arial Narrow" panose="020B0606020202030204" pitchFamily="34" charset="0"/>
              </a:rPr>
              <a:t>Uzdevumi			Noslēguma tests</a:t>
            </a:r>
            <a:br>
              <a:rPr lang="lv-LV" sz="2800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606037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922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9. Kas </a:t>
            </a:r>
            <a:r>
              <a:rPr lang="lv-LV" sz="2000" b="1" dirty="0">
                <a:latin typeface="Arial Narrow" panose="020B0606020202030204" pitchFamily="34" charset="0"/>
              </a:rPr>
              <a:t>ir GIT </a:t>
            </a:r>
            <a:r>
              <a:rPr lang="lv-LV" sz="2000" b="1" dirty="0" smtClean="0">
                <a:latin typeface="Arial Narrow" panose="020B0606020202030204" pitchFamily="34" charset="0"/>
              </a:rPr>
              <a:t>VCS?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Version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Command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System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Version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Control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System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Video </a:t>
            </a:r>
            <a:r>
              <a:rPr lang="lv-LV" sz="2000" dirty="0" err="1">
                <a:latin typeface="Arial Narrow" panose="020B0606020202030204" pitchFamily="34" charset="0"/>
              </a:rPr>
              <a:t>Control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System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Version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Control</a:t>
            </a:r>
            <a:r>
              <a:rPr lang="lv-LV" sz="2000" dirty="0">
                <a:latin typeface="Arial Narrow" panose="020B0606020202030204" pitchFamily="34" charset="0"/>
              </a:rPr>
              <a:t> Stop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82573" y="1692202"/>
            <a:ext cx="2165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Version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Control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System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83589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10. </a:t>
            </a:r>
            <a:r>
              <a:rPr lang="lv-LV" sz="2000" b="1" dirty="0" err="1" smtClean="0">
                <a:latin typeface="Arial Narrow" panose="020B0606020202030204" pitchFamily="34" charset="0"/>
              </a:rPr>
              <a:t>Vismāzakais</a:t>
            </a:r>
            <a:r>
              <a:rPr lang="lv-LV" sz="2000" b="1" dirty="0" smtClean="0">
                <a:latin typeface="Arial Narrow" panose="020B0606020202030204" pitchFamily="34" charset="0"/>
              </a:rPr>
              <a:t> </a:t>
            </a:r>
            <a:r>
              <a:rPr lang="lv-LV" sz="2000" b="1" dirty="0">
                <a:latin typeface="Arial Narrow" panose="020B0606020202030204" pitchFamily="34" charset="0"/>
              </a:rPr>
              <a:t>veselo skaitļu </a:t>
            </a:r>
            <a:r>
              <a:rPr lang="lv-LV" sz="2000" b="1" dirty="0" smtClean="0">
                <a:latin typeface="Arial Narrow" panose="020B0606020202030204" pitchFamily="34" charset="0"/>
              </a:rPr>
              <a:t>tips?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byte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short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int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long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60949" y="1837233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byte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2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38118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11. Populārākās </a:t>
            </a:r>
            <a:r>
              <a:rPr lang="lv-LV" sz="2000" b="1" dirty="0">
                <a:latin typeface="Arial Narrow" panose="020B0606020202030204" pitchFamily="34" charset="0"/>
              </a:rPr>
              <a:t>tīmekļa </a:t>
            </a:r>
            <a:r>
              <a:rPr lang="lv-LV" sz="2000" b="1" dirty="0" smtClean="0">
                <a:latin typeface="Arial Narrow" panose="020B0606020202030204" pitchFamily="34" charset="0"/>
              </a:rPr>
              <a:t>pārlūkprogrammas?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Chrome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Mozilla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Edge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Internet Explorer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Safari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Opera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lv-LV" sz="1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Netscape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425818" y="1381183"/>
            <a:ext cx="175560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 smtClean="0">
                <a:latin typeface="Arial Narrow" panose="020B0606020202030204" pitchFamily="34" charset="0"/>
              </a:rPr>
              <a:t>Chrome</a:t>
            </a:r>
            <a:endParaRPr lang="lv-LV" dirty="0" smtClean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Safari</a:t>
            </a:r>
          </a:p>
          <a:p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0794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12. Kas </a:t>
            </a:r>
            <a:r>
              <a:rPr lang="lv-LV" sz="2000" b="1" dirty="0">
                <a:latin typeface="Arial Narrow" panose="020B0606020202030204" pitchFamily="34" charset="0"/>
              </a:rPr>
              <a:t>ir HTML </a:t>
            </a:r>
            <a:r>
              <a:rPr lang="lv-LV" sz="2000" b="1" dirty="0" smtClean="0">
                <a:latin typeface="Arial Narrow" panose="020B0606020202030204" pitchFamily="34" charset="0"/>
              </a:rPr>
              <a:t>DOM?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Document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Daily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Document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Oriented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30320" y="1707944"/>
            <a:ext cx="2218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ir: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Document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Object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Model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9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87005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13. No </a:t>
            </a:r>
            <a:r>
              <a:rPr lang="lv-LV" sz="2000" b="1" dirty="0">
                <a:latin typeface="Arial Narrow" panose="020B0606020202030204" pitchFamily="34" charset="0"/>
              </a:rPr>
              <a:t>kādiem 3 elementiem sastāv </a:t>
            </a:r>
            <a:r>
              <a:rPr lang="lv-LV" sz="2000" b="1" dirty="0" err="1">
                <a:latin typeface="Arial Narrow" panose="020B0606020202030204" pitchFamily="34" charset="0"/>
              </a:rPr>
              <a:t>Cucumber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smtClean="0">
                <a:latin typeface="Arial Narrow" panose="020B0606020202030204" pitchFamily="34" charset="0"/>
              </a:rPr>
              <a:t>satvars: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 smtClean="0">
              <a:latin typeface="Arial Narrow" panose="020B0606020202030204" pitchFamily="34" charset="0"/>
            </a:endParaRPr>
          </a:p>
          <a:p>
            <a:r>
              <a:rPr lang="lv-LV" sz="2000" dirty="0" err="1" smtClean="0">
                <a:latin typeface="Arial Narrow" panose="020B0606020202030204" pitchFamily="34" charset="0"/>
              </a:rPr>
              <a:t>Enter</a:t>
            </a:r>
            <a:r>
              <a:rPr lang="lv-LV" sz="2000" dirty="0" smtClean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your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answer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30321" y="2039332"/>
            <a:ext cx="312777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Funkcijas fails (</a:t>
            </a:r>
            <a:r>
              <a:rPr lang="en-US" sz="2000" i="1" dirty="0">
                <a:latin typeface="Arial Narrow" panose="020B0606020202030204" pitchFamily="34" charset="0"/>
              </a:rPr>
              <a:t>Feature file</a:t>
            </a:r>
            <a:r>
              <a:rPr lang="lv-LV" sz="2000" dirty="0">
                <a:latin typeface="Arial Narrow" panose="020B0606020202030204" pitchFamily="34" charset="0"/>
              </a:rPr>
              <a:t>)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Soļu definīcija (</a:t>
            </a:r>
            <a:r>
              <a:rPr lang="en-US" sz="2000" i="1" dirty="0">
                <a:latin typeface="Arial Narrow" panose="020B0606020202030204" pitchFamily="34" charset="0"/>
              </a:rPr>
              <a:t>Steps definition</a:t>
            </a:r>
            <a:r>
              <a:rPr lang="lv-LV" sz="2000" dirty="0">
                <a:latin typeface="Arial Narrow" panose="020B0606020202030204" pitchFamily="34" charset="0"/>
              </a:rPr>
              <a:t>)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Testa palaidējs (</a:t>
            </a:r>
            <a:r>
              <a:rPr lang="en-US" sz="2000" i="1" dirty="0">
                <a:latin typeface="Arial Narrow" panose="020B0606020202030204" pitchFamily="34" charset="0"/>
              </a:rPr>
              <a:t>Test Runner</a:t>
            </a:r>
            <a:r>
              <a:rPr lang="lv-LV" sz="2000" dirty="0">
                <a:latin typeface="Arial Narrow" panose="020B0606020202030204" pitchFamily="34" charset="0"/>
              </a:rPr>
              <a:t>)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lv-LV" sz="2000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5" y="3148149"/>
            <a:ext cx="5329645" cy="12017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5273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18097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14. Kā </a:t>
            </a:r>
            <a:r>
              <a:rPr lang="lv-LV" sz="2000" b="1" dirty="0">
                <a:latin typeface="Arial Narrow" panose="020B0606020202030204" pitchFamily="34" charset="0"/>
              </a:rPr>
              <a:t>pareizi uztaisīt jaunu </a:t>
            </a:r>
            <a:r>
              <a:rPr lang="lv-LV" sz="2000" b="1" dirty="0" smtClean="0">
                <a:latin typeface="Arial Narrow" panose="020B0606020202030204" pitchFamily="34" charset="0"/>
              </a:rPr>
              <a:t>objektu?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new</a:t>
            </a:r>
            <a:r>
              <a:rPr lang="lv-LV" sz="2000" dirty="0">
                <a:latin typeface="Arial Narrow" panose="020B060602020203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New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 = </a:t>
            </a: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();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 = </a:t>
            </a:r>
            <a:r>
              <a:rPr lang="lv-LV" sz="2000" dirty="0" err="1">
                <a:latin typeface="Arial Narrow" panose="020B0606020202030204" pitchFamily="34" charset="0"/>
              </a:rPr>
              <a:t>new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();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new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Window</a:t>
            </a:r>
            <a:r>
              <a:rPr lang="lv-LV" sz="2000" dirty="0">
                <a:latin typeface="Arial Narrow" panose="020B0606020202030204" pitchFamily="34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21760" y="1809768"/>
            <a:ext cx="3010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Window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window</a:t>
            </a:r>
            <a:r>
              <a:rPr lang="lv-LV" dirty="0">
                <a:latin typeface="Arial Narrow" panose="020B0606020202030204" pitchFamily="34" charset="0"/>
              </a:rPr>
              <a:t> = </a:t>
            </a:r>
            <a:r>
              <a:rPr lang="lv-LV" dirty="0" err="1">
                <a:latin typeface="Arial Narrow" panose="020B0606020202030204" pitchFamily="34" charset="0"/>
              </a:rPr>
              <a:t>new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Window</a:t>
            </a:r>
            <a:r>
              <a:rPr lang="lv-LV" dirty="0" smtClean="0">
                <a:latin typeface="Arial Narrow" panose="020B0606020202030204" pitchFamily="34" charset="0"/>
              </a:rPr>
              <a:t>()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81780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15. </a:t>
            </a:r>
            <a:r>
              <a:rPr lang="en-US" sz="2000" b="1" dirty="0" err="1" smtClean="0">
                <a:latin typeface="Arial Narrow" panose="020B0606020202030204" pitchFamily="34" charset="0"/>
              </a:rPr>
              <a:t>Uzrakstiet</a:t>
            </a:r>
            <a:r>
              <a:rPr lang="en-US" sz="2000" b="1" dirty="0" smtClean="0">
                <a:latin typeface="Arial Narrow" panose="020B0606020202030204" pitchFamily="34" charset="0"/>
              </a:rPr>
              <a:t> switch </a:t>
            </a:r>
            <a:r>
              <a:rPr lang="en-US" sz="2000" b="1" dirty="0" err="1" smtClean="0">
                <a:latin typeface="Arial Narrow" panose="020B0606020202030204" pitchFamily="34" charset="0"/>
              </a:rPr>
              <a:t>piemēru</a:t>
            </a:r>
            <a:r>
              <a:rPr lang="en-US" sz="2000" dirty="0" smtClean="0">
                <a:latin typeface="Arial Narrow" panose="020B0606020202030204" pitchFamily="34" charset="0"/>
              </a:rPr>
              <a:t>:</a:t>
            </a:r>
            <a:endParaRPr lang="lv-LV" sz="2000" dirty="0" smtClean="0">
              <a:latin typeface="Arial Narrow" panose="020B0606020202030204" pitchFamily="34" charset="0"/>
            </a:endParaRPr>
          </a:p>
          <a:p>
            <a:endParaRPr lang="lv-LV" sz="2000" dirty="0" smtClean="0">
              <a:latin typeface="Arial Narrow" panose="020B0606020202030204" pitchFamily="34" charset="0"/>
            </a:endParaRPr>
          </a:p>
          <a:p>
            <a:r>
              <a:rPr lang="en-US" sz="2000" dirty="0" smtClean="0">
                <a:latin typeface="Arial Narrow" panose="020B0606020202030204" pitchFamily="34" charset="0"/>
              </a:rPr>
              <a:t>Enter </a:t>
            </a:r>
            <a:r>
              <a:rPr lang="en-US" sz="2000" dirty="0">
                <a:latin typeface="Arial Narrow" panose="020B0606020202030204" pitchFamily="34" charset="0"/>
              </a:rPr>
              <a:t>your </a:t>
            </a:r>
            <a:r>
              <a:rPr lang="en-US" sz="2000" dirty="0" smtClean="0">
                <a:latin typeface="Arial Narrow" panose="020B0606020202030204" pitchFamily="34" charset="0"/>
              </a:rPr>
              <a:t>answer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08697" y="1817804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965269"/>
            <a:ext cx="4180114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7608697" y="2146110"/>
            <a:ext cx="4428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 smtClean="0">
                <a:latin typeface="Arial Narrow" panose="020B0606020202030204" pitchFamily="34" charset="0"/>
              </a:rPr>
              <a:t>Switch</a:t>
            </a:r>
            <a:r>
              <a:rPr lang="lv-LV" dirty="0" smtClean="0">
                <a:latin typeface="Arial Narrow" panose="020B0606020202030204" pitchFamily="34" charset="0"/>
              </a:rPr>
              <a:t> (</a:t>
            </a:r>
            <a:r>
              <a:rPr lang="lv-LV" dirty="0" err="1" smtClean="0">
                <a:latin typeface="Arial Narrow" panose="020B0606020202030204" pitchFamily="34" charset="0"/>
              </a:rPr>
              <a:t>dayofTheWeek</a:t>
            </a:r>
            <a:r>
              <a:rPr lang="lv-LV" dirty="0" smtClean="0">
                <a:latin typeface="Arial Narrow" panose="020B0606020202030204" pitchFamily="34" charset="0"/>
              </a:rPr>
              <a:t>){case1:</a:t>
            </a:r>
          </a:p>
          <a:p>
            <a:r>
              <a:rPr lang="lv-LV" dirty="0" err="1" smtClean="0">
                <a:latin typeface="Arial Narrow" panose="020B0606020202030204" pitchFamily="34" charset="0"/>
              </a:rPr>
              <a:t>System.out.printl</a:t>
            </a:r>
            <a:r>
              <a:rPr lang="lv-LV" dirty="0" smtClean="0">
                <a:latin typeface="Arial Narrow" panose="020B0606020202030204" pitchFamily="34" charset="0"/>
              </a:rPr>
              <a:t>(‘’</a:t>
            </a:r>
            <a:r>
              <a:rPr lang="lv-LV" dirty="0" err="1" smtClean="0">
                <a:latin typeface="Arial Narrow" panose="020B0606020202030204" pitchFamily="34" charset="0"/>
              </a:rPr>
              <a:t>Monday</a:t>
            </a:r>
            <a:r>
              <a:rPr lang="lv-LV" dirty="0" smtClean="0">
                <a:latin typeface="Arial Narrow" panose="020B0606020202030204" pitchFamily="34" charset="0"/>
              </a:rPr>
              <a:t>’’);</a:t>
            </a:r>
            <a:r>
              <a:rPr lang="lv-LV" dirty="0" err="1" smtClean="0">
                <a:latin typeface="Arial Narrow" panose="020B0606020202030204" pitchFamily="34" charset="0"/>
              </a:rPr>
              <a:t>break</a:t>
            </a:r>
            <a:r>
              <a:rPr lang="lv-LV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System.out.printl</a:t>
            </a:r>
            <a:r>
              <a:rPr lang="lv-LV" dirty="0" smtClean="0">
                <a:latin typeface="Arial Narrow" panose="020B0606020202030204" pitchFamily="34" charset="0"/>
              </a:rPr>
              <a:t>(‘’</a:t>
            </a:r>
            <a:r>
              <a:rPr lang="lv-LV" dirty="0" err="1" smtClean="0">
                <a:latin typeface="Arial Narrow" panose="020B0606020202030204" pitchFamily="34" charset="0"/>
              </a:rPr>
              <a:t>Tuesday</a:t>
            </a:r>
            <a:r>
              <a:rPr lang="lv-LV" dirty="0" smtClean="0">
                <a:latin typeface="Arial Narrow" panose="020B0606020202030204" pitchFamily="34" charset="0"/>
              </a:rPr>
              <a:t>’’);</a:t>
            </a:r>
            <a:r>
              <a:rPr lang="lv-LV" dirty="0" err="1">
                <a:latin typeface="Arial Narrow" panose="020B0606020202030204" pitchFamily="34" charset="0"/>
              </a:rPr>
              <a:t>break</a:t>
            </a:r>
            <a:r>
              <a:rPr lang="lv-LV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lv-LV" dirty="0" err="1" smtClean="0">
                <a:latin typeface="Arial Narrow" panose="020B0606020202030204" pitchFamily="34" charset="0"/>
              </a:rPr>
              <a:t>Default</a:t>
            </a:r>
            <a:r>
              <a:rPr lang="lv-LV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System.out.printl</a:t>
            </a:r>
            <a:r>
              <a:rPr lang="lv-LV" dirty="0" smtClean="0">
                <a:latin typeface="Arial Narrow" panose="020B0606020202030204" pitchFamily="34" charset="0"/>
              </a:rPr>
              <a:t>(‘’It </a:t>
            </a:r>
            <a:r>
              <a:rPr lang="lv-LV" dirty="0" err="1" smtClean="0">
                <a:latin typeface="Arial Narrow" panose="020B0606020202030204" pitchFamily="34" charset="0"/>
              </a:rPr>
              <a:t>is</a:t>
            </a:r>
            <a:r>
              <a:rPr lang="lv-LV" dirty="0" smtClean="0">
                <a:latin typeface="Arial Narrow" panose="020B0606020202030204" pitchFamily="34" charset="0"/>
              </a:rPr>
              <a:t> </a:t>
            </a:r>
            <a:r>
              <a:rPr lang="lv-LV" dirty="0" err="1" smtClean="0">
                <a:latin typeface="Arial Narrow" panose="020B0606020202030204" pitchFamily="34" charset="0"/>
              </a:rPr>
              <a:t>always</a:t>
            </a:r>
            <a:r>
              <a:rPr lang="lv-LV" dirty="0" smtClean="0">
                <a:latin typeface="Arial Narrow" panose="020B0606020202030204" pitchFamily="34" charset="0"/>
              </a:rPr>
              <a:t> </a:t>
            </a:r>
            <a:r>
              <a:rPr lang="lv-LV" dirty="0" err="1" smtClean="0">
                <a:latin typeface="Arial Narrow" panose="020B0606020202030204" pitchFamily="34" charset="0"/>
              </a:rPr>
              <a:t>Sunday</a:t>
            </a:r>
            <a:r>
              <a:rPr lang="lv-LV" dirty="0" smtClean="0">
                <a:latin typeface="Arial Narrow" panose="020B0606020202030204" pitchFamily="34" charset="0"/>
              </a:rPr>
              <a:t> </a:t>
            </a:r>
            <a:r>
              <a:rPr lang="lv-LV" dirty="0" err="1" smtClean="0">
                <a:latin typeface="Arial Narrow" panose="020B0606020202030204" pitchFamily="34" charset="0"/>
              </a:rPr>
              <a:t>here</a:t>
            </a:r>
            <a:r>
              <a:rPr lang="lv-LV" dirty="0" smtClean="0">
                <a:latin typeface="Arial Narrow" panose="020B0606020202030204" pitchFamily="34" charset="0"/>
              </a:rPr>
              <a:t>’’);</a:t>
            </a:r>
          </a:p>
          <a:p>
            <a:r>
              <a:rPr lang="lv-LV" dirty="0">
                <a:latin typeface="Arial Narrow" panose="020B0606020202030204" pitchFamily="34" charset="0"/>
              </a:rPr>
              <a:t>}</a:t>
            </a:r>
          </a:p>
          <a:p>
            <a:endParaRPr lang="lv-LV" dirty="0">
              <a:latin typeface="Arial Narrow" panose="020B0606020202030204" pitchFamily="34" charset="0"/>
            </a:endParaRPr>
          </a:p>
          <a:p>
            <a:endParaRPr lang="lv-LV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2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58502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lv-LV" sz="2000" dirty="0">
              <a:latin typeface="Arial Narrow" panose="020B0606020202030204" pitchFamily="34" charset="0"/>
            </a:endParaRPr>
          </a:p>
          <a:p>
            <a:r>
              <a:rPr lang="lv-LV" sz="2000" b="1" dirty="0" smtClean="0">
                <a:latin typeface="Arial Narrow" panose="020B0606020202030204" pitchFamily="34" charset="0"/>
              </a:rPr>
              <a:t>16. Kāda vērtība var būt </a:t>
            </a:r>
            <a:r>
              <a:rPr lang="lv-LV" sz="2000" b="1" dirty="0">
                <a:latin typeface="Arial Narrow" panose="020B0606020202030204" pitchFamily="34" charset="0"/>
              </a:rPr>
              <a:t>šajā mainīgā </a:t>
            </a:r>
            <a:r>
              <a:rPr lang="lv-LV" sz="2000" b="1" dirty="0" err="1">
                <a:latin typeface="Arial Narrow" panose="020B0606020202030204" pitchFamily="34" charset="0"/>
              </a:rPr>
              <a:t>boolean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err="1" smtClean="0">
                <a:latin typeface="Arial Narrow" panose="020B0606020202030204" pitchFamily="34" charset="0"/>
              </a:rPr>
              <a:t>isHungry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True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False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-200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"TRUE"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909144" y="1969740"/>
            <a:ext cx="17556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err="1" smtClean="0">
                <a:latin typeface="Arial Narrow" panose="020B0606020202030204" pitchFamily="34" charset="0"/>
              </a:rPr>
              <a:t>True</a:t>
            </a:r>
            <a:endParaRPr lang="lv-LV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err="1">
                <a:latin typeface="Arial Narrow" panose="020B0606020202030204" pitchFamily="34" charset="0"/>
              </a:rPr>
              <a:t>False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1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6700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17. Kāds </a:t>
            </a:r>
            <a:r>
              <a:rPr lang="lv-LV" sz="2000" b="1" dirty="0">
                <a:latin typeface="Arial Narrow" panose="020B0606020202030204" pitchFamily="34" charset="0"/>
              </a:rPr>
              <a:t>būs 1 elementa </a:t>
            </a:r>
            <a:r>
              <a:rPr lang="lv-LV" sz="2000" b="1" dirty="0" err="1">
                <a:latin typeface="Arial Narrow" panose="020B0606020202030204" pitchFamily="34" charset="0"/>
              </a:rPr>
              <a:t>indeks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smtClean="0">
                <a:latin typeface="Arial Narrow" panose="020B0606020202030204" pitchFamily="34" charset="0"/>
              </a:rPr>
              <a:t>masīvā?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30320" y="1767006"/>
            <a:ext cx="1755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281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7467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18. Kāds aritmētiskais </a:t>
            </a:r>
            <a:r>
              <a:rPr lang="lv-LV" sz="2000" b="1" dirty="0">
                <a:latin typeface="Arial Narrow" panose="020B0606020202030204" pitchFamily="34" charset="0"/>
              </a:rPr>
              <a:t>operators </a:t>
            </a:r>
            <a:r>
              <a:rPr lang="lv-LV" sz="2000" b="1" dirty="0" smtClean="0">
                <a:latin typeface="Arial Narrow" panose="020B0606020202030204" pitchFamily="34" charset="0"/>
              </a:rPr>
              <a:t>nozīmē paradīt atlikumu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+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34824" y="1674673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>
                <a:latin typeface="Arial Narrow" panose="020B0606020202030204" pitchFamily="34" charset="0"/>
              </a:rPr>
              <a:t>%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2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0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1. Ko </a:t>
            </a:r>
            <a:r>
              <a:rPr lang="lv-LV" sz="2000" b="1" dirty="0">
                <a:latin typeface="Arial Narrow" panose="020B0606020202030204" pitchFamily="34" charset="0"/>
              </a:rPr>
              <a:t>mēs </a:t>
            </a:r>
            <a:r>
              <a:rPr lang="lv-LV" sz="2000" b="1" dirty="0" smtClean="0">
                <a:latin typeface="Arial Narrow" panose="020B0606020202030204" pitchFamily="34" charset="0"/>
              </a:rPr>
              <a:t>neautomatizējam?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Pārbaudes, kuras jūs vadīsit tikai vienu reizi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Testi, kas jāveic vairākās konfigurācijās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Testi, kas ietver liela datu apjoma ievadīšanu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Testi, kuru laikā ir jāuzņem attēli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5" name="Rectangle 4"/>
          <p:cNvSpPr/>
          <p:nvPr/>
        </p:nvSpPr>
        <p:spPr>
          <a:xfrm>
            <a:off x="7589825" y="1603248"/>
            <a:ext cx="42643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sz="2000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sz="2000" dirty="0">
                <a:latin typeface="Arial Narrow" panose="020B0606020202030204" pitchFamily="34" charset="0"/>
              </a:rPr>
              <a:t>Pārbaudes, kuras jūs vadīsit tikai vienu reizi</a:t>
            </a:r>
          </a:p>
          <a:p>
            <a:endParaRPr lang="lv-LV" sz="2000" b="1" i="0" dirty="0">
              <a:solidFill>
                <a:srgbClr val="8E662E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9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85933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19. </a:t>
            </a:r>
            <a:r>
              <a:rPr lang="nn-NO" sz="2000" b="1" dirty="0" err="1" smtClean="0">
                <a:latin typeface="Arial Narrow" panose="020B0606020202030204" pitchFamily="34" charset="0"/>
              </a:rPr>
              <a:t>Kāda</a:t>
            </a:r>
            <a:r>
              <a:rPr lang="nn-NO" sz="2000" b="1" dirty="0" smtClean="0">
                <a:latin typeface="Arial Narrow" panose="020B0606020202030204" pitchFamily="34" charset="0"/>
              </a:rPr>
              <a:t> </a:t>
            </a:r>
            <a:r>
              <a:rPr lang="nn-NO" sz="2000" b="1" dirty="0">
                <a:latin typeface="Arial Narrow" panose="020B0606020202030204" pitchFamily="34" charset="0"/>
              </a:rPr>
              <a:t>ir </a:t>
            </a:r>
            <a:r>
              <a:rPr lang="nn-NO" sz="2000" b="1" dirty="0" err="1">
                <a:latin typeface="Arial Narrow" panose="020B0606020202030204" pitchFamily="34" charset="0"/>
              </a:rPr>
              <a:t>jaunāka</a:t>
            </a:r>
            <a:r>
              <a:rPr lang="nn-NO" sz="2000" b="1" dirty="0">
                <a:latin typeface="Arial Narrow" panose="020B0606020202030204" pitchFamily="34" charset="0"/>
              </a:rPr>
              <a:t> </a:t>
            </a:r>
            <a:r>
              <a:rPr lang="nn-NO" sz="2000" b="1" dirty="0" err="1">
                <a:latin typeface="Arial Narrow" panose="020B0606020202030204" pitchFamily="34" charset="0"/>
              </a:rPr>
              <a:t>Selenium</a:t>
            </a:r>
            <a:r>
              <a:rPr lang="nn-NO" sz="2000" b="1" dirty="0">
                <a:latin typeface="Arial Narrow" panose="020B0606020202030204" pitchFamily="34" charset="0"/>
              </a:rPr>
              <a:t> </a:t>
            </a:r>
            <a:r>
              <a:rPr lang="nn-NO" sz="2000" b="1" dirty="0" err="1" smtClean="0">
                <a:latin typeface="Arial Narrow" panose="020B0606020202030204" pitchFamily="34" charset="0"/>
              </a:rPr>
              <a:t>versija</a:t>
            </a:r>
            <a:r>
              <a:rPr lang="nn-NO" sz="2000" b="1" dirty="0" smtClean="0">
                <a:latin typeface="Arial Narrow" panose="020B0606020202030204" pitchFamily="34" charset="0"/>
              </a:rPr>
              <a:t>?</a:t>
            </a:r>
            <a:endParaRPr lang="nn-NO" sz="2000" b="1" dirty="0">
              <a:latin typeface="Arial Narrow" panose="020B0606020202030204" pitchFamily="34" charset="0"/>
            </a:endParaRPr>
          </a:p>
          <a:p>
            <a:endParaRPr lang="nn-NO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sz="2000" dirty="0">
                <a:latin typeface="Arial Narrow" panose="020B0606020202030204" pitchFamily="34" charset="0"/>
              </a:rPr>
              <a:t>1.0.*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n-NO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sz="2000" dirty="0">
                <a:latin typeface="Arial Narrow" panose="020B0606020202030204" pitchFamily="34" charset="0"/>
              </a:rPr>
              <a:t>2.0.*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n-NO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sz="2000" dirty="0">
                <a:latin typeface="Arial Narrow" panose="020B0606020202030204" pitchFamily="34" charset="0"/>
              </a:rPr>
              <a:t>3.0.*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n-NO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sz="2000" dirty="0">
                <a:latin typeface="Arial Narrow" panose="020B0606020202030204" pitchFamily="34" charset="0"/>
              </a:rPr>
              <a:t>3.0.* Beta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nn-NO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sz="2000" dirty="0">
                <a:latin typeface="Arial Narrow" panose="020B0606020202030204" pitchFamily="34" charset="0"/>
              </a:rPr>
              <a:t>4.0.0 </a:t>
            </a:r>
            <a:r>
              <a:rPr lang="nn-NO" sz="2000" dirty="0" err="1">
                <a:latin typeface="Arial Narrow" panose="020B0606020202030204" pitchFamily="34" charset="0"/>
              </a:rPr>
              <a:t>alpha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56447" y="1859339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nn-NO" dirty="0">
                <a:latin typeface="Arial Narrow" panose="020B0606020202030204" pitchFamily="34" charset="0"/>
              </a:rPr>
              <a:t>4.0.0 </a:t>
            </a:r>
            <a:r>
              <a:rPr lang="nn-NO" dirty="0" err="1">
                <a:latin typeface="Arial Narrow" panose="020B0606020202030204" pitchFamily="34" charset="0"/>
              </a:rPr>
              <a:t>alpha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0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6700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20. Kas ātrāk strādā </a:t>
            </a:r>
            <a:r>
              <a:rPr lang="lv-LV" sz="2000" b="1" dirty="0" err="1">
                <a:latin typeface="Arial Narrow" panose="020B0606020202030204" pitchFamily="34" charset="0"/>
              </a:rPr>
              <a:t>xpath</a:t>
            </a:r>
            <a:r>
              <a:rPr lang="lv-LV" sz="2000" b="1" dirty="0">
                <a:latin typeface="Arial Narrow" panose="020B0606020202030204" pitchFamily="34" charset="0"/>
              </a:rPr>
              <a:t> vai </a:t>
            </a:r>
            <a:r>
              <a:rPr lang="lv-LV" sz="2000" b="1" dirty="0" err="1" smtClean="0">
                <a:latin typeface="Arial Narrow" panose="020B0606020202030204" pitchFamily="34" charset="0"/>
              </a:rPr>
              <a:t>cssselector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xpath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cssselector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726263" y="1767006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cssselector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3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052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21. Kas </a:t>
            </a:r>
            <a:r>
              <a:rPr lang="lv-LV" sz="2000" b="1" dirty="0">
                <a:latin typeface="Arial Narrow" panose="020B0606020202030204" pitchFamily="34" charset="0"/>
              </a:rPr>
              <a:t>ir </a:t>
            </a:r>
            <a:r>
              <a:rPr lang="lv-LV" sz="2000" b="1" dirty="0" smtClean="0">
                <a:latin typeface="Arial Narrow" panose="020B0606020202030204" pitchFamily="34" charset="0"/>
              </a:rPr>
              <a:t>POM?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Page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Pre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Post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Model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Page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Object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Maximise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34823" y="1705265"/>
            <a:ext cx="1798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Page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Object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Model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0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813173"/>
            <a:ext cx="7741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22. Kā </a:t>
            </a:r>
            <a:r>
              <a:rPr lang="lv-LV" sz="2000" b="1" dirty="0">
                <a:latin typeface="Arial Narrow" panose="020B0606020202030204" pitchFamily="34" charset="0"/>
              </a:rPr>
              <a:t>uzrakstīt pareizi izmantojot </a:t>
            </a:r>
            <a:r>
              <a:rPr lang="lv-LV" sz="2000" b="1" dirty="0" err="1">
                <a:latin typeface="Arial Narrow" panose="020B0606020202030204" pitchFamily="34" charset="0"/>
              </a:rPr>
              <a:t>Selenide</a:t>
            </a:r>
            <a:r>
              <a:rPr lang="lv-LV" sz="2000" b="1" dirty="0">
                <a:latin typeface="Arial Narrow" panose="020B0606020202030204" pitchFamily="34" charset="0"/>
              </a:rPr>
              <a:t>: </a:t>
            </a:r>
            <a:r>
              <a:rPr lang="lv-LV" sz="2000" b="1" dirty="0" err="1">
                <a:latin typeface="Arial Narrow" panose="020B0606020202030204" pitchFamily="34" charset="0"/>
              </a:rPr>
              <a:t>driver.findElement</a:t>
            </a:r>
            <a:r>
              <a:rPr lang="lv-LV" sz="2000" b="1" dirty="0" smtClean="0">
                <a:latin typeface="Arial Narrow" panose="020B0606020202030204" pitchFamily="34" charset="0"/>
              </a:rPr>
              <a:t>()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#()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@()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$()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%()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922207" y="1813173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>
                <a:latin typeface="Arial Narrow" panose="020B0606020202030204" pitchFamily="34" charset="0"/>
              </a:rPr>
              <a:t>$()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4445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23. @Test </a:t>
            </a:r>
            <a:r>
              <a:rPr lang="lv-LV" sz="2000" b="1" dirty="0">
                <a:latin typeface="Arial Narrow" panose="020B0606020202030204" pitchFamily="34" charset="0"/>
              </a:rPr>
              <a:t>ir izmantots ..... </a:t>
            </a:r>
            <a:r>
              <a:rPr lang="lv-LV" sz="2000" b="1" dirty="0" smtClean="0">
                <a:latin typeface="Arial Narrow" panose="020B0606020202030204" pitchFamily="34" charset="0"/>
              </a:rPr>
              <a:t>bibliotēkā</a:t>
            </a:r>
            <a:r>
              <a:rPr lang="lv-LV" sz="2000" dirty="0" smtClean="0">
                <a:latin typeface="Arial Narrow" panose="020B0606020202030204" pitchFamily="34" charset="0"/>
              </a:rPr>
              <a:t>.</a:t>
            </a:r>
            <a:endParaRPr lang="lv-LV" sz="2000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Cucumber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JUnit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Gradle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Selenium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491132" y="1744454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JUnit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6700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24. Kā </a:t>
            </a:r>
            <a:r>
              <a:rPr lang="lv-LV" sz="2000" b="1" dirty="0">
                <a:latin typeface="Arial Narrow" panose="020B0606020202030204" pitchFamily="34" charset="0"/>
              </a:rPr>
              <a:t>pārslēgties uz </a:t>
            </a:r>
            <a:r>
              <a:rPr lang="lv-LV" sz="2000" b="1" dirty="0" err="1" smtClean="0">
                <a:latin typeface="Arial Narrow" panose="020B0606020202030204" pitchFamily="34" charset="0"/>
              </a:rPr>
              <a:t>iframe</a:t>
            </a:r>
            <a:r>
              <a:rPr lang="lv-LV" sz="2000" b="1" dirty="0" smtClean="0">
                <a:latin typeface="Arial Narrow" panose="020B0606020202030204" pitchFamily="34" charset="0"/>
              </a:rPr>
              <a:t>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driver.switchTo</a:t>
            </a:r>
            <a:r>
              <a:rPr lang="lv-LV" sz="2000" dirty="0">
                <a:latin typeface="Arial Narrow" panose="020B0606020202030204" pitchFamily="34" charset="0"/>
              </a:rPr>
              <a:t>().</a:t>
            </a:r>
            <a:r>
              <a:rPr lang="lv-LV" sz="2000" dirty="0" err="1">
                <a:latin typeface="Arial Narrow" panose="020B0606020202030204" pitchFamily="34" charset="0"/>
              </a:rPr>
              <a:t>frame</a:t>
            </a:r>
            <a:r>
              <a:rPr lang="lv-LV" sz="2000" dirty="0">
                <a:latin typeface="Arial Narrow" panose="020B0606020202030204" pitchFamily="34" charset="0"/>
              </a:rPr>
              <a:t>(0);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driver.switchTo</a:t>
            </a:r>
            <a:r>
              <a:rPr lang="lv-LV" sz="2000" dirty="0">
                <a:latin typeface="Arial Narrow" panose="020B0606020202030204" pitchFamily="34" charset="0"/>
              </a:rPr>
              <a:t>().</a:t>
            </a:r>
            <a:r>
              <a:rPr lang="lv-LV" sz="2000" dirty="0" err="1">
                <a:latin typeface="Arial Narrow" panose="020B0606020202030204" pitchFamily="34" charset="0"/>
              </a:rPr>
              <a:t>alert</a:t>
            </a:r>
            <a:r>
              <a:rPr lang="lv-LV" sz="2000" dirty="0">
                <a:latin typeface="Arial Narrow" panose="020B0606020202030204" pitchFamily="34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17258" y="1767006"/>
            <a:ext cx="23718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driver.switchTo</a:t>
            </a:r>
            <a:r>
              <a:rPr lang="lv-LV" dirty="0">
                <a:latin typeface="Arial Narrow" panose="020B0606020202030204" pitchFamily="34" charset="0"/>
              </a:rPr>
              <a:t>().</a:t>
            </a:r>
            <a:r>
              <a:rPr lang="lv-LV" dirty="0" err="1">
                <a:latin typeface="Arial Narrow" panose="020B0606020202030204" pitchFamily="34" charset="0"/>
              </a:rPr>
              <a:t>frame</a:t>
            </a:r>
            <a:r>
              <a:rPr lang="lv-LV" dirty="0">
                <a:latin typeface="Arial Narrow" panose="020B0606020202030204" pitchFamily="34" charset="0"/>
              </a:rPr>
              <a:t>(0</a:t>
            </a:r>
            <a:r>
              <a:rPr lang="lv-LV" dirty="0" smtClean="0">
                <a:latin typeface="Arial Narrow" panose="020B0606020202030204" pitchFamily="34" charset="0"/>
              </a:rPr>
              <a:t>)</a:t>
            </a:r>
          </a:p>
          <a:p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8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496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25. Kā ātri </a:t>
            </a:r>
            <a:r>
              <a:rPr lang="lv-LV" sz="2000" b="1" dirty="0">
                <a:latin typeface="Arial Narrow" panose="020B0606020202030204" pitchFamily="34" charset="0"/>
              </a:rPr>
              <a:t>uztaisīt </a:t>
            </a:r>
            <a:r>
              <a:rPr lang="lv-LV" sz="2000" b="1" dirty="0" err="1">
                <a:latin typeface="Arial Narrow" panose="020B0606020202030204" pitchFamily="34" charset="0"/>
              </a:rPr>
              <a:t>public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err="1">
                <a:latin typeface="Arial Narrow" panose="020B0606020202030204" pitchFamily="34" charset="0"/>
              </a:rPr>
              <a:t>static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err="1">
                <a:latin typeface="Arial Narrow" panose="020B0606020202030204" pitchFamily="34" charset="0"/>
              </a:rPr>
              <a:t>void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err="1">
                <a:latin typeface="Arial Narrow" panose="020B0606020202030204" pitchFamily="34" charset="0"/>
              </a:rPr>
              <a:t>main</a:t>
            </a:r>
            <a:r>
              <a:rPr lang="lv-LV" sz="2000" b="1" dirty="0">
                <a:latin typeface="Arial Narrow" panose="020B0606020202030204" pitchFamily="34" charset="0"/>
              </a:rPr>
              <a:t>(). </a:t>
            </a:r>
            <a:r>
              <a:rPr lang="lv-LV" sz="2000" b="1" dirty="0" smtClean="0">
                <a:latin typeface="Arial Narrow" panose="020B0606020202030204" pitchFamily="34" charset="0"/>
              </a:rPr>
              <a:t>Rakstot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 smtClean="0">
                <a:latin typeface="Arial Narrow" panose="020B0606020202030204" pitchFamily="34" charset="0"/>
              </a:rPr>
              <a:t>psvm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pscv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scvp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pvsm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582573" y="1749645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psvm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3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950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lv-LV" sz="2000" b="1" dirty="0">
              <a:latin typeface="Arial Narrow" panose="020B0606020202030204" pitchFamily="34" charset="0"/>
            </a:endParaRPr>
          </a:p>
          <a:p>
            <a:r>
              <a:rPr lang="lv-LV" sz="2000" b="1" dirty="0" smtClean="0">
                <a:latin typeface="Arial Narrow" panose="020B0606020202030204" pitchFamily="34" charset="0"/>
              </a:rPr>
              <a:t>26. Kā </a:t>
            </a:r>
            <a:r>
              <a:rPr lang="lv-LV" sz="2000" b="1" dirty="0">
                <a:latin typeface="Arial Narrow" panose="020B0606020202030204" pitchFamily="34" charset="0"/>
              </a:rPr>
              <a:t>jums patika šīs </a:t>
            </a:r>
            <a:r>
              <a:rPr lang="lv-LV" sz="2000" b="1" dirty="0" smtClean="0">
                <a:latin typeface="Arial Narrow" panose="020B0606020202030204" pitchFamily="34" charset="0"/>
              </a:rPr>
              <a:t>kurss?</a:t>
            </a:r>
            <a:endParaRPr lang="lv-LV" sz="20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5" name="5-Point Star 4"/>
          <p:cNvSpPr/>
          <p:nvPr/>
        </p:nvSpPr>
        <p:spPr>
          <a:xfrm>
            <a:off x="1031966" y="2926079"/>
            <a:ext cx="627017" cy="53557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5-Point Star 5"/>
          <p:cNvSpPr/>
          <p:nvPr/>
        </p:nvSpPr>
        <p:spPr>
          <a:xfrm>
            <a:off x="1937658" y="2926079"/>
            <a:ext cx="627017" cy="53557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5-Point Star 6"/>
          <p:cNvSpPr/>
          <p:nvPr/>
        </p:nvSpPr>
        <p:spPr>
          <a:xfrm>
            <a:off x="2843350" y="2926079"/>
            <a:ext cx="627017" cy="53557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5-Point Star 7"/>
          <p:cNvSpPr/>
          <p:nvPr/>
        </p:nvSpPr>
        <p:spPr>
          <a:xfrm>
            <a:off x="4654734" y="2899951"/>
            <a:ext cx="627017" cy="53557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5-Point Star 8"/>
          <p:cNvSpPr/>
          <p:nvPr/>
        </p:nvSpPr>
        <p:spPr>
          <a:xfrm>
            <a:off x="3749042" y="2899952"/>
            <a:ext cx="627017" cy="53557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593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472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2. Kādi </a:t>
            </a:r>
            <a:r>
              <a:rPr lang="lv-LV" sz="2000" b="1" dirty="0">
                <a:latin typeface="Arial Narrow" panose="020B0606020202030204" pitchFamily="34" charset="0"/>
              </a:rPr>
              <a:t>ir automatizācijas </a:t>
            </a:r>
            <a:r>
              <a:rPr lang="lv-LV" sz="2000" b="1" dirty="0" smtClean="0">
                <a:latin typeface="Arial Narrow" panose="020B0606020202030204" pitchFamily="34" charset="0"/>
              </a:rPr>
              <a:t>veidi?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 smtClean="0">
              <a:latin typeface="Arial Narrow" panose="020B0606020202030204" pitchFamily="34" charset="0"/>
            </a:endParaRPr>
          </a:p>
          <a:p>
            <a:r>
              <a:rPr lang="lv-LV" sz="2000" dirty="0" err="1" smtClean="0">
                <a:latin typeface="Arial Narrow" panose="020B0606020202030204" pitchFamily="34" charset="0"/>
              </a:rPr>
              <a:t>Enter</a:t>
            </a:r>
            <a:r>
              <a:rPr lang="lv-LV" sz="2000" dirty="0" smtClean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your</a:t>
            </a:r>
            <a:r>
              <a:rPr lang="lv-LV" sz="2000" dirty="0">
                <a:latin typeface="Arial Narrow" panose="020B0606020202030204" pitchFamily="34" charset="0"/>
              </a:rPr>
              <a:t> </a:t>
            </a:r>
            <a:r>
              <a:rPr lang="lv-LV" sz="2000" dirty="0" err="1" smtClean="0">
                <a:latin typeface="Arial Narrow" panose="020B0606020202030204" pitchFamily="34" charset="0"/>
              </a:rPr>
              <a:t>answer</a:t>
            </a:r>
            <a:r>
              <a:rPr lang="lv-LV" sz="2000" dirty="0" smtClean="0">
                <a:latin typeface="Arial Narrow" panose="020B0606020202030204" pitchFamily="34" charset="0"/>
              </a:rPr>
              <a:t>: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608698" y="1747298"/>
            <a:ext cx="4097597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pPr lvl="0">
              <a:buSzPts val="2800"/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Tīmekļa lietotņu testi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Datora lietotņu 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(</a:t>
            </a:r>
            <a:r>
              <a:rPr lang="lv-LV" sz="2000" i="1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desktop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applications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) </a:t>
            </a: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testi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Mobilo lietotņu 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(</a:t>
            </a:r>
            <a:r>
              <a:rPr lang="lv-LV" sz="2000" i="1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mobile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lv-LV" sz="2000" i="1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applications</a:t>
            </a:r>
            <a:r>
              <a:rPr lang="lv-LV" sz="2000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) </a:t>
            </a: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testi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Stress/Slodzes/Veiktspējas testi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Drošības testi</a:t>
            </a:r>
          </a:p>
          <a:p>
            <a:pPr lvl="0" indent="-457200">
              <a:lnSpc>
                <a:spcPct val="100000"/>
              </a:lnSpc>
              <a:spcBef>
                <a:spcPts val="0"/>
              </a:spcBef>
            </a:pPr>
            <a:r>
              <a:rPr lang="lv-LV" sz="2000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Spēles testi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2776" y="2993793"/>
            <a:ext cx="4572001" cy="1787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681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54583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3. Kā </a:t>
            </a:r>
            <a:r>
              <a:rPr lang="lv-LV" sz="2000" b="1" dirty="0">
                <a:latin typeface="Arial Narrow" panose="020B0606020202030204" pitchFamily="34" charset="0"/>
              </a:rPr>
              <a:t>nevar saukt </a:t>
            </a:r>
            <a:r>
              <a:rPr lang="lv-LV" sz="2000" b="1" dirty="0" smtClean="0">
                <a:latin typeface="Arial Narrow" panose="020B0606020202030204" pitchFamily="34" charset="0"/>
              </a:rPr>
              <a:t>mainīgo?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skinColor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currentDayOfTheWeek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size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$</a:t>
            </a:r>
            <a:r>
              <a:rPr lang="lv-LV" sz="2000" dirty="0" err="1">
                <a:latin typeface="Arial Narrow" panose="020B0606020202030204" pitchFamily="34" charset="0"/>
              </a:rPr>
              <a:t>bankBalance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Timestamp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8144275" y="1545831"/>
            <a:ext cx="17556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>
                <a:latin typeface="Arial Narrow" panose="020B0606020202030204" pitchFamily="34" charset="0"/>
              </a:rPr>
              <a:t>$</a:t>
            </a:r>
            <a:r>
              <a:rPr lang="lv-LV" dirty="0" err="1" smtClean="0">
                <a:latin typeface="Arial Narrow" panose="020B0606020202030204" pitchFamily="34" charset="0"/>
              </a:rPr>
              <a:t>bankBalance</a:t>
            </a:r>
            <a:endParaRPr lang="lv-LV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err="1">
                <a:latin typeface="Arial Narrow" panose="020B0606020202030204" pitchFamily="34" charset="0"/>
              </a:rPr>
              <a:t>Timestamp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836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4. </a:t>
            </a:r>
            <a:r>
              <a:rPr lang="lv-LV" sz="2000" b="1" dirty="0" err="1" smtClean="0">
                <a:latin typeface="Arial Narrow" panose="020B0606020202030204" pitchFamily="34" charset="0"/>
              </a:rPr>
              <a:t>xpath</a:t>
            </a:r>
            <a:r>
              <a:rPr lang="lv-LV" sz="2000" b="1" dirty="0" smtClean="0">
                <a:latin typeface="Arial Narrow" panose="020B0606020202030204" pitchFamily="34" charset="0"/>
              </a:rPr>
              <a:t> </a:t>
            </a:r>
            <a:r>
              <a:rPr lang="lv-LV" sz="2000" b="1" dirty="0">
                <a:latin typeface="Arial Narrow" panose="020B0606020202030204" pitchFamily="34" charset="0"/>
              </a:rPr>
              <a:t>sintakse </a:t>
            </a:r>
            <a:r>
              <a:rPr lang="lv-LV" sz="2000" b="1" dirty="0" smtClean="0">
                <a:latin typeface="Arial Narrow" panose="020B0606020202030204" pitchFamily="34" charset="0"/>
              </a:rPr>
              <a:t>ir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//tag[</a:t>
            </a:r>
            <a:r>
              <a:rPr lang="lv-LV" sz="2000" dirty="0" err="1">
                <a:latin typeface="Arial Narrow" panose="020B0606020202030204" pitchFamily="34" charset="0"/>
              </a:rPr>
              <a:t>attribute</a:t>
            </a:r>
            <a:r>
              <a:rPr lang="lv-LV" sz="2000" dirty="0">
                <a:latin typeface="Arial Narrow" panose="020B0606020202030204" pitchFamily="34" charset="0"/>
              </a:rPr>
              <a:t>='</a:t>
            </a:r>
            <a:r>
              <a:rPr lang="lv-LV" sz="2000" dirty="0" err="1">
                <a:latin typeface="Arial Narrow" panose="020B0606020202030204" pitchFamily="34" charset="0"/>
              </a:rPr>
              <a:t>name</a:t>
            </a:r>
            <a:r>
              <a:rPr lang="lv-LV" sz="2000" dirty="0">
                <a:latin typeface="Arial Narrow" panose="020B0606020202030204" pitchFamily="34" charset="0"/>
              </a:rPr>
              <a:t>']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//tag[@</a:t>
            </a:r>
            <a:r>
              <a:rPr lang="lv-LV" sz="2000" dirty="0" err="1">
                <a:latin typeface="Arial Narrow" panose="020B0606020202030204" pitchFamily="34" charset="0"/>
              </a:rPr>
              <a:t>attribute</a:t>
            </a:r>
            <a:r>
              <a:rPr lang="lv-LV" sz="2000" dirty="0">
                <a:latin typeface="Arial Narrow" panose="020B0606020202030204" pitchFamily="34" charset="0"/>
              </a:rPr>
              <a:t>='</a:t>
            </a:r>
            <a:r>
              <a:rPr lang="lv-LV" sz="2000" dirty="0" err="1">
                <a:latin typeface="Arial Narrow" panose="020B0606020202030204" pitchFamily="34" charset="0"/>
              </a:rPr>
              <a:t>name</a:t>
            </a:r>
            <a:r>
              <a:rPr lang="lv-LV" sz="2000" dirty="0">
                <a:latin typeface="Arial Narrow" panose="020B0606020202030204" pitchFamily="34" charset="0"/>
              </a:rPr>
              <a:t>']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#</a:t>
            </a:r>
            <a:r>
              <a:rPr lang="lv-LV" sz="2000" dirty="0" err="1">
                <a:latin typeface="Arial Narrow" panose="020B0606020202030204" pitchFamily="34" charset="0"/>
              </a:rPr>
              <a:t>id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.</a:t>
            </a:r>
            <a:r>
              <a:rPr lang="lv-LV" sz="2000" dirty="0" err="1">
                <a:latin typeface="Arial Narrow" panose="020B0606020202030204" pitchFamily="34" charset="0"/>
              </a:rPr>
              <a:t>className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8248777" y="1783642"/>
            <a:ext cx="2410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>
                <a:latin typeface="Arial Narrow" panose="020B0606020202030204" pitchFamily="34" charset="0"/>
              </a:rPr>
              <a:t>//tag[@</a:t>
            </a:r>
            <a:r>
              <a:rPr lang="lv-LV" dirty="0" err="1">
                <a:latin typeface="Arial Narrow" panose="020B0606020202030204" pitchFamily="34" charset="0"/>
              </a:rPr>
              <a:t>attribute</a:t>
            </a:r>
            <a:r>
              <a:rPr lang="lv-LV" dirty="0">
                <a:latin typeface="Arial Narrow" panose="020B0606020202030204" pitchFamily="34" charset="0"/>
              </a:rPr>
              <a:t>='</a:t>
            </a:r>
            <a:r>
              <a:rPr lang="lv-LV" dirty="0" err="1">
                <a:latin typeface="Arial Narrow" panose="020B0606020202030204" pitchFamily="34" charset="0"/>
              </a:rPr>
              <a:t>name</a:t>
            </a:r>
            <a:r>
              <a:rPr lang="lv-LV" dirty="0">
                <a:latin typeface="Arial Narrow" panose="020B0606020202030204" pitchFamily="34" charset="0"/>
              </a:rPr>
              <a:t>']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7467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5. </a:t>
            </a:r>
            <a:r>
              <a:rPr lang="lv-LV" sz="2000" b="1" dirty="0" err="1" smtClean="0">
                <a:latin typeface="Arial Narrow" panose="020B0606020202030204" pitchFamily="34" charset="0"/>
              </a:rPr>
              <a:t>Web</a:t>
            </a:r>
            <a:r>
              <a:rPr lang="lv-LV" sz="2000" b="1" dirty="0" smtClean="0">
                <a:latin typeface="Arial Narrow" panose="020B0606020202030204" pitchFamily="34" charset="0"/>
              </a:rPr>
              <a:t> </a:t>
            </a:r>
            <a:r>
              <a:rPr lang="lv-LV" sz="2000" b="1" dirty="0">
                <a:latin typeface="Arial Narrow" panose="020B0606020202030204" pitchFamily="34" charset="0"/>
              </a:rPr>
              <a:t>lapa </a:t>
            </a:r>
            <a:r>
              <a:rPr lang="lv-LV" sz="2000" b="1" dirty="0" err="1">
                <a:latin typeface="Arial Narrow" panose="020B0606020202030204" pitchFamily="34" charset="0"/>
              </a:rPr>
              <a:t>sastav</a:t>
            </a:r>
            <a:r>
              <a:rPr lang="lv-LV" sz="2000" b="1" dirty="0">
                <a:latin typeface="Arial Narrow" panose="020B0606020202030204" pitchFamily="34" charset="0"/>
              </a:rPr>
              <a:t> </a:t>
            </a:r>
            <a:r>
              <a:rPr lang="lv-LV" sz="2000" b="1" dirty="0" smtClean="0">
                <a:latin typeface="Arial Narrow" panose="020B0606020202030204" pitchFamily="34" charset="0"/>
              </a:rPr>
              <a:t>no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Javascript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Python</a:t>
            </a: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8039772" y="1674673"/>
            <a:ext cx="17556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smtClean="0">
                <a:latin typeface="Arial Narrow" panose="020B0606020202030204" pitchFamily="34" charset="0"/>
              </a:rPr>
              <a:t>HTML</a:t>
            </a:r>
            <a:endParaRPr lang="lv-LV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smtClean="0">
                <a:latin typeface="Arial Narrow" panose="020B0606020202030204" pitchFamily="34" charset="0"/>
              </a:rPr>
              <a:t>CSS</a:t>
            </a:r>
            <a:endParaRPr lang="lv-LV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 err="1">
                <a:latin typeface="Arial Narrow" panose="020B0606020202030204" pitchFamily="34" charset="0"/>
              </a:rPr>
              <a:t>Javascript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748937" y="167467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>
                <a:latin typeface="Arial Narrow" panose="020B0606020202030204" pitchFamily="34" charset="0"/>
              </a:rPr>
              <a:t>6</a:t>
            </a:r>
            <a:r>
              <a:rPr lang="lv-LV" sz="2000" b="1" dirty="0" smtClean="0">
                <a:latin typeface="Arial Narrow" panose="020B0606020202030204" pitchFamily="34" charset="0"/>
              </a:rPr>
              <a:t>. Kas ir LOMBOK?</a:t>
            </a:r>
            <a:endParaRPr lang="lv-LV" sz="2000" b="1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smtClean="0">
                <a:latin typeface="Arial Narrow" panose="020B0606020202030204" pitchFamily="34" charset="0"/>
              </a:rPr>
              <a:t>Java ietvars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smtClean="0">
                <a:latin typeface="Arial Narrow" panose="020B0606020202030204" pitchFamily="34" charset="0"/>
              </a:rPr>
              <a:t>Java </a:t>
            </a:r>
            <a:r>
              <a:rPr lang="lv-LV" sz="2000" dirty="0" err="1" smtClean="0">
                <a:latin typeface="Arial Narrow" panose="020B0606020202030204" pitchFamily="34" charset="0"/>
              </a:rPr>
              <a:t>bibiotēka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 smtClean="0">
                <a:latin typeface="Arial Narrow" panose="020B0606020202030204" pitchFamily="34" charset="0"/>
              </a:rPr>
              <a:t>JavaScript</a:t>
            </a:r>
            <a:r>
              <a:rPr lang="lv-LV" sz="2000" dirty="0" smtClean="0">
                <a:latin typeface="Arial Narrow" panose="020B0606020202030204" pitchFamily="34" charset="0"/>
              </a:rPr>
              <a:t> ietvars</a:t>
            </a:r>
            <a:endParaRPr lang="lv-LV" sz="2000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 smtClean="0">
                <a:latin typeface="Arial Narrow" panose="020B0606020202030204" pitchFamily="34" charset="0"/>
              </a:rPr>
              <a:t>Python</a:t>
            </a:r>
            <a:r>
              <a:rPr lang="lv-LV" sz="2000" dirty="0" smtClean="0">
                <a:latin typeface="Arial Narrow" panose="020B0606020202030204" pitchFamily="34" charset="0"/>
              </a:rPr>
              <a:t> </a:t>
            </a:r>
            <a:r>
              <a:rPr lang="lv-LV" sz="2000" dirty="0" err="1">
                <a:latin typeface="Arial Narrow" panose="020B0606020202030204" pitchFamily="34" charset="0"/>
              </a:rPr>
              <a:t>bibiotēka</a:t>
            </a: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8777" y="1783642"/>
            <a:ext cx="2410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dirty="0">
                <a:latin typeface="Arial Narrow" panose="020B0606020202030204" pitchFamily="34" charset="0"/>
              </a:rPr>
              <a:t>Java </a:t>
            </a:r>
            <a:r>
              <a:rPr lang="lv-LV" dirty="0" err="1">
                <a:latin typeface="Arial Narrow" panose="020B0606020202030204" pitchFamily="34" charset="0"/>
              </a:rPr>
              <a:t>bibiotēka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69220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b="1" dirty="0" smtClean="0">
                <a:latin typeface="Arial Narrow" panose="020B0606020202030204" pitchFamily="34" charset="0"/>
              </a:rPr>
              <a:t>7. Cik </a:t>
            </a:r>
            <a:r>
              <a:rPr lang="lv-LV" sz="2000" b="1" dirty="0">
                <a:latin typeface="Arial Narrow" panose="020B0606020202030204" pitchFamily="34" charset="0"/>
              </a:rPr>
              <a:t>gadi ir </a:t>
            </a:r>
            <a:r>
              <a:rPr lang="lv-LV" sz="2000" b="1" dirty="0" err="1">
                <a:latin typeface="Arial Narrow" panose="020B0606020202030204" pitchFamily="34" charset="0"/>
              </a:rPr>
              <a:t>Javascript</a:t>
            </a:r>
            <a:r>
              <a:rPr lang="lv-LV" sz="2000" b="1" dirty="0">
                <a:latin typeface="Arial Narrow" panose="020B0606020202030204" pitchFamily="34" charset="0"/>
              </a:rPr>
              <a:t> ietvara dzīves cikls?</a:t>
            </a: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1-3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4-6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5-7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>
                <a:latin typeface="Arial Narrow" panose="020B0606020202030204" pitchFamily="34" charset="0"/>
              </a:rPr>
              <a:t>8-10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7765452" y="1692201"/>
            <a:ext cx="17556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>
                <a:latin typeface="Arial Narrow" panose="020B0606020202030204" pitchFamily="34" charset="0"/>
              </a:rPr>
              <a:t>8-10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176639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000" dirty="0" smtClean="0">
                <a:latin typeface="Arial Narrow" panose="020B0606020202030204" pitchFamily="34" charset="0"/>
              </a:rPr>
              <a:t>8</a:t>
            </a:r>
            <a:r>
              <a:rPr lang="lv-LV" sz="2000" b="1" dirty="0" smtClean="0">
                <a:latin typeface="Arial Narrow" panose="020B0606020202030204" pitchFamily="34" charset="0"/>
              </a:rPr>
              <a:t>. Kas </a:t>
            </a:r>
            <a:r>
              <a:rPr lang="lv-LV" sz="2000" b="1" dirty="0">
                <a:latin typeface="Arial Narrow" panose="020B0606020202030204" pitchFamily="34" charset="0"/>
              </a:rPr>
              <a:t>tas ir par faila </a:t>
            </a:r>
            <a:r>
              <a:rPr lang="lv-LV" sz="2000" b="1" dirty="0" smtClean="0">
                <a:latin typeface="Arial Narrow" panose="020B0606020202030204" pitchFamily="34" charset="0"/>
              </a:rPr>
              <a:t>tipu?</a:t>
            </a:r>
            <a:endParaRPr lang="lv-LV" sz="2000" dirty="0">
              <a:latin typeface="Arial Narrow" panose="020B0606020202030204" pitchFamily="34" charset="0"/>
            </a:endParaRPr>
          </a:p>
          <a:p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Maven</a:t>
            </a:r>
            <a:r>
              <a:rPr lang="lv-LV" sz="2000" dirty="0">
                <a:latin typeface="Arial Narrow" panose="020B0606020202030204" pitchFamily="34" charset="0"/>
              </a:rPr>
              <a:t> faila piemērs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lv-LV" sz="2000" dirty="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lv-LV" sz="2000" dirty="0" err="1">
                <a:latin typeface="Arial Narrow" panose="020B0606020202030204" pitchFamily="34" charset="0"/>
              </a:rPr>
              <a:t>Gradle</a:t>
            </a:r>
            <a:r>
              <a:rPr lang="lv-LV" sz="2000" dirty="0">
                <a:latin typeface="Arial Narrow" panose="020B0606020202030204" pitchFamily="34" charset="0"/>
              </a:rPr>
              <a:t> faila piemērs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83" y="1951059"/>
            <a:ext cx="2886075" cy="152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937" y="857963"/>
            <a:ext cx="386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>
                <a:latin typeface="Arial Narrow" panose="020B0606020202030204" pitchFamily="34" charset="0"/>
              </a:rPr>
              <a:t>Nobeiguma testa jautājumi</a:t>
            </a:r>
            <a:r>
              <a:rPr lang="lv-LV" dirty="0" smtClean="0"/>
              <a:t>:</a:t>
            </a:r>
            <a:endParaRPr lang="lv-LV" dirty="0"/>
          </a:p>
        </p:txBody>
      </p:sp>
      <p:sp>
        <p:nvSpPr>
          <p:cNvPr id="5" name="Rectangle 4"/>
          <p:cNvSpPr/>
          <p:nvPr/>
        </p:nvSpPr>
        <p:spPr>
          <a:xfrm>
            <a:off x="8101557" y="1766393"/>
            <a:ext cx="1880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b="1" dirty="0">
                <a:solidFill>
                  <a:srgbClr val="8E662E"/>
                </a:solidFill>
                <a:latin typeface="Arial Narrow" panose="020B0606020202030204" pitchFamily="34" charset="0"/>
              </a:rPr>
              <a:t>Pareizā atbilde ir</a:t>
            </a:r>
            <a:r>
              <a:rPr lang="lv-LV" b="1" dirty="0" smtClean="0">
                <a:solidFill>
                  <a:srgbClr val="8E662E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Gradle</a:t>
            </a:r>
            <a:r>
              <a:rPr lang="lv-LV" dirty="0">
                <a:latin typeface="Arial Narrow" panose="020B0606020202030204" pitchFamily="34" charset="0"/>
              </a:rPr>
              <a:t> faila piemērs</a:t>
            </a:r>
          </a:p>
          <a:p>
            <a:endParaRPr lang="lv-LV" b="1" dirty="0">
              <a:solidFill>
                <a:srgbClr val="8E662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733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Times New Roman</vt:lpstr>
      <vt:lpstr>Wingdings</vt:lpstr>
      <vt:lpstr>Office Theme</vt:lpstr>
      <vt:lpstr>      Tēma Nr.24   Gala projekts un Demo versija   Uzdevumi   Noslēguma tests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181</cp:revision>
  <dcterms:created xsi:type="dcterms:W3CDTF">2017-12-10T17:17:33Z</dcterms:created>
  <dcterms:modified xsi:type="dcterms:W3CDTF">2021-04-26T16:21:45Z</dcterms:modified>
</cp:coreProperties>
</file>