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  <p:sldMasterId id="2147483675" r:id="rId2"/>
  </p:sldMasterIdLst>
  <p:notesMasterIdLst>
    <p:notesMasterId r:id="rId28"/>
  </p:notesMasterIdLst>
  <p:sldIdLst>
    <p:sldId id="376" r:id="rId3"/>
    <p:sldId id="260" r:id="rId4"/>
    <p:sldId id="258" r:id="rId5"/>
    <p:sldId id="261" r:id="rId6"/>
    <p:sldId id="262" r:id="rId7"/>
    <p:sldId id="333" r:id="rId8"/>
    <p:sldId id="274" r:id="rId9"/>
    <p:sldId id="263" r:id="rId10"/>
    <p:sldId id="287" r:id="rId11"/>
    <p:sldId id="288" r:id="rId12"/>
    <p:sldId id="266" r:id="rId13"/>
    <p:sldId id="334" r:id="rId14"/>
    <p:sldId id="276" r:id="rId15"/>
    <p:sldId id="309" r:id="rId16"/>
    <p:sldId id="324" r:id="rId17"/>
    <p:sldId id="325" r:id="rId18"/>
    <p:sldId id="326" r:id="rId19"/>
    <p:sldId id="327" r:id="rId20"/>
    <p:sldId id="329" r:id="rId21"/>
    <p:sldId id="331" r:id="rId22"/>
    <p:sldId id="332" r:id="rId23"/>
    <p:sldId id="335" r:id="rId24"/>
    <p:sldId id="330" r:id="rId25"/>
    <p:sldId id="271" r:id="rId26"/>
    <p:sldId id="374" r:id="rId27"/>
  </p:sldIdLst>
  <p:sldSz cx="12192000" cy="68580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" roundtripDataSignature="AMtx7mjk6vsDzSOxkF2R2OYOCyPZs08D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50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34EF33-F24F-43ED-95DD-1B87D90A5AD1}">
  <a:tblStyle styleId="{8134EF33-F24F-43ED-95DD-1B87D90A5A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4434" autoAdjust="0"/>
  </p:normalViewPr>
  <p:slideViewPr>
    <p:cSldViewPr snapToGrid="0">
      <p:cViewPr varScale="1">
        <p:scale>
          <a:sx n="108" d="100"/>
          <a:sy n="108" d="100"/>
        </p:scale>
        <p:origin x="7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6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64" Type="http://customschemas.google.com/relationships/presentationmetadata" Target="meta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44569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rsraksta slaids">
  <p:cSld name="Virsraksta slaid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d3da93df7_0_278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9d3da93df7_0_278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1" name="Google Shape;101;g9d3da93df7_0_2789"/>
          <p:cNvSpPr/>
          <p:nvPr/>
        </p:nvSpPr>
        <p:spPr>
          <a:xfrm>
            <a:off x="0" y="5755342"/>
            <a:ext cx="12192000" cy="127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g9d3da93df7_0_278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29826" y="538464"/>
            <a:ext cx="3876527" cy="131001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9d3da93df7_0_2789"/>
          <p:cNvSpPr/>
          <p:nvPr/>
        </p:nvSpPr>
        <p:spPr>
          <a:xfrm>
            <a:off x="0" y="2316162"/>
            <a:ext cx="12192000" cy="4712100"/>
          </a:xfrm>
          <a:prstGeom prst="rect">
            <a:avLst/>
          </a:prstGeom>
          <a:solidFill>
            <a:srgbClr val="1B508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41BA-BAE7-435C-9C7D-4B43D67D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83466-0FB0-4C3A-B657-6BB41BDC5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507F3-4548-46C1-A1BB-952D047C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8B352-E9A1-46CD-AAB5-C0E1912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201AD-2EA5-4C23-86C6-57221865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184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973F-B1CA-4A0F-8D50-43CC104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EBBD4-1B0A-44D2-A976-58A17CEF8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7351D-8925-40DB-A6C9-9B4F26BA9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4A8D3-A04A-46C2-8E52-CED9323D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EBFBA-981F-4CF1-8BCC-8E45BCF4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D5F43-FB56-49E8-B326-4CDAC4CA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5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5157-820C-49FF-9036-CDDC425A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17E16-9B5A-4EFC-AEF4-446C73F11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04CB-EEB4-47A9-AFCA-A9B1D7EA7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D2926-0C1C-46D8-8382-F7CA23248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D5E7F-97BA-40C2-B098-2F834F80B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7260F-9449-4AD5-A72F-2D624803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5F451-C521-4556-B3D9-DF3D1A42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C2CA9-E9AB-4F41-B945-BC43A324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54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B0F0-D86D-4BC4-88B6-4CF5576D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7C887-C230-4EF4-8EDA-E8548C27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57899-CEF8-4E7F-8FBD-A8E34EE8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FA845-6494-4E46-BC0B-E6DE9602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9610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7D763-BDF5-4A18-A968-AE9E2BD5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29B8F-196F-41AB-A8B1-AE65E1A1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A7BCB-2460-40D1-A61D-A7411043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227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3D10-12B1-4E12-9672-C352E0F8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7E34-9D70-49CB-8A29-1FED1ABCE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2C80F-0F5E-4440-AE94-EED8C6086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C1147-311A-486B-A328-AC50AB26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7A534-AF95-43B0-95FD-9B9E7D4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834D8-0286-40F6-B906-2E02C67F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950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DFE7-4916-4BF8-88D0-62205AFC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008EA-92FC-47A0-A6E0-D131A2265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8CD67-5600-4673-8637-379BC0471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5E6F9-4144-4105-8B10-2A2F658A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418C5-08F3-4A73-9963-91966446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8FBC0-ADC9-4E9B-ADD9-6111B90D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0072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6724-2E1C-40FB-8627-01619F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9090A-7F06-48D0-BDEE-1245E8CDB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5D63E-29E1-4C0A-BC61-1E868548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C741D-6322-4872-959B-3727CEF3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946BE-1B10-434C-AE33-16F0C3F1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472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D0CBF-148B-40AB-BEFE-8185EAFAE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2AD7C-7BCE-405C-804E-12132F8E9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A2AE5-782C-4FB6-AAFB-59651A2D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0034D-26D6-459B-8D93-A17E9F53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4565B-6756-4F81-8421-ABC8480A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656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kai virsraksts" type="titleOnly">
  <p:cSld name="TITLE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d3da93df7_0_2811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g9d3da93df7_0_28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9396DCE-8962-4167-9E62-DB374CD467AB}" type="datetime1">
              <a:rPr lang="en-US" smtClean="0"/>
              <a:t>02-Mar-21</a:t>
            </a:fld>
            <a:endParaRPr/>
          </a:p>
        </p:txBody>
      </p:sp>
      <p:sp>
        <p:nvSpPr>
          <p:cNvPr id="123" name="Google Shape;123;g9d3da93df7_0_28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g9d3da93df7_0_28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līdzinājums" type="twoTxTwoObj">
  <p:cSld name="TWO_OBJECTS_WITH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d3da93df7_0_2822"/>
          <p:cNvSpPr txBox="1">
            <a:spLocks noGrp="1"/>
          </p:cNvSpPr>
          <p:nvPr>
            <p:ph type="title"/>
          </p:nvPr>
        </p:nvSpPr>
        <p:spPr>
          <a:xfrm>
            <a:off x="399011" y="199506"/>
            <a:ext cx="11438400" cy="9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9d3da93df7_0_2822"/>
          <p:cNvSpPr txBox="1">
            <a:spLocks noGrp="1"/>
          </p:cNvSpPr>
          <p:nvPr>
            <p:ph type="body" idx="1"/>
          </p:nvPr>
        </p:nvSpPr>
        <p:spPr>
          <a:xfrm>
            <a:off x="399012" y="1426629"/>
            <a:ext cx="55986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4" name="Google Shape;134;g9d3da93df7_0_2822"/>
          <p:cNvSpPr txBox="1">
            <a:spLocks noGrp="1"/>
          </p:cNvSpPr>
          <p:nvPr>
            <p:ph type="body" idx="2"/>
          </p:nvPr>
        </p:nvSpPr>
        <p:spPr>
          <a:xfrm>
            <a:off x="399012" y="2310938"/>
            <a:ext cx="5598600" cy="3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g9d3da93df7_0_2822"/>
          <p:cNvSpPr txBox="1">
            <a:spLocks noGrp="1"/>
          </p:cNvSpPr>
          <p:nvPr>
            <p:ph type="body" idx="3"/>
          </p:nvPr>
        </p:nvSpPr>
        <p:spPr>
          <a:xfrm>
            <a:off x="6172200" y="1426629"/>
            <a:ext cx="5665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g9d3da93df7_0_2822"/>
          <p:cNvSpPr txBox="1">
            <a:spLocks noGrp="1"/>
          </p:cNvSpPr>
          <p:nvPr>
            <p:ph type="body" idx="4"/>
          </p:nvPr>
        </p:nvSpPr>
        <p:spPr>
          <a:xfrm>
            <a:off x="6172200" y="2310938"/>
            <a:ext cx="5665200" cy="3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9d3da93df7_0_28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F6BD5BE-61C2-4017-ABD0-4B849432502A}" type="datetime1">
              <a:rPr lang="en-US" smtClean="0"/>
              <a:t>02-Mar-21</a:t>
            </a:fld>
            <a:endParaRPr/>
          </a:p>
        </p:txBody>
      </p:sp>
      <p:sp>
        <p:nvSpPr>
          <p:cNvPr id="138" name="Google Shape;138;g9d3da93df7_0_28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g9d3da93df7_0_28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turs ar parakstu" type="objTx">
  <p:cSld name="OBJECT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d3da93df7_0_28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9d3da93df7_0_283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7" name="Google Shape;147;g9d3da93df7_0_283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8" name="Google Shape;148;g9d3da93df7_0_28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F470119-5800-402F-95E4-6AF70E3E5F42}" type="datetime1">
              <a:rPr lang="en-US" smtClean="0"/>
              <a:t>02-Mar-21</a:t>
            </a:fld>
            <a:endParaRPr/>
          </a:p>
        </p:txBody>
      </p:sp>
      <p:sp>
        <p:nvSpPr>
          <p:cNvPr id="149" name="Google Shape;149;g9d3da93df7_0_28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g9d3da93df7_0_28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rsraksts un vertikāls teksts" type="vertTx">
  <p:cSld name="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d3da93df7_0_2842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9d3da93df7_0_2842"/>
          <p:cNvSpPr txBox="1">
            <a:spLocks noGrp="1"/>
          </p:cNvSpPr>
          <p:nvPr>
            <p:ph type="body" idx="1"/>
          </p:nvPr>
        </p:nvSpPr>
        <p:spPr>
          <a:xfrm rot="5400000">
            <a:off x="5208165" y="-3182719"/>
            <a:ext cx="1928100" cy="11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g9d3da93df7_0_28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DF59EF0-B672-4CD1-98B0-FCC00FC619BB}" type="datetime1">
              <a:rPr lang="en-US" smtClean="0"/>
              <a:t>02-Mar-21</a:t>
            </a:fld>
            <a:endParaRPr/>
          </a:p>
        </p:txBody>
      </p:sp>
      <p:sp>
        <p:nvSpPr>
          <p:cNvPr id="155" name="Google Shape;155;g9d3da93df7_0_28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g9d3da93df7_0_28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āls virsraksts un teksts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d3da93df7_0_2848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g9d3da93df7_0_2848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g9d3da93df7_0_28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CCEDC6F4-3E2B-4455-9072-E802A28C35AC}" type="datetime1">
              <a:rPr lang="en-US" smtClean="0"/>
              <a:t>02-Mar-21</a:t>
            </a:fld>
            <a:endParaRPr/>
          </a:p>
        </p:txBody>
      </p:sp>
      <p:sp>
        <p:nvSpPr>
          <p:cNvPr id="161" name="Google Shape;161;g9d3da93df7_0_28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g9d3da93df7_0_28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8A1B-24ED-4565-B1FF-33A7E8C33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31054-8D6F-4023-98F5-0BA71B1B6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DA4B0-589E-426E-B837-A661F92E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B7B-23BB-4F4A-A204-8852985D244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02-Mar-21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9CF2-134E-4BE8-A32C-EF8475E67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A48C0-1097-4262-9712-A7BF7102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F8FE-DB5D-4135-AD67-22E2AE434DD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11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EA31-9D11-4917-8784-C73E08FD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06073-53E3-4F80-8DA3-E070EED23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58BAF-79CD-4DB7-9D3C-3512C064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6A10D-A088-40B1-A71B-9675B441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FDE75-6B84-47C0-8118-75376A20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667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914A-83A2-43BE-93E2-060D37AA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77311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5D4B9-0BE1-4928-92C4-BB0222F15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2286000"/>
            <a:ext cx="10515600" cy="33337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D18B4-5380-4D35-8C3D-937F733D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2F9E-093E-4818-B272-A1193B16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446A5-268A-4945-8313-E28FC6F0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720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d3da93df7_0_2783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g9d3da93df7_0_2783"/>
          <p:cNvSpPr txBox="1">
            <a:spLocks noGrp="1"/>
          </p:cNvSpPr>
          <p:nvPr>
            <p:ph type="body" idx="1"/>
          </p:nvPr>
        </p:nvSpPr>
        <p:spPr>
          <a:xfrm>
            <a:off x="315882" y="1709531"/>
            <a:ext cx="117126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5" name="Google Shape;95;g9d3da93df7_0_278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461873" y="6095209"/>
            <a:ext cx="2027763" cy="68525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9d3da93df7_0_2783"/>
          <p:cNvSpPr/>
          <p:nvPr/>
        </p:nvSpPr>
        <p:spPr>
          <a:xfrm>
            <a:off x="0" y="6341165"/>
            <a:ext cx="9312900" cy="199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9d3da93df7_0_2783"/>
          <p:cNvSpPr/>
          <p:nvPr/>
        </p:nvSpPr>
        <p:spPr>
          <a:xfrm>
            <a:off x="11638544" y="6341164"/>
            <a:ext cx="553500" cy="199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9" r:id="rId3"/>
    <p:sldLayoutId id="2147483671" r:id="rId4"/>
    <p:sldLayoutId id="2147483672" r:id="rId5"/>
    <p:sldLayoutId id="2147483673" r:id="rId6"/>
    <p:sldLayoutId id="214748367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B54C2C1-09D2-4599-A0AD-F976D7116B92}"/>
              </a:ext>
            </a:extLst>
          </p:cNvPr>
          <p:cNvSpPr/>
          <p:nvPr userDrawn="1"/>
        </p:nvSpPr>
        <p:spPr>
          <a:xfrm>
            <a:off x="0" y="-15269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67701-6433-465D-9027-66EDC05E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8B8E9-8C9B-4355-BA63-9FB371EE8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6AF01-7560-4393-A066-D69D4E854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BF5BF-3BDD-4E1F-AC07-3CFD727DB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C3211-6FF3-4ED6-9E71-8E83DAF65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28F533-7A7F-41A3-A714-DC9E75B7C43C}"/>
              </a:ext>
            </a:extLst>
          </p:cNvPr>
          <p:cNvSpPr/>
          <p:nvPr userDrawn="1"/>
        </p:nvSpPr>
        <p:spPr>
          <a:xfrm>
            <a:off x="0" y="6058360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6FB6BF-6C8D-4F48-AB74-C1E0E4D5DFCF}"/>
              </a:ext>
            </a:extLst>
          </p:cNvPr>
          <p:cNvSpPr/>
          <p:nvPr userDrawn="1"/>
        </p:nvSpPr>
        <p:spPr>
          <a:xfrm>
            <a:off x="-1" y="6793706"/>
            <a:ext cx="12192000" cy="146505"/>
          </a:xfrm>
          <a:prstGeom prst="rect">
            <a:avLst/>
          </a:prstGeom>
          <a:solidFill>
            <a:srgbClr val="EC5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B06BB72-BC27-4BB1-B312-67B608D18D4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" y="6058360"/>
            <a:ext cx="3899967" cy="7258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D43CE9F-AA20-4339-BE8C-D77CBF66DA1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94378" y="37729"/>
            <a:ext cx="2162627" cy="65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nisroze.lv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nisroze.lv/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B8F-74FD-4EB9-BD14-14A6006E6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/>
              <a:t>Ievads</a:t>
            </a:r>
            <a:r>
              <a:rPr lang="en-US" sz="4000" b="1" dirty="0"/>
              <a:t> </a:t>
            </a:r>
            <a:r>
              <a:rPr lang="en-US" sz="4000" b="1" dirty="0" err="1"/>
              <a:t>programmatūras</a:t>
            </a:r>
            <a:r>
              <a:rPr lang="en-US" sz="4000" b="1" dirty="0"/>
              <a:t> </a:t>
            </a:r>
            <a:r>
              <a:rPr lang="en-US" sz="4000" b="1" dirty="0" err="1"/>
              <a:t>testēšanā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55DEC-4AC5-4855-9985-65345A040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272"/>
            <a:ext cx="9144000" cy="997527"/>
          </a:xfrm>
        </p:spPr>
        <p:txBody>
          <a:bodyPr>
            <a:normAutofit/>
          </a:bodyPr>
          <a:lstStyle/>
          <a:p>
            <a:r>
              <a:rPr lang="en-US" sz="2800" i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Konstantīns</a:t>
            </a:r>
            <a:r>
              <a:rPr lang="en-US" sz="2800" i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i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Tarasjuks</a:t>
            </a:r>
            <a:endParaRPr lang="en-US" sz="2800" i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45" y="1237812"/>
            <a:ext cx="4472767" cy="107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08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82" y="268563"/>
            <a:ext cx="11712600" cy="7947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1B5089"/>
                </a:solidFill>
                <a:latin typeface="+mj-lt"/>
              </a:rPr>
              <a:t>Selenide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pamati</a:t>
            </a:r>
            <a:endParaRPr lang="en-US"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61DD-0C26-4F42-9EF0-B02C550FD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09" y="1145220"/>
            <a:ext cx="11833173" cy="4953740"/>
          </a:xfrm>
        </p:spPr>
        <p:txBody>
          <a:bodyPr/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$$("#elements");</a:t>
            </a:r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 tas ir tas pats, kas </a:t>
            </a:r>
            <a:r>
              <a:rPr lang="lv-LV" dirty="0" err="1">
                <a:latin typeface="Calibri" panose="020F0502020204030204" pitchFamily="34" charset="0"/>
                <a:cs typeface="Calibri" panose="020F0502020204030204" pitchFamily="34" charset="0"/>
              </a:rPr>
              <a:t>driver.findElements</a:t>
            </a:r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algn="just"/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$("#upload").uploadFile("c:/files/my-file.txt"); - augšupielādēt failu</a:t>
            </a:r>
          </a:p>
          <a:p>
            <a:pPr algn="just"/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$("#element").shouldHave(text("abc")); - elementam jābūt tadam tekstam</a:t>
            </a:r>
          </a:p>
          <a:p>
            <a:pPr algn="just"/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$("input").shouldBe(visible, enabled) – elementam jābūt redzamam</a:t>
            </a:r>
          </a:p>
          <a:p>
            <a:pPr algn="just"/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$("#welcome").waitUntil(hasText("Hello, Johny!"), 2000); - gaidīt 2 sekundes, kamēr teksts nebūs "Hello, Johny!"</a:t>
            </a:r>
          </a:p>
          <a:p>
            <a:pPr algn="just"/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$(By.name("menu")).selectOptionByValue(String value); - atlasīt no nolaižamas izvēlnes</a:t>
            </a:r>
          </a:p>
          <a:p>
            <a:pPr algn="just"/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selectRadio(By.name("user.gender"), "male"); - atlasiet radiopogu</a:t>
            </a:r>
          </a:p>
          <a:p>
            <a:pPr algn="just"/>
            <a:endParaRPr lang="lv-LV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27A62E0-3305-464E-A1FC-65EB72BBF844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10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262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solidFill>
                  <a:srgbClr val="1B5089"/>
                </a:solidFill>
                <a:latin typeface="+mj-lt"/>
              </a:rPr>
              <a:t>Piemērs</a:t>
            </a:r>
            <a:endParaRPr lang="en-US" dirty="0">
              <a:solidFill>
                <a:srgbClr val="1B5089"/>
              </a:solidFill>
              <a:latin typeface="+mj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121B2D-6F1C-458C-B238-DE053563A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928" y="1638716"/>
            <a:ext cx="9365105" cy="2045516"/>
          </a:xfrm>
          <a:prstGeom prst="rect">
            <a:avLst/>
          </a:prstGeom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C84E469C-D890-4DBA-89E1-3473080D3FF2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11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838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50DC3-0D24-4F4A-8A77-BC6A0A4B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Saturs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C29C3-5B3A-49BC-9ED6-E971EB65D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709530"/>
            <a:ext cx="11886439" cy="3190943"/>
          </a:xfrm>
        </p:spPr>
        <p:txBody>
          <a:bodyPr/>
          <a:lstStyle/>
          <a:p>
            <a:r>
              <a:rPr lang="lv-LV" dirty="0"/>
              <a:t>Kas ir </a:t>
            </a:r>
            <a:r>
              <a:rPr lang="lv-LV" dirty="0" err="1"/>
              <a:t>Selenide</a:t>
            </a:r>
            <a:endParaRPr lang="lv-LV" dirty="0"/>
          </a:p>
          <a:p>
            <a:r>
              <a:rPr lang="lv-LV" dirty="0" err="1"/>
              <a:t>Selenide</a:t>
            </a:r>
            <a:r>
              <a:rPr lang="lv-LV" b="1" dirty="0"/>
              <a:t> </a:t>
            </a:r>
            <a:r>
              <a:rPr lang="lv-LV" dirty="0"/>
              <a:t>lietošana un piemēri</a:t>
            </a:r>
          </a:p>
          <a:p>
            <a:r>
              <a:rPr lang="lv-LV" b="1" dirty="0"/>
              <a:t>Prakse</a:t>
            </a:r>
          </a:p>
          <a:p>
            <a:r>
              <a:rPr lang="lv-LV" dirty="0"/>
              <a:t>Mājasdarbs</a:t>
            </a:r>
          </a:p>
        </p:txBody>
      </p:sp>
    </p:spTree>
    <p:extLst>
      <p:ext uri="{BB962C8B-B14F-4D97-AF65-F5344CB8AC3E}">
        <p14:creationId xmlns:p14="http://schemas.microsoft.com/office/powerpoint/2010/main" val="3816561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solidFill>
                  <a:srgbClr val="1B5089"/>
                </a:solidFill>
                <a:latin typeface="+mj-lt"/>
              </a:rPr>
              <a:t>Soļi </a:t>
            </a:r>
            <a:r>
              <a:rPr lang="lv-LV" dirty="0" err="1">
                <a:solidFill>
                  <a:srgbClr val="1B5089"/>
                </a:solidFill>
                <a:latin typeface="+mj-lt"/>
              </a:rPr>
              <a:t>Selenide</a:t>
            </a:r>
            <a:r>
              <a:rPr lang="lv-LV" dirty="0">
                <a:solidFill>
                  <a:srgbClr val="1B5089"/>
                </a:solidFill>
                <a:latin typeface="+mj-lt"/>
              </a:rPr>
              <a:t> lietošanai</a:t>
            </a:r>
            <a:endParaRPr lang="en-US"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5150" indent="-514350">
              <a:buFont typeface="+mj-lt"/>
              <a:buAutoNum type="arabicPeriod"/>
            </a:pPr>
            <a:r>
              <a:rPr lang="en-US" dirty="0" err="1">
                <a:latin typeface="+mn-lt"/>
              </a:rPr>
              <a:t>Pievienojiet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projektam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bibliotēku</a:t>
            </a:r>
            <a:r>
              <a:rPr lang="en-US" dirty="0">
                <a:latin typeface="+mn-lt"/>
              </a:rPr>
              <a:t> </a:t>
            </a:r>
            <a:endParaRPr lang="lv-LV" dirty="0">
              <a:latin typeface="+mn-lt"/>
            </a:endParaRPr>
          </a:p>
          <a:p>
            <a:pPr marL="565150" indent="-514350">
              <a:buFont typeface="+mj-lt"/>
              <a:buAutoNum type="arabicPeriod"/>
            </a:pPr>
            <a:r>
              <a:rPr lang="lv-LV" dirty="0">
                <a:latin typeface="+mn-lt"/>
              </a:rPr>
              <a:t>Sāciet darboties. </a:t>
            </a:r>
            <a:r>
              <a:rPr lang="lv-LV" dirty="0" err="1">
                <a:latin typeface="+mn-lt"/>
              </a:rPr>
              <a:t>Have</a:t>
            </a:r>
            <a:r>
              <a:rPr lang="lv-LV" dirty="0">
                <a:latin typeface="+mn-lt"/>
              </a:rPr>
              <a:t> </a:t>
            </a:r>
            <a:r>
              <a:rPr lang="lv-LV" dirty="0" err="1">
                <a:latin typeface="+mn-lt"/>
              </a:rPr>
              <a:t>fun</a:t>
            </a:r>
            <a:r>
              <a:rPr lang="lv-LV" dirty="0">
                <a:latin typeface="+mn-lt"/>
              </a:rPr>
              <a:t>!</a:t>
            </a:r>
            <a:r>
              <a:rPr lang="lv-LV" dirty="0">
                <a:latin typeface="+mn-lt"/>
                <a:sym typeface="Wingdings" panose="05000000000000000000" pitchFamily="2" charset="2"/>
              </a:rPr>
              <a:t>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0D6C57CE-96C5-44CF-A6C5-9D8E22000E3E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13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551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solidFill>
                  <a:srgbClr val="1B5089"/>
                </a:solidFill>
                <a:latin typeface="+mj-lt"/>
              </a:rPr>
              <a:t>U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zdevums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r>
              <a:rPr lang="lv-LV" dirty="0">
                <a:solidFill>
                  <a:srgbClr val="1B5089"/>
                </a:solidFill>
                <a:latin typeface="+mj-lt"/>
              </a:rPr>
              <a:t>1</a:t>
            </a:r>
            <a:endParaRPr lang="en-US"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>
                <a:latin typeface="+mn-lt"/>
              </a:rPr>
              <a:t>Pārveidojiet savu ss.com projektu izmantojot Selenide</a:t>
            </a:r>
          </a:p>
          <a:p>
            <a:r>
              <a:rPr lang="lv-LV" dirty="0">
                <a:latin typeface="+mn-lt"/>
              </a:rPr>
              <a:t>Abi uzdevumi - suņa un automašīnas filtrs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04B2257-1B2F-4EFF-8D09-DE8E7B210AFF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14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745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solidFill>
                  <a:srgbClr val="1B5089"/>
                </a:solidFill>
                <a:latin typeface="+mj-lt"/>
              </a:rPr>
              <a:t>U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zdevums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r>
              <a:rPr lang="lv-LV" dirty="0">
                <a:solidFill>
                  <a:srgbClr val="1B5089"/>
                </a:solidFill>
                <a:latin typeface="+mj-lt"/>
              </a:rPr>
              <a:t>2</a:t>
            </a:r>
            <a:endParaRPr lang="en-US"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0800" indent="0">
              <a:buNone/>
            </a:pPr>
            <a:r>
              <a:rPr lang="lv-LV" dirty="0">
                <a:latin typeface="+mj-lt"/>
              </a:rPr>
              <a:t>Atveriet vietni https://www.janisroze.lv</a:t>
            </a:r>
          </a:p>
          <a:p>
            <a:pPr marL="50800" indent="0">
              <a:buNone/>
            </a:pPr>
            <a:r>
              <a:rPr lang="lv-LV" dirty="0">
                <a:latin typeface="+mj-lt"/>
              </a:rPr>
              <a:t>Reģistrēt kontu</a:t>
            </a:r>
          </a:p>
          <a:p>
            <a:pPr marL="50800" indent="0">
              <a:buNone/>
            </a:pPr>
            <a:r>
              <a:rPr lang="lv-LV" dirty="0">
                <a:latin typeface="+mj-lt"/>
              </a:rPr>
              <a:t>Izveidojiet modeli, kurā saņemat visus pieteikšanās datus - lietotājvārdu un paroli</a:t>
            </a:r>
          </a:p>
          <a:p>
            <a:pPr marL="50800" indent="0">
              <a:buNone/>
            </a:pPr>
            <a:r>
              <a:rPr lang="lv-LV" dirty="0">
                <a:latin typeface="+mj-lt"/>
              </a:rPr>
              <a:t>1. testa rakstīšana - pozitīvs testa gadījums, kad lietotājs veiksmīgi piesakās tīmeklī - apgalvojiet, ka lietotājs ir pieteicies portālā</a:t>
            </a:r>
          </a:p>
          <a:p>
            <a:pPr marL="50800" indent="0">
              <a:buNone/>
            </a:pPr>
            <a:r>
              <a:rPr lang="lv-LV" dirty="0">
                <a:latin typeface="+mj-lt"/>
              </a:rPr>
              <a:t>Padariet pieteikšanās metodi vispārinātu, lai to varētu atkārtoti izmantot testos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0BE75F95-77F3-4C91-9D5F-411A50F6DE22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15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260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solidFill>
                  <a:srgbClr val="1B5089"/>
                </a:solidFill>
                <a:latin typeface="+mj-lt"/>
              </a:rPr>
              <a:t>U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zdevums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r>
              <a:rPr lang="lv-LV" dirty="0">
                <a:solidFill>
                  <a:srgbClr val="1B5089"/>
                </a:solidFill>
                <a:latin typeface="+mj-lt"/>
              </a:rPr>
              <a:t>3</a:t>
            </a:r>
            <a:endParaRPr lang="en-US"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Atveriet vietni </a:t>
            </a:r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https://www.janisroze.lv</a:t>
            </a:r>
            <a:endParaRPr lang="lv-LV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2. testa rakstīšana - negatīvs testa gadījums, kad lietotājs ievada nepareizus datus - kļūdas ziņojuma apstiprināšana - lietotāja izlases informācija aizpildīšanai - izmantojiet iepriekš izmantoto pieteikšanās metodi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C405719-8F43-4D64-B2E0-8C37A71FED99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16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169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solidFill>
                  <a:srgbClr val="1B5089"/>
                </a:solidFill>
                <a:latin typeface="+mj-lt"/>
              </a:rPr>
              <a:t>U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zdevums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r>
              <a:rPr lang="lv-LV" dirty="0">
                <a:solidFill>
                  <a:srgbClr val="1B5089"/>
                </a:solidFill>
                <a:latin typeface="+mj-lt"/>
              </a:rPr>
              <a:t>4</a:t>
            </a:r>
            <a:endParaRPr lang="en-US"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Atveriet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vietni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https://www.janisroze.lv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Rakstīšanas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tests 3 -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Piesakieties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izmantojot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kādu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sociālo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tīklu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autentifikāciju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apgalvojiet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ka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lietotājs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pieteicies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portālā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C744C780-8C07-4E4C-AAE6-E47B4D3C4A7C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17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943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solidFill>
                  <a:srgbClr val="1B5089"/>
                </a:solidFill>
                <a:latin typeface="+mj-lt"/>
              </a:rPr>
              <a:t>U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zdevums</a:t>
            </a:r>
            <a:r>
              <a:rPr lang="lv-LV" dirty="0">
                <a:solidFill>
                  <a:srgbClr val="1B5089"/>
                </a:solidFill>
                <a:latin typeface="+mj-lt"/>
              </a:rPr>
              <a:t> 5</a:t>
            </a:r>
            <a:endParaRPr lang="en-US"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575" y="1709531"/>
            <a:ext cx="11779907" cy="4282896"/>
          </a:xfrm>
        </p:spPr>
        <p:txBody>
          <a:bodyPr>
            <a:normAutofit fontScale="92500" lnSpcReduction="10000"/>
          </a:bodyPr>
          <a:lstStyle/>
          <a:p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Atveriet vietni </a:t>
            </a:r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https://www.janisroze.lv</a:t>
            </a:r>
            <a:endParaRPr lang="lv-LV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Meklēšanā ievadiet bvs superman – vai kādu citu figūras nosaukumu</a:t>
            </a:r>
          </a:p>
          <a:p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Noklikšķiniet uz pirmās atrastās meklēšanas (apgalvojiet, ka figūras nosaukums ir Figūra POP! DC: BvS: Supermens)</a:t>
            </a:r>
          </a:p>
          <a:p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Iegūstiet priekšmetu grozā un dodieties uz grozu</a:t>
            </a:r>
          </a:p>
          <a:p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Izveidojiet pasūtījuma modeli</a:t>
            </a:r>
          </a:p>
          <a:p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Atveriet pasūtījuma veidlapu un aizpildiet to</a:t>
            </a:r>
          </a:p>
          <a:p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Ievadiet kupona nosaukumu WhyNot?</a:t>
            </a:r>
          </a:p>
          <a:p>
            <a:r>
              <a:rPr lang="lv-LV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NESPIED pasūtījuma pogu!</a:t>
            </a:r>
            <a:endParaRPr lang="en-US" b="1" i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2905CEF-D5E1-4A28-B78D-CCB52604FAA5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18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408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82" y="199599"/>
            <a:ext cx="11712600" cy="794700"/>
          </a:xfrm>
        </p:spPr>
        <p:txBody>
          <a:bodyPr/>
          <a:lstStyle/>
          <a:p>
            <a:pPr algn="ctr"/>
            <a:r>
              <a:rPr lang="lv-LV" dirty="0">
                <a:solidFill>
                  <a:srgbClr val="1B5089"/>
                </a:solidFill>
                <a:latin typeface="+mj-lt"/>
              </a:rPr>
              <a:t>U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zdevums</a:t>
            </a:r>
            <a:r>
              <a:rPr lang="lv-LV" dirty="0">
                <a:solidFill>
                  <a:srgbClr val="1B5089"/>
                </a:solidFill>
                <a:latin typeface="+mj-lt"/>
              </a:rPr>
              <a:t> 6 – Portfolio projekts</a:t>
            </a:r>
            <a:endParaRPr lang="en-US"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575" y="1376039"/>
            <a:ext cx="11779907" cy="4616388"/>
          </a:xfrm>
        </p:spPr>
        <p:txBody>
          <a:bodyPr>
            <a:normAutofit lnSpcReduction="10000"/>
          </a:bodyPr>
          <a:lstStyle/>
          <a:p>
            <a:r>
              <a:rPr lang="lv-LV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Atvērt www.1a.lv</a:t>
            </a:r>
          </a:p>
          <a:p>
            <a:r>
              <a:rPr lang="lv-LV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Meklēt Laptop</a:t>
            </a:r>
          </a:p>
          <a:p>
            <a:r>
              <a:rPr lang="lv-LV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Izvēlieties zīmolu - Lenovo</a:t>
            </a:r>
          </a:p>
          <a:p>
            <a:r>
              <a:rPr lang="lv-LV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Nospiest uz pirmo produktu </a:t>
            </a:r>
          </a:p>
          <a:p>
            <a:r>
              <a:rPr lang="lv-LV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Pievienot grozam</a:t>
            </a:r>
          </a:p>
          <a:p>
            <a:r>
              <a:rPr lang="lv-LV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Iet uz grozu</a:t>
            </a:r>
          </a:p>
          <a:p>
            <a:r>
              <a:rPr lang="lv-LV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Saglabāt cenu un produkta nosaukumu</a:t>
            </a:r>
          </a:p>
          <a:p>
            <a:r>
              <a:rPr lang="lv-LV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Turpiniet izrakstīties bez lietotāja</a:t>
            </a:r>
          </a:p>
          <a:p>
            <a:r>
              <a:rPr lang="lv-LV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Izvēlieties biroja piegādes adresi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DCCE8FA-C6A4-4B2C-B76F-7041638897A9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19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6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50DC3-0D24-4F4A-8A77-BC6A0A4B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Saturs</a:t>
            </a:r>
            <a:endParaRPr lang="lv-LV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C29C3-5B3A-49BC-9ED6-E971EB65D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709530"/>
            <a:ext cx="11886439" cy="3190943"/>
          </a:xfrm>
        </p:spPr>
        <p:txBody>
          <a:bodyPr/>
          <a:lstStyle/>
          <a:p>
            <a:r>
              <a:rPr lang="lv-LV" b="1" dirty="0"/>
              <a:t>Kas ir </a:t>
            </a:r>
            <a:r>
              <a:rPr lang="lv-LV" b="1" dirty="0" err="1"/>
              <a:t>Selenide</a:t>
            </a:r>
            <a:endParaRPr lang="lv-LV" b="1" dirty="0"/>
          </a:p>
          <a:p>
            <a:r>
              <a:rPr lang="lv-LV" dirty="0" err="1"/>
              <a:t>Selenide</a:t>
            </a:r>
            <a:r>
              <a:rPr lang="lv-LV" b="1" dirty="0"/>
              <a:t> </a:t>
            </a:r>
            <a:r>
              <a:rPr lang="lv-LV" dirty="0"/>
              <a:t>lietošana un piemēri</a:t>
            </a:r>
          </a:p>
          <a:p>
            <a:r>
              <a:rPr lang="lv-LV" dirty="0"/>
              <a:t>Prakse</a:t>
            </a:r>
          </a:p>
          <a:p>
            <a:r>
              <a:rPr lang="lv-LV" dirty="0"/>
              <a:t>Mājasdarbs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712BA68-A4A4-4E0A-8918-663547C3B856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2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657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879" y="268340"/>
            <a:ext cx="11712600" cy="794700"/>
          </a:xfrm>
        </p:spPr>
        <p:txBody>
          <a:bodyPr/>
          <a:lstStyle/>
          <a:p>
            <a:pPr algn="ctr"/>
            <a:r>
              <a:rPr lang="lv-LV" dirty="0">
                <a:solidFill>
                  <a:srgbClr val="1B5089"/>
                </a:solidFill>
                <a:latin typeface="+mj-lt"/>
              </a:rPr>
              <a:t>U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zdevums</a:t>
            </a:r>
            <a:r>
              <a:rPr lang="lv-LV" dirty="0">
                <a:solidFill>
                  <a:srgbClr val="1B5089"/>
                </a:solidFill>
                <a:latin typeface="+mj-lt"/>
              </a:rPr>
              <a:t> 6</a:t>
            </a:r>
            <a:endParaRPr lang="en-US"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575" y="1709531"/>
            <a:ext cx="11779907" cy="4282896"/>
          </a:xfrm>
        </p:spPr>
        <p:txBody>
          <a:bodyPr>
            <a:normAutofit/>
          </a:bodyPr>
          <a:lstStyle/>
          <a:p>
            <a:r>
              <a:rPr lang="lv-LV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Aizpildīt lietotāju formu </a:t>
            </a:r>
          </a:p>
          <a:p>
            <a:r>
              <a:rPr lang="lv-LV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Izvēlieties samaksu ar skaidru naudu</a:t>
            </a:r>
          </a:p>
          <a:p>
            <a:r>
              <a:rPr lang="lv-LV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Salidzināt gala cenu ar saglabāto cenu</a:t>
            </a:r>
          </a:p>
          <a:p>
            <a:r>
              <a:rPr lang="lv-LV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Salidzināt produkta nosaukuma ar saglabāto produkta nosaukumu</a:t>
            </a:r>
          </a:p>
          <a:p>
            <a:r>
              <a:rPr lang="lv-LV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Nespiest pogu pirkt !</a:t>
            </a:r>
            <a:endParaRPr lang="en-US" i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97815B50-3317-45D6-9300-98853D4BB5C1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20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720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6" y="170908"/>
            <a:ext cx="11712600" cy="794700"/>
          </a:xfrm>
        </p:spPr>
        <p:txBody>
          <a:bodyPr/>
          <a:lstStyle/>
          <a:p>
            <a:pPr algn="ctr"/>
            <a:r>
              <a:rPr lang="lv-LV" dirty="0">
                <a:solidFill>
                  <a:srgbClr val="1B5089"/>
                </a:solidFill>
                <a:latin typeface="+mj-lt"/>
              </a:rPr>
              <a:t>U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zdevums</a:t>
            </a:r>
            <a:r>
              <a:rPr lang="lv-LV" dirty="0">
                <a:solidFill>
                  <a:srgbClr val="1B5089"/>
                </a:solidFill>
                <a:latin typeface="+mj-lt"/>
              </a:rPr>
              <a:t> 6 – Mums jābut</a:t>
            </a:r>
            <a:endParaRPr lang="en-US"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575" y="1709531"/>
            <a:ext cx="11779907" cy="4282896"/>
          </a:xfrm>
        </p:spPr>
        <p:txBody>
          <a:bodyPr>
            <a:normAutofit/>
          </a:bodyPr>
          <a:lstStyle/>
          <a:p>
            <a:pPr marL="50800" indent="0" algn="just">
              <a:buNone/>
            </a:pPr>
            <a:r>
              <a:rPr lang="lv-LV" b="1" i="1" dirty="0">
                <a:latin typeface="+mn-lt"/>
              </a:rPr>
              <a:t>A</a:t>
            </a:r>
            <a:r>
              <a:rPr lang="en-US" b="1" i="1" dirty="0" err="1">
                <a:latin typeface="+mn-lt"/>
              </a:rPr>
              <a:t>rhitektūra</a:t>
            </a:r>
            <a:endParaRPr lang="lv-LV" b="1" i="1" dirty="0">
              <a:latin typeface="+mn-lt"/>
            </a:endParaRPr>
          </a:p>
          <a:p>
            <a:pPr marL="1022350" lvl="1" indent="-514350" algn="just">
              <a:buFont typeface="+mj-lt"/>
              <a:buAutoNum type="arabicPeriod"/>
            </a:pPr>
            <a:r>
              <a:rPr lang="en-US" dirty="0">
                <a:latin typeface="+mn-lt"/>
              </a:rPr>
              <a:t>Mode</a:t>
            </a:r>
            <a:r>
              <a:rPr lang="lv-LV" dirty="0">
                <a:latin typeface="+mn-lt"/>
              </a:rPr>
              <a:t>ļi - </a:t>
            </a:r>
            <a:r>
              <a:rPr lang="en-US" dirty="0" err="1">
                <a:latin typeface="+mn-lt"/>
              </a:rPr>
              <a:t>Produkta</a:t>
            </a:r>
            <a:r>
              <a:rPr lang="en-US" dirty="0">
                <a:latin typeface="+mn-lt"/>
              </a:rPr>
              <a:t> un </a:t>
            </a:r>
            <a:r>
              <a:rPr lang="en-US" dirty="0" err="1">
                <a:latin typeface="+mn-lt"/>
              </a:rPr>
              <a:t>klienta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modelis</a:t>
            </a:r>
            <a:endParaRPr lang="lv-LV" dirty="0">
              <a:latin typeface="+mn-lt"/>
            </a:endParaRPr>
          </a:p>
          <a:p>
            <a:pPr marL="1022350" lvl="1" indent="-514350" algn="just">
              <a:buFont typeface="+mj-lt"/>
              <a:buAutoNum type="arabicPeriod"/>
            </a:pPr>
            <a:r>
              <a:rPr lang="en-US" dirty="0">
                <a:latin typeface="+mn-lt"/>
              </a:rPr>
              <a:t>POM </a:t>
            </a:r>
          </a:p>
          <a:p>
            <a:pPr marL="1022350" lvl="1" indent="-514350" algn="just">
              <a:buFont typeface="+mj-lt"/>
              <a:buAutoNum type="arabicPeriod"/>
            </a:pPr>
            <a:r>
              <a:rPr lang="lv-LV" dirty="0">
                <a:latin typeface="+mn-lt"/>
              </a:rPr>
              <a:t>Jaizmanto </a:t>
            </a:r>
            <a:r>
              <a:rPr lang="en-US" dirty="0">
                <a:latin typeface="+mn-lt"/>
              </a:rPr>
              <a:t>Selenide</a:t>
            </a:r>
            <a:r>
              <a:rPr lang="lv-LV" dirty="0">
                <a:latin typeface="+mn-lt"/>
              </a:rPr>
              <a:t> bibliotēka</a:t>
            </a:r>
            <a:endParaRPr lang="en-US" dirty="0">
              <a:latin typeface="+mn-lt"/>
            </a:endParaRPr>
          </a:p>
          <a:p>
            <a:pPr marL="1022350" lvl="1" indent="-514350" algn="just">
              <a:buFont typeface="+mj-lt"/>
              <a:buAutoNum type="arabicPeriod"/>
            </a:pPr>
            <a:r>
              <a:rPr lang="lv-LV" dirty="0">
                <a:latin typeface="+mn-lt"/>
              </a:rPr>
              <a:t>Jaizmanto </a:t>
            </a:r>
            <a:r>
              <a:rPr lang="en-US" dirty="0">
                <a:latin typeface="+mn-lt"/>
              </a:rPr>
              <a:t>Cucumber</a:t>
            </a:r>
            <a:r>
              <a:rPr lang="lv-LV" dirty="0">
                <a:latin typeface="+mn-lt"/>
              </a:rPr>
              <a:t> bibliotēka</a:t>
            </a:r>
          </a:p>
          <a:p>
            <a:pPr marL="50800" indent="0" algn="just">
              <a:buNone/>
            </a:pPr>
            <a:r>
              <a:rPr lang="lv-LV" b="1" i="1" dirty="0">
                <a:latin typeface="+mn-lt"/>
              </a:rPr>
              <a:t>Validācija</a:t>
            </a:r>
            <a:r>
              <a:rPr lang="lv-LV" dirty="0">
                <a:latin typeface="+mn-lt"/>
              </a:rPr>
              <a:t>:</a:t>
            </a:r>
          </a:p>
          <a:p>
            <a:pPr marL="1022350" lvl="1" indent="-514350" algn="just">
              <a:buFont typeface="+mj-lt"/>
              <a:buAutoNum type="arabicPeriod"/>
            </a:pPr>
            <a:r>
              <a:rPr lang="en-US" dirty="0">
                <a:latin typeface="+mn-lt"/>
              </a:rPr>
              <a:t>Cena </a:t>
            </a:r>
            <a:r>
              <a:rPr lang="en-US" dirty="0" err="1">
                <a:latin typeface="+mn-lt"/>
              </a:rPr>
              <a:t>produkta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lapā</a:t>
            </a:r>
            <a:r>
              <a:rPr lang="en-US" dirty="0">
                <a:latin typeface="+mn-lt"/>
              </a:rPr>
              <a:t> = Gal</a:t>
            </a:r>
            <a:r>
              <a:rPr lang="lv-LV" dirty="0">
                <a:latin typeface="+mn-lt"/>
              </a:rPr>
              <a:t>a </a:t>
            </a:r>
            <a:r>
              <a:rPr lang="en-US" dirty="0" err="1">
                <a:latin typeface="+mn-lt"/>
              </a:rPr>
              <a:t>cena</a:t>
            </a:r>
            <a:r>
              <a:rPr lang="lv-LV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beigās</a:t>
            </a:r>
            <a:endParaRPr lang="en-US" dirty="0">
              <a:latin typeface="+mn-lt"/>
            </a:endParaRPr>
          </a:p>
          <a:p>
            <a:pPr marL="1022350" lvl="1" indent="-514350" algn="just">
              <a:buFont typeface="+mj-lt"/>
              <a:buAutoNum type="arabicPeriod"/>
            </a:pPr>
            <a:r>
              <a:rPr lang="en-US" dirty="0" err="1">
                <a:latin typeface="+mn-lt"/>
              </a:rPr>
              <a:t>Produkta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nosaukums</a:t>
            </a:r>
            <a:r>
              <a:rPr lang="en-US" dirty="0">
                <a:latin typeface="+mn-lt"/>
              </a:rPr>
              <a:t> = </a:t>
            </a:r>
            <a:r>
              <a:rPr lang="en-US" dirty="0" err="1">
                <a:latin typeface="+mn-lt"/>
              </a:rPr>
              <a:t>produkta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nosaukums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beigās</a:t>
            </a:r>
            <a:endParaRPr lang="en-US" dirty="0">
              <a:latin typeface="+mn-lt"/>
            </a:endParaRPr>
          </a:p>
          <a:p>
            <a:pPr algn="just"/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EDD94B4-61BA-4B51-AFB2-D13F09E783C0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21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83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50DC3-0D24-4F4A-8A77-BC6A0A4B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Saturs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C29C3-5B3A-49BC-9ED6-E971EB65D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709530"/>
            <a:ext cx="11886439" cy="3190943"/>
          </a:xfrm>
        </p:spPr>
        <p:txBody>
          <a:bodyPr/>
          <a:lstStyle/>
          <a:p>
            <a:r>
              <a:rPr lang="en-US" dirty="0"/>
              <a:t>Kas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selenīds</a:t>
            </a:r>
            <a:endParaRPr lang="en-US" dirty="0"/>
          </a:p>
          <a:p>
            <a:r>
              <a:rPr lang="en-US" dirty="0" err="1"/>
              <a:t>Selenīda</a:t>
            </a:r>
            <a:r>
              <a:rPr lang="en-US" dirty="0"/>
              <a:t> </a:t>
            </a:r>
            <a:r>
              <a:rPr lang="en-US" dirty="0" err="1"/>
              <a:t>lietošana</a:t>
            </a:r>
            <a:r>
              <a:rPr lang="en-US" dirty="0"/>
              <a:t> un </a:t>
            </a:r>
            <a:r>
              <a:rPr lang="en-US" dirty="0" err="1"/>
              <a:t>piemēri</a:t>
            </a:r>
            <a:endParaRPr lang="en-US" dirty="0"/>
          </a:p>
          <a:p>
            <a:r>
              <a:rPr lang="en-US" dirty="0" err="1"/>
              <a:t>Prakse</a:t>
            </a:r>
            <a:endParaRPr lang="lv-LV" dirty="0"/>
          </a:p>
          <a:p>
            <a:r>
              <a:rPr lang="lv-LV" b="1" dirty="0"/>
              <a:t>Mājasdarbs</a:t>
            </a:r>
            <a:endParaRPr lang="en-US" b="1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F7617FE-EB4C-46AB-A3A9-80B309BCED97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22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398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>
                <a:solidFill>
                  <a:srgbClr val="1B5089"/>
                </a:solidFill>
                <a:latin typeface="+mj-lt"/>
              </a:rPr>
              <a:t>Mājasdarbs </a:t>
            </a:r>
            <a:endParaRPr lang="en-US"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575" y="1709531"/>
            <a:ext cx="11779907" cy="4282896"/>
          </a:xfrm>
        </p:spPr>
        <p:txBody>
          <a:bodyPr>
            <a:normAutofit/>
          </a:bodyPr>
          <a:lstStyle/>
          <a:p>
            <a:r>
              <a:rPr lang="lv-LV" dirty="0">
                <a:solidFill>
                  <a:schemeClr val="tx1"/>
                </a:solidFill>
                <a:latin typeface="+mn-lt"/>
              </a:rPr>
              <a:t>Pabeigt uzdevumu 6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87297B8-7EDE-44C6-93D6-E156119737DD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23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554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b="1" dirty="0">
                <a:solidFill>
                  <a:srgbClr val="1B5089"/>
                </a:solidFill>
                <a:latin typeface="+mj-lt"/>
              </a:rPr>
              <a:t>Atsauksmes</a:t>
            </a:r>
            <a:endParaRPr lang="en-US" b="1"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1" y="1656265"/>
            <a:ext cx="11712600" cy="3918912"/>
          </a:xfrm>
        </p:spPr>
        <p:txBody>
          <a:bodyPr/>
          <a:lstStyle/>
          <a:p>
            <a:r>
              <a:rPr lang="en-US" b="1" dirty="0" err="1"/>
              <a:t>Selenīda</a:t>
            </a:r>
            <a:r>
              <a:rPr lang="en-US" b="1" dirty="0"/>
              <a:t> </a:t>
            </a:r>
            <a:r>
              <a:rPr lang="en-US" b="1" dirty="0" err="1"/>
              <a:t>piemēri</a:t>
            </a:r>
            <a:r>
              <a:rPr lang="en-US" b="1" dirty="0"/>
              <a:t> </a:t>
            </a:r>
            <a:r>
              <a:rPr lang="en-US" dirty="0"/>
              <a:t>- https://github.com/selenide/selenide</a:t>
            </a:r>
          </a:p>
          <a:p>
            <a:r>
              <a:rPr lang="en-US" b="1" dirty="0" err="1"/>
              <a:t>Selenīds</a:t>
            </a:r>
            <a:r>
              <a:rPr lang="en-US" dirty="0"/>
              <a:t> - https://selenide.org/</a:t>
            </a:r>
          </a:p>
          <a:p>
            <a:r>
              <a:rPr lang="en-US" b="1" dirty="0" err="1"/>
              <a:t>Selenīda</a:t>
            </a:r>
            <a:r>
              <a:rPr lang="en-US" b="1" dirty="0"/>
              <a:t> </a:t>
            </a:r>
            <a:r>
              <a:rPr lang="en-US" b="1" dirty="0" err="1"/>
              <a:t>piemēri</a:t>
            </a:r>
            <a:r>
              <a:rPr lang="en-US" b="1" dirty="0"/>
              <a:t> -</a:t>
            </a:r>
            <a:r>
              <a:rPr lang="en-US" dirty="0"/>
              <a:t> https://github.com/ktarasjuks/SampleWebArchitecture/blob/master/CheatSheet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8F49098-37EE-469A-86EB-27BAA58C90BA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24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37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thank you for your atten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77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54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rgbClr val="1B5089"/>
                </a:solidFill>
                <a:latin typeface="+mj-lt"/>
              </a:rPr>
              <a:t>Selenide</a:t>
            </a:r>
            <a:endParaRPr lang="en-US"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026" y="1709531"/>
            <a:ext cx="11522455" cy="4016566"/>
          </a:xfrm>
        </p:spPr>
        <p:txBody>
          <a:bodyPr>
            <a:noAutofit/>
          </a:bodyPr>
          <a:lstStyle/>
          <a:p>
            <a:pPr marL="50800" indent="0">
              <a:buNone/>
            </a:pPr>
            <a:r>
              <a:rPr lang="lv-LV" sz="2400" dirty="0">
                <a:latin typeface="Calibri" panose="020F0502020204030204" pitchFamily="34" charset="0"/>
                <a:cs typeface="Calibri" panose="020F0502020204030204" pitchFamily="34" charset="0"/>
              </a:rPr>
              <a:t>Selenide ir testa automatizācijas ietvars </a:t>
            </a:r>
            <a:r>
              <a:rPr lang="lv-LV" sz="2400" i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lv-LV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framework</a:t>
            </a:r>
            <a:r>
              <a:rPr lang="lv-LV" sz="24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lv-LV" sz="2400" dirty="0">
                <a:latin typeface="Calibri" panose="020F0502020204030204" pitchFamily="34" charset="0"/>
                <a:cs typeface="Calibri" panose="020F0502020204030204" pitchFamily="34" charset="0"/>
              </a:rPr>
              <a:t>, kas darbojas uz </a:t>
            </a:r>
            <a:r>
              <a:rPr lang="lv-LV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Selenium</a:t>
            </a:r>
            <a:r>
              <a:rPr lang="lv-LV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lv-LV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WebDriver</a:t>
            </a:r>
            <a:r>
              <a:rPr lang="lv-LV" sz="2400" dirty="0">
                <a:latin typeface="Calibri" panose="020F0502020204030204" pitchFamily="34" charset="0"/>
                <a:cs typeface="Calibri" panose="020F0502020204030204" pitchFamily="34" charset="0"/>
              </a:rPr>
              <a:t> bāzes un kas sniedz šādas priekšrocības:</a:t>
            </a:r>
          </a:p>
          <a:p>
            <a:pPr lvl="1"/>
            <a:r>
              <a:rPr lang="lv-LV" sz="2000" dirty="0">
                <a:latin typeface="Calibri" panose="020F0502020204030204" pitchFamily="34" charset="0"/>
                <a:cs typeface="Calibri" panose="020F0502020204030204" pitchFamily="34" charset="0"/>
              </a:rPr>
              <a:t>Kodolīgs tekošs API testiem</a:t>
            </a:r>
          </a:p>
          <a:p>
            <a:pPr lvl="1"/>
            <a:r>
              <a:rPr lang="lv-LV" sz="2000" dirty="0">
                <a:latin typeface="Calibri" panose="020F0502020204030204" pitchFamily="34" charset="0"/>
                <a:cs typeface="Calibri" panose="020F0502020204030204" pitchFamily="34" charset="0"/>
              </a:rPr>
              <a:t>Ajax atbalsts stabiliem testiem</a:t>
            </a:r>
          </a:p>
          <a:p>
            <a:pPr lvl="1"/>
            <a:r>
              <a:rPr lang="lv-LV" sz="2000" dirty="0">
                <a:latin typeface="Calibri" panose="020F0502020204030204" pitchFamily="34" charset="0"/>
                <a:cs typeface="Calibri" panose="020F0502020204030204" pitchFamily="34" charset="0"/>
              </a:rPr>
              <a:t>Jaudīgi atlasītāji </a:t>
            </a:r>
            <a:r>
              <a:rPr lang="lv-LV" sz="2000" i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lv-LV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selectors</a:t>
            </a:r>
            <a:r>
              <a:rPr lang="lv-LV" sz="20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lv-LV" sz="2000" dirty="0">
                <a:latin typeface="Calibri" panose="020F0502020204030204" pitchFamily="34" charset="0"/>
                <a:cs typeface="Calibri" panose="020F0502020204030204" pitchFamily="34" charset="0"/>
              </a:rPr>
              <a:t>Vienkārša konfigurācija</a:t>
            </a:r>
          </a:p>
          <a:p>
            <a:pPr lvl="1"/>
            <a:endParaRPr lang="lv-LV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3400" lvl="1" indent="0">
              <a:buNone/>
            </a:pPr>
            <a:r>
              <a:rPr lang="lv-LV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Selenide</a:t>
            </a:r>
            <a:r>
              <a:rPr lang="lv-LV" sz="2000" dirty="0">
                <a:latin typeface="Calibri" panose="020F0502020204030204" pitchFamily="34" charset="0"/>
                <a:cs typeface="Calibri" panose="020F0502020204030204" pitchFamily="34" charset="0"/>
              </a:rPr>
              <a:t> palīdz orientēties uz testu veidošanu nevis testu infrastruktūras un risinājumu uzturēšanu. Vairs nav jādomā kā pareizi atvērt, aizvērt pārlūku, kā pareizi apstrādāt taimautus un </a:t>
            </a:r>
            <a:r>
              <a:rPr lang="lv-LV" sz="2000" i="1" dirty="0">
                <a:latin typeface="Calibri" panose="020F0502020204030204" pitchFamily="34" charset="0"/>
                <a:cs typeface="Calibri" panose="020F0502020204030204" pitchFamily="34" charset="0"/>
              </a:rPr>
              <a:t>StaleElement</a:t>
            </a:r>
            <a:r>
              <a:rPr lang="lv-LV" sz="2000" dirty="0">
                <a:latin typeface="Calibri" panose="020F0502020204030204" pitchFamily="34" charset="0"/>
                <a:cs typeface="Calibri" panose="020F0502020204030204" pitchFamily="34" charset="0"/>
              </a:rPr>
              <a:t> izņēmumus vai kā meklēt atbilstošas logu rindas, atkļūdojot testus.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https://selenide.org/images/selenide-logo-b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861" y="2349908"/>
            <a:ext cx="3352800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2B94F57F-5164-402A-A44F-6BE9EAD3D2FE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3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95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rgbClr val="1B5089"/>
                </a:solidFill>
                <a:latin typeface="+mj-lt"/>
              </a:rPr>
              <a:t>Kāpēc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jāzina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Selenide?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06" y="1709530"/>
            <a:ext cx="11593476" cy="3998811"/>
          </a:xfrm>
        </p:spPr>
        <p:txBody>
          <a:bodyPr/>
          <a:lstStyle/>
          <a:p>
            <a:pPr algn="just"/>
            <a:r>
              <a:rPr lang="lv-LV" dirty="0">
                <a:latin typeface="+mn-lt"/>
              </a:rPr>
              <a:t>Populārs Java pasaulē</a:t>
            </a:r>
          </a:p>
          <a:p>
            <a:pPr algn="just"/>
            <a:r>
              <a:rPr lang="lv-LV" dirty="0">
                <a:latin typeface="+mn-lt"/>
              </a:rPr>
              <a:t>Vienkārši lietojams</a:t>
            </a:r>
          </a:p>
          <a:p>
            <a:pPr algn="just"/>
            <a:r>
              <a:rPr lang="lv-LV" dirty="0">
                <a:latin typeface="+mn-lt"/>
              </a:rPr>
              <a:t>Īss un vienkāršs API, ko iedvesmojis jQuery</a:t>
            </a:r>
          </a:p>
          <a:p>
            <a:pPr algn="just"/>
            <a:r>
              <a:rPr lang="lv-LV" dirty="0">
                <a:latin typeface="+mn-lt"/>
              </a:rPr>
              <a:t>Automātiska vairāku </a:t>
            </a:r>
            <a:r>
              <a:rPr lang="lv-LV" dirty="0" err="1">
                <a:latin typeface="+mn-lt"/>
              </a:rPr>
              <a:t>Ajax</a:t>
            </a:r>
            <a:r>
              <a:rPr lang="lv-LV" dirty="0">
                <a:latin typeface="+mn-lt"/>
              </a:rPr>
              <a:t> pieprasījumu apstrāde, gaidīšana un taimauta izsaukšana</a:t>
            </a:r>
          </a:p>
          <a:p>
            <a:pPr algn="just"/>
            <a:r>
              <a:rPr lang="lv-LV" dirty="0">
                <a:latin typeface="+mn-lt"/>
              </a:rPr>
              <a:t>Automātiska pārlūka dzīves cikla apstrāde</a:t>
            </a:r>
          </a:p>
          <a:p>
            <a:pPr algn="just"/>
            <a:r>
              <a:rPr lang="lv-LV" dirty="0">
                <a:latin typeface="+mn-lt"/>
              </a:rPr>
              <a:t>Automātiski ekrānuzņēmumi pie kļūdām testu izpildes laikā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B49221F-1ADF-4167-8887-3309E8B410DF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4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30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1B5089"/>
                </a:solidFill>
                <a:latin typeface="+mj-lt"/>
              </a:rPr>
              <a:t>Selenide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trūkumi</a:t>
            </a:r>
            <a:endParaRPr lang="en-US"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272" y="1709530"/>
            <a:ext cx="11540210" cy="3404007"/>
          </a:xfrm>
        </p:spPr>
        <p:txBody>
          <a:bodyPr/>
          <a:lstStyle/>
          <a:p>
            <a:r>
              <a:rPr lang="lv-LV" dirty="0">
                <a:latin typeface="+mj-lt"/>
              </a:rPr>
              <a:t>Tikai Java</a:t>
            </a:r>
          </a:p>
          <a:p>
            <a:r>
              <a:rPr lang="lv-LV" dirty="0">
                <a:latin typeface="+mj-lt"/>
              </a:rPr>
              <a:t>Daži C # risinājumi</a:t>
            </a:r>
          </a:p>
          <a:p>
            <a:r>
              <a:rPr lang="lv-LV" dirty="0">
                <a:latin typeface="+mj-lt"/>
              </a:rPr>
              <a:t>Pašlaik netiek atbalstīts virtuālais DOM</a:t>
            </a:r>
          </a:p>
          <a:p>
            <a:r>
              <a:rPr lang="lv-LV" dirty="0">
                <a:latin typeface="+mj-lt"/>
              </a:rPr>
              <a:t>Var izraisīt atkarību vienkāršības dēļ </a:t>
            </a:r>
            <a:r>
              <a:rPr lang="lv-LV" dirty="0">
                <a:latin typeface="+mj-lt"/>
                <a:sym typeface="Wingdings" panose="05000000000000000000" pitchFamily="2" charset="2"/>
              </a:rPr>
              <a:t>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00B6C29-E032-48E0-B269-D1C3169BE183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5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898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50DC3-0D24-4F4A-8A77-BC6A0A4B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Saturs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C29C3-5B3A-49BC-9ED6-E971EB65D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709530"/>
            <a:ext cx="11886439" cy="3190943"/>
          </a:xfrm>
        </p:spPr>
        <p:txBody>
          <a:bodyPr/>
          <a:lstStyle/>
          <a:p>
            <a:r>
              <a:rPr lang="lv-LV" dirty="0"/>
              <a:t>Kas ir </a:t>
            </a:r>
            <a:r>
              <a:rPr lang="lv-LV" dirty="0" err="1"/>
              <a:t>Selenide</a:t>
            </a:r>
            <a:endParaRPr lang="lv-LV" dirty="0"/>
          </a:p>
          <a:p>
            <a:r>
              <a:rPr lang="lv-LV" b="1" dirty="0" err="1"/>
              <a:t>Selenide</a:t>
            </a:r>
            <a:r>
              <a:rPr lang="lv-LV" b="1" dirty="0"/>
              <a:t> lietošana un piemēri</a:t>
            </a:r>
          </a:p>
          <a:p>
            <a:r>
              <a:rPr lang="lv-LV" dirty="0"/>
              <a:t>Prakse</a:t>
            </a:r>
          </a:p>
          <a:p>
            <a:r>
              <a:rPr lang="lv-LV" dirty="0"/>
              <a:t>Mājasdarbs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AFBFFFD-F5A7-4812-A4D5-55943AFD5A45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6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97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393" y="224174"/>
            <a:ext cx="11712600" cy="794700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1B5089"/>
                </a:solidFill>
                <a:latin typeface="+mj-lt"/>
              </a:rPr>
              <a:t>Kā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pievienot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bibliotēku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27808" y="1240817"/>
            <a:ext cx="9045746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Gradle: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dependencies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compile group: '</a:t>
            </a:r>
            <a:r>
              <a:rPr lang="en-US" altLang="en-US" sz="2400" dirty="0" err="1">
                <a:cs typeface="Arial" panose="020B0604020202020204" pitchFamily="34" charset="0"/>
              </a:rPr>
              <a:t>com.codeborne</a:t>
            </a:r>
            <a:r>
              <a:rPr lang="en-US" altLang="en-US" sz="2400" dirty="0">
                <a:cs typeface="Arial" panose="020B0604020202020204" pitchFamily="34" charset="0"/>
              </a:rPr>
              <a:t>', name: 'selenide', version: '5.18.1’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Maven: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2400" dirty="0"/>
              <a:t>&lt;!-- https://mvnrepository.com/artifact/com.codeborne/selenide --&gt;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2400" dirty="0"/>
              <a:t>&lt;dependency&gt;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2400" dirty="0"/>
              <a:t>    &lt;</a:t>
            </a:r>
            <a:r>
              <a:rPr lang="en-US" altLang="en-US" sz="2400" dirty="0" err="1"/>
              <a:t>groupId</a:t>
            </a:r>
            <a:r>
              <a:rPr lang="en-US" altLang="en-US" sz="2400" dirty="0"/>
              <a:t>&gt;</a:t>
            </a:r>
            <a:r>
              <a:rPr lang="en-US" altLang="en-US" sz="2400" dirty="0" err="1"/>
              <a:t>com.codeborne</a:t>
            </a:r>
            <a:r>
              <a:rPr lang="en-US" altLang="en-US" sz="2400" dirty="0"/>
              <a:t>&lt;/</a:t>
            </a:r>
            <a:r>
              <a:rPr lang="en-US" altLang="en-US" sz="2400" dirty="0" err="1"/>
              <a:t>groupId</a:t>
            </a:r>
            <a:r>
              <a:rPr lang="en-US" altLang="en-US" sz="2400" dirty="0"/>
              <a:t>&gt;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2400" dirty="0"/>
              <a:t>    &lt;</a:t>
            </a:r>
            <a:r>
              <a:rPr lang="en-US" altLang="en-US" sz="2400" dirty="0" err="1"/>
              <a:t>artifactId</a:t>
            </a:r>
            <a:r>
              <a:rPr lang="en-US" altLang="en-US" sz="2400" dirty="0"/>
              <a:t>&gt;selenide&lt;/</a:t>
            </a:r>
            <a:r>
              <a:rPr lang="en-US" altLang="en-US" sz="2400" dirty="0" err="1"/>
              <a:t>artifactId</a:t>
            </a:r>
            <a:r>
              <a:rPr lang="en-US" altLang="en-US" sz="2400" dirty="0"/>
              <a:t>&gt;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2400" dirty="0"/>
              <a:t>    &lt;version&gt;5.18.1&lt;/version&gt;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2400" dirty="0"/>
              <a:t>&lt;/dependency&gt;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03F8A6AC-336D-402B-ACFF-AB8EB1E87571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7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521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82" y="268563"/>
            <a:ext cx="11712600" cy="7947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1B5089"/>
                </a:solidFill>
                <a:latin typeface="+mj-lt"/>
              </a:rPr>
              <a:t>Selenide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pamati</a:t>
            </a:r>
            <a:endParaRPr lang="en-US"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61DD-0C26-4F42-9EF0-B02C550FD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75" y="1311838"/>
            <a:ext cx="11779907" cy="4787121"/>
          </a:xfrm>
        </p:spPr>
        <p:txBody>
          <a:bodyPr/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open("http://google.com"); -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atv</a:t>
            </a:r>
            <a:r>
              <a:rPr lang="lv-LV" dirty="0" err="1">
                <a:latin typeface="Calibri" panose="020F0502020204030204" pitchFamily="34" charset="0"/>
                <a:cs typeface="Calibri" panose="020F0502020204030204" pitchFamily="34" charset="0"/>
              </a:rPr>
              <a:t>ērt</a:t>
            </a:r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 lapu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switchTo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().alert().accept();</a:t>
            </a:r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 - nospiest ok pogu brīdinājuma logā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endParaRPr lang="lv-LV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startMaximized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true;</a:t>
            </a:r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 - sākt ar Maksimizētu logu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holdBrowserOpen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true;</a:t>
            </a:r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 -atstājiet pārlūku atvērtu pēc testa</a:t>
            </a: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sleep(5000);</a:t>
            </a:r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 - gaidīt 5 sekundes</a:t>
            </a:r>
          </a:p>
          <a:p>
            <a:pPr algn="just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takeScreenShot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fileName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");</a:t>
            </a:r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 - uzņemt ekrānuzņēmumu ar nosaukumu filename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clearBrowserCache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();-</a:t>
            </a:r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 notīrīt pārlūka kešatmiņu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AF45F46C-3625-466C-8FA9-B2EDDA6D47DB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8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38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82" y="268563"/>
            <a:ext cx="11712600" cy="7947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1B5089"/>
                </a:solidFill>
                <a:latin typeface="+mj-lt"/>
              </a:rPr>
              <a:t>Selenide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pamati</a:t>
            </a:r>
            <a:r>
              <a:rPr lang="lv-LV" dirty="0">
                <a:solidFill>
                  <a:srgbClr val="1B5089"/>
                </a:solidFill>
                <a:latin typeface="+mj-lt"/>
              </a:rPr>
              <a:t> – atrast elementu pēc:</a:t>
            </a:r>
            <a:endParaRPr lang="en-US"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61DD-0C26-4F42-9EF0-B02C550FD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75" y="1311838"/>
            <a:ext cx="11779907" cy="4787121"/>
          </a:xfrm>
        </p:spPr>
        <p:txBody>
          <a:bodyPr/>
          <a:lstStyle/>
          <a:p>
            <a:pPr algn="just"/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Tas ir tas pats – driver.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findElement</a:t>
            </a:r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lv-LV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$(By.id(""));</a:t>
            </a: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$(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By.cssSelector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(""));</a:t>
            </a: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$(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By.xpath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(""));    </a:t>
            </a: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$(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By.className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(""));</a:t>
            </a: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$(By.name(""))</a:t>
            </a: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$(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By.tagName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(""));</a:t>
            </a: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$(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By.linkText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(""));</a:t>
            </a: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$(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By.partialLinkText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(""));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A4F24B4-DCD7-4E31-AB46-7EFB30FC4AAE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9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214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dizains">
  <a:themeElements>
    <a:clrScheme name="Red Orange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3563</TotalTime>
  <Words>901</Words>
  <Application>Microsoft Office PowerPoint</Application>
  <PresentationFormat>Widescreen</PresentationFormat>
  <Paragraphs>162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Wingdings</vt:lpstr>
      <vt:lpstr>Arial</vt:lpstr>
      <vt:lpstr>Times New Roman</vt:lpstr>
      <vt:lpstr>Calibri</vt:lpstr>
      <vt:lpstr>Office dizains</vt:lpstr>
      <vt:lpstr>1_Office Theme</vt:lpstr>
      <vt:lpstr>Ievads programmatūras testēšanā</vt:lpstr>
      <vt:lpstr>Saturs</vt:lpstr>
      <vt:lpstr>Selenide</vt:lpstr>
      <vt:lpstr>Kāpēc jāzina Selenide?</vt:lpstr>
      <vt:lpstr>Selenide trūkumi</vt:lpstr>
      <vt:lpstr>Saturs</vt:lpstr>
      <vt:lpstr>Kā pievienot bibliotēku?</vt:lpstr>
      <vt:lpstr>Selenide pamati</vt:lpstr>
      <vt:lpstr>Selenide pamati – atrast elementu pēc:</vt:lpstr>
      <vt:lpstr>Selenide pamati</vt:lpstr>
      <vt:lpstr>Piemērs</vt:lpstr>
      <vt:lpstr>Saturs</vt:lpstr>
      <vt:lpstr>Soļi Selenide lietošanai</vt:lpstr>
      <vt:lpstr>Uzdevums 1</vt:lpstr>
      <vt:lpstr>Uzdevums 2</vt:lpstr>
      <vt:lpstr>Uzdevums 3</vt:lpstr>
      <vt:lpstr>Uzdevums 4</vt:lpstr>
      <vt:lpstr>Uzdevums 5</vt:lpstr>
      <vt:lpstr>Uzdevums 6 – Portfolio projekts</vt:lpstr>
      <vt:lpstr>Uzdevums 6</vt:lpstr>
      <vt:lpstr>Uzdevums 6 – Mums jābut</vt:lpstr>
      <vt:lpstr>Saturs</vt:lpstr>
      <vt:lpstr>Mājasdarbs </vt:lpstr>
      <vt:lpstr>Atsauksmes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Konstantins Tarasjkus</dc:creator>
  <cp:lastModifiedBy>jack</cp:lastModifiedBy>
  <cp:revision>49</cp:revision>
  <dcterms:created xsi:type="dcterms:W3CDTF">2018-09-10T12:31:37Z</dcterms:created>
  <dcterms:modified xsi:type="dcterms:W3CDTF">2021-03-02T10:31:59Z</dcterms:modified>
</cp:coreProperties>
</file>