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0" r:id="rId2"/>
    <p:sldId id="404" r:id="rId3"/>
    <p:sldId id="405" r:id="rId4"/>
    <p:sldId id="406" r:id="rId5"/>
    <p:sldId id="408" r:id="rId6"/>
    <p:sldId id="409" r:id="rId7"/>
    <p:sldId id="410" r:id="rId8"/>
    <p:sldId id="368" r:id="rId9"/>
    <p:sldId id="369" r:id="rId10"/>
    <p:sldId id="370" r:id="rId11"/>
    <p:sldId id="372" r:id="rId12"/>
    <p:sldId id="411" r:id="rId13"/>
    <p:sldId id="412" r:id="rId14"/>
    <p:sldId id="413" r:id="rId15"/>
    <p:sldId id="394" r:id="rId16"/>
    <p:sldId id="374" r:id="rId17"/>
    <p:sldId id="375" r:id="rId18"/>
    <p:sldId id="382" r:id="rId19"/>
    <p:sldId id="4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1563" autoAdjust="0"/>
  </p:normalViewPr>
  <p:slideViewPr>
    <p:cSldViewPr snapToGrid="0">
      <p:cViewPr varScale="1">
        <p:scale>
          <a:sx n="69" d="100"/>
          <a:sy n="69" d="100"/>
        </p:scale>
        <p:origin x="16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E10E5-F2FA-44D4-8FB6-2DF46A2C6ED9}" type="datetimeFigureOut">
              <a:rPr lang="en-GB" smtClean="0"/>
              <a:t>18/06/2020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8927A-9D78-45F2-BC0F-1E2268F4736F}" type="slidenum">
              <a:rPr lang="en-GB" smtClean="0"/>
              <a:t>‹#›</a:t>
            </a:fld>
            <a:endParaRPr lang="en-GB"/>
          </a:p>
        </p:txBody>
      </p:sp>
    </p:spTree>
    <p:extLst>
      <p:ext uri="{BB962C8B-B14F-4D97-AF65-F5344CB8AC3E}">
        <p14:creationId xmlns:p14="http://schemas.microsoft.com/office/powerpoint/2010/main" val="1954441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87.246.137.196:8081/secure/RapidBoard.jspa?rapidView=129&amp;projectKey=QAOL&amp;view=planning&amp;selectedIssue=QAOL-3&amp;issueLimit=100"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s.statcounter.com/browser-version-market-share/all/latvia/#monthly-201911-20200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google.com/document/d/1s-zBN8V7cIspP8DKJdV1NUYbZIkgdX9BL97oukApsyo/edi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2</a:t>
            </a:fld>
            <a:endParaRPr lang="en-GB"/>
          </a:p>
        </p:txBody>
      </p:sp>
    </p:spTree>
    <p:extLst>
      <p:ext uri="{BB962C8B-B14F-4D97-AF65-F5344CB8AC3E}">
        <p14:creationId xmlns:p14="http://schemas.microsoft.com/office/powerpoint/2010/main" val="149143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90933C-2E03-4408-8635-4A900961B6E5}" type="slidenum">
              <a:rPr lang="en-GB" smtClean="0"/>
              <a:t>15</a:t>
            </a:fld>
            <a:endParaRPr lang="en-GB"/>
          </a:p>
        </p:txBody>
      </p:sp>
    </p:spTree>
    <p:extLst>
      <p:ext uri="{BB962C8B-B14F-4D97-AF65-F5344CB8AC3E}">
        <p14:creationId xmlns:p14="http://schemas.microsoft.com/office/powerpoint/2010/main" val="432564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16</a:t>
            </a:fld>
            <a:endParaRPr lang="en-GB"/>
          </a:p>
        </p:txBody>
      </p:sp>
    </p:spTree>
    <p:extLst>
      <p:ext uri="{BB962C8B-B14F-4D97-AF65-F5344CB8AC3E}">
        <p14:creationId xmlns:p14="http://schemas.microsoft.com/office/powerpoint/2010/main" val="60949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18</a:t>
            </a:fld>
            <a:endParaRPr lang="en-GB"/>
          </a:p>
        </p:txBody>
      </p:sp>
    </p:spTree>
    <p:extLst>
      <p:ext uri="{BB962C8B-B14F-4D97-AF65-F5344CB8AC3E}">
        <p14:creationId xmlns:p14="http://schemas.microsoft.com/office/powerpoint/2010/main" val="3054690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http://87.246.137.196:8081/secure/RapidBoard.jspa?rapidView=129&amp;projectKey=QAOL&amp;view=planning&amp;selectedIssue=QAOL-3&amp;issueLimit=100</a:t>
            </a:r>
            <a:endParaRPr lang="ru-RU" dirty="0"/>
          </a:p>
          <a:p>
            <a:endParaRPr lang="ru-RU" dirty="0"/>
          </a:p>
          <a:p>
            <a:r>
              <a:rPr lang="ru-RU" dirty="0"/>
              <a:t>Джира:</a:t>
            </a:r>
          </a:p>
          <a:p>
            <a:pPr marL="228600" indent="-228600">
              <a:buAutoNum type="arabicPeriod"/>
            </a:pPr>
            <a:r>
              <a:rPr lang="ru-RU" dirty="0"/>
              <a:t>Как создавать чеклист на примере</a:t>
            </a:r>
          </a:p>
          <a:p>
            <a:pPr marL="228600" indent="-228600">
              <a:buAutoNum type="arabicPeriod"/>
            </a:pPr>
            <a:r>
              <a:rPr lang="ru-RU" dirty="0"/>
              <a:t>Как в чеклисте создать табличку</a:t>
            </a:r>
          </a:p>
          <a:p>
            <a:pPr marL="228600" indent="-228600">
              <a:buAutoNum type="arabicPeriod"/>
            </a:pPr>
            <a:r>
              <a:rPr lang="ru-RU" dirty="0"/>
              <a:t>Как добавить комментарии в тикет</a:t>
            </a:r>
          </a:p>
          <a:p>
            <a:pPr marL="228600" indent="-228600">
              <a:buAutoNum type="arabicPeriod"/>
            </a:pPr>
            <a:r>
              <a:rPr lang="ru-RU" dirty="0"/>
              <a:t>Как ассайнить</a:t>
            </a:r>
          </a:p>
          <a:p>
            <a:pPr marL="228600" indent="-228600">
              <a:buAutoNum type="arabicPeriod"/>
            </a:pPr>
            <a:r>
              <a:rPr lang="ru-RU" dirty="0"/>
              <a:t>Как линковать</a:t>
            </a:r>
          </a:p>
          <a:p>
            <a:pPr marL="228600" indent="-228600">
              <a:buAutoNum type="arabicPeriod"/>
            </a:pPr>
            <a:r>
              <a:rPr lang="ru-RU" dirty="0"/>
              <a:t>Поиск и фильтра</a:t>
            </a:r>
          </a:p>
          <a:p>
            <a:pPr marL="228600" indent="-228600">
              <a:buAutoNum type="arabicPeriod"/>
            </a:pPr>
            <a:r>
              <a:rPr lang="ru-RU" dirty="0"/>
              <a:t>Типы тикетов и Воркфлоу</a:t>
            </a:r>
          </a:p>
          <a:p>
            <a:pPr marL="0" indent="0">
              <a:buNone/>
            </a:pPr>
            <a:endParaRPr lang="en-US" dirty="0"/>
          </a:p>
          <a:p>
            <a:endParaRPr lang="en-GB" dirty="0"/>
          </a:p>
        </p:txBody>
      </p:sp>
      <p:sp>
        <p:nvSpPr>
          <p:cNvPr id="4" name="Slide Number Placeholder 3"/>
          <p:cNvSpPr>
            <a:spLocks noGrp="1"/>
          </p:cNvSpPr>
          <p:nvPr>
            <p:ph type="sldNum" sz="quarter" idx="10"/>
          </p:nvPr>
        </p:nvSpPr>
        <p:spPr/>
        <p:txBody>
          <a:bodyPr/>
          <a:lstStyle/>
          <a:p>
            <a:fld id="{72F8927A-9D78-45F2-BC0F-1E2268F4736F}" type="slidenum">
              <a:rPr lang="en-GB" smtClean="0"/>
              <a:t>19</a:t>
            </a:fld>
            <a:endParaRPr lang="en-GB"/>
          </a:p>
        </p:txBody>
      </p:sp>
    </p:spTree>
    <p:extLst>
      <p:ext uri="{BB962C8B-B14F-4D97-AF65-F5344CB8AC3E}">
        <p14:creationId xmlns:p14="http://schemas.microsoft.com/office/powerpoint/2010/main" val="354425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a:solidFill>
                  <a:schemeClr val="tx1"/>
                </a:solidFill>
                <a:effectLst/>
                <a:latin typeface="+mn-lt"/>
                <a:ea typeface="+mn-ea"/>
                <a:cs typeface="+mn-cs"/>
              </a:rPr>
              <a:t>Первые телефоны – звонилки</a:t>
            </a:r>
            <a:endParaRPr lang="en-US" sz="1200" b="1"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Мобильная революция началась с появлением первых мобильных телефонов. Они были слишком большие, чтоб носить их с собой, и единственной функцией был звонок другому человеку. Следующим шагом в развитии были текстовые сообщения, что позволяло общаться, без необходимости говорить по телефону.</a:t>
            </a:r>
            <a:endParaRPr lang="en-US"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Первые приложения – телефонная книга</a:t>
            </a:r>
            <a:endParaRPr lang="en-US" sz="1200" b="1"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Разработка мобильных приложений на раннем этапе представляла собой создание небольших каталогов, где вы могли хранить ваши часто набираемые номера. Для многих устройств, это было не более, чем связать 10 кнопок на мобильном телефоне с цифрами, но не именем. Как только устройства стали более прогрессивными, возможность сохранения большего количества номеров связанных с фактическими имена, была быстро востребованной. На тот момент, телефон стал напоминать телефонную книгу.</a:t>
            </a:r>
            <a:endParaRPr lang="en-US"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1" i="0" kern="1200" dirty="0">
                <a:solidFill>
                  <a:schemeClr val="tx1"/>
                </a:solidFill>
                <a:effectLst/>
                <a:latin typeface="+mn-lt"/>
                <a:ea typeface="+mn-ea"/>
                <a:cs typeface="+mn-cs"/>
              </a:rPr>
              <a:t>Первые приложения – Калькулятор, Календарь, Игры</a:t>
            </a:r>
            <a:endParaRPr lang="en-US" sz="1200" b="1"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Но не только простые игры сделали телефон более полезным. Первые мобильные устройства также стали включать калькуляторы, контакты и календари, смешивая телефон с персональным компьютером, предвещая падение КПК, который в то время, пользовался большой популярностью.</a:t>
            </a:r>
          </a:p>
        </p:txBody>
      </p:sp>
      <p:sp>
        <p:nvSpPr>
          <p:cNvPr id="4" name="Slide Number Placeholder 3"/>
          <p:cNvSpPr>
            <a:spLocks noGrp="1"/>
          </p:cNvSpPr>
          <p:nvPr>
            <p:ph type="sldNum" sz="quarter" idx="5"/>
          </p:nvPr>
        </p:nvSpPr>
        <p:spPr/>
        <p:txBody>
          <a:bodyPr/>
          <a:lstStyle/>
          <a:p>
            <a:fld id="{72F8927A-9D78-45F2-BC0F-1E2268F4736F}" type="slidenum">
              <a:rPr lang="en-GB" smtClean="0"/>
              <a:t>3</a:t>
            </a:fld>
            <a:endParaRPr lang="en-GB"/>
          </a:p>
        </p:txBody>
      </p:sp>
    </p:spTree>
    <p:extLst>
      <p:ext uri="{BB962C8B-B14F-4D97-AF65-F5344CB8AC3E}">
        <p14:creationId xmlns:p14="http://schemas.microsoft.com/office/powerpoint/2010/main" val="326042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a:solidFill>
                  <a:schemeClr val="tx1"/>
                </a:solidFill>
                <a:effectLst/>
                <a:latin typeface="+mn-lt"/>
                <a:ea typeface="+mn-ea"/>
                <a:cs typeface="+mn-cs"/>
              </a:rPr>
              <a:t>Первый протокол - </a:t>
            </a:r>
            <a:r>
              <a:rPr lang="en-US" sz="1200" b="1" i="0" kern="1200" dirty="0">
                <a:solidFill>
                  <a:schemeClr val="tx1"/>
                </a:solidFill>
                <a:effectLst/>
                <a:latin typeface="+mn-lt"/>
                <a:ea typeface="+mn-ea"/>
                <a:cs typeface="+mn-cs"/>
              </a:rPr>
              <a:t>WAP</a:t>
            </a:r>
            <a:endParaRPr lang="ru-RU" sz="1200" b="1"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Все изменилось с введением Wireless Application Protocol (WAP) и легким (вроде как) подключением к Интернету. Теперь, пользователи могли подключиться к сети и выбрать приложения, которые были для них наиболее полезными.</a:t>
            </a:r>
          </a:p>
          <a:p>
            <a:endParaRPr lang="ru-RU" dirty="0"/>
          </a:p>
          <a:p>
            <a:r>
              <a:rPr lang="ru-RU" b="1" dirty="0"/>
              <a:t>Интернет-магазины</a:t>
            </a:r>
          </a:p>
          <a:p>
            <a:r>
              <a:rPr lang="ru-RU" dirty="0"/>
              <a:t>Поскольку спрос поднялся, разработчики и операторы, такие как Android и Apple, создали магазины-приложений, где пользователи могли легко и быстро находить приложения, которые хотели скачать на свой мобильный телефон. Ну, относительно легко! Теперь пользователи сами решают, что и как они хотят использовать на своей мобильной прелести. Онлайн-банкинг, покупки, видео и игры, все доступно, что позволяет почти полную пользовательскую настройку телефона.</a:t>
            </a:r>
          </a:p>
          <a:p>
            <a:r>
              <a:rPr lang="ru-RU" dirty="0"/>
              <a:t>Интернет-магазины позаботились о том, чтобы вы могли делать шоппинг на ходу. Практически для любого бизнеса и интернет- активности, теперь существует мобильное приложение.</a:t>
            </a:r>
          </a:p>
          <a:p>
            <a:r>
              <a:rPr lang="ru-RU" dirty="0"/>
              <a:t>Так как пользователи становятся все более мобильными в своих соединениях, кто знает, куда нас следующий большой прорыв приведет? Операционные системы и мобильные устройства становятся все более изощренными, так что будьте уверены, приложения будут также продолжать развиваться.</a:t>
            </a:r>
            <a:endParaRPr lang="en-US" dirty="0"/>
          </a:p>
          <a:p>
            <a:endParaRPr lang="en-US" dirty="0"/>
          </a:p>
          <a:p>
            <a:r>
              <a:rPr lang="en-US" b="1" dirty="0"/>
              <a:t>The AppStore goes live</a:t>
            </a:r>
          </a:p>
          <a:p>
            <a:endParaRPr lang="en-US" dirty="0"/>
          </a:p>
          <a:p>
            <a:r>
              <a:rPr lang="en-US" dirty="0"/>
              <a:t>In the month of July 2008, the Apple AppStore went live featuring over 500 apps which Steve Jobs said ‘ developers can reach every single iPhone user through AppStore.’</a:t>
            </a:r>
          </a:p>
          <a:p>
            <a:endParaRPr lang="en-US" dirty="0"/>
          </a:p>
          <a:p>
            <a:r>
              <a:rPr lang="en-US" dirty="0"/>
              <a:t>There were over 10 million apps downloaded in the first few days, highlighting the huge reach and potential of apps, with many of these offered free of charge or for a very low cost.</a:t>
            </a:r>
          </a:p>
          <a:p>
            <a:endParaRPr lang="en-US" dirty="0"/>
          </a:p>
          <a:p>
            <a:r>
              <a:rPr lang="en-US" b="1" dirty="0"/>
              <a:t>Google arrives… four years later</a:t>
            </a:r>
          </a:p>
          <a:p>
            <a:endParaRPr lang="en-US" dirty="0"/>
          </a:p>
          <a:p>
            <a:r>
              <a:rPr lang="en-US" dirty="0"/>
              <a:t>It took them a while, but eventually, Google launched their own version of an app store, Google Play, which housed all of the apps available for Android users. Whilst there were individual markets for Android users previously, most notably Android Market, Google Books, and Google Music, it was finally decided to merge them into one larger application store for the mass market.</a:t>
            </a:r>
          </a:p>
        </p:txBody>
      </p:sp>
      <p:sp>
        <p:nvSpPr>
          <p:cNvPr id="4" name="Slide Number Placeholder 3"/>
          <p:cNvSpPr>
            <a:spLocks noGrp="1"/>
          </p:cNvSpPr>
          <p:nvPr>
            <p:ph type="sldNum" sz="quarter" idx="5"/>
          </p:nvPr>
        </p:nvSpPr>
        <p:spPr/>
        <p:txBody>
          <a:bodyPr/>
          <a:lstStyle/>
          <a:p>
            <a:fld id="{72F8927A-9D78-45F2-BC0F-1E2268F4736F}" type="slidenum">
              <a:rPr lang="en-GB" smtClean="0"/>
              <a:t>4</a:t>
            </a:fld>
            <a:endParaRPr lang="en-GB"/>
          </a:p>
        </p:txBody>
      </p:sp>
    </p:spTree>
    <p:extLst>
      <p:ext uri="{BB962C8B-B14F-4D97-AF65-F5344CB8AC3E}">
        <p14:creationId xmlns:p14="http://schemas.microsoft.com/office/powerpoint/2010/main" val="1950892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https://gs.statcounter.com/browser-version-market-share/all/latvia/#monthly-201911-202004</a:t>
            </a:r>
            <a:endParaRPr lang="en-US" dirty="0"/>
          </a:p>
          <a:p>
            <a:endParaRPr lang="en-US" dirty="0"/>
          </a:p>
          <a:p>
            <a:r>
              <a:rPr lang="ru-RU" dirty="0"/>
              <a:t>Рынок мобильных приложений развивается быстрыми темпами и по прогнозам ведущих компаний рост будет увеличиваться. Появляется все больше разработчиков, компаний и самих приложений. Растет конкуренция и среди сервисов с одинаковыми функциями - кто-то берет дизайном, кто-то добавляет новые фичи, а кто-то раскручивается рекламой. Анализ рынка мобильных приложений показывает, что у 2020 году доходы от приложений достигнут 189 миллиардов долларов.</a:t>
            </a:r>
            <a:endParaRPr lang="en-US" dirty="0"/>
          </a:p>
          <a:p>
            <a:endParaRPr lang="en-US" dirty="0"/>
          </a:p>
          <a:p>
            <a:r>
              <a:rPr lang="ru-RU" dirty="0"/>
              <a:t>Два гиганта мобильной разработки Android и iOS доминируют на глобальном рынке смартфонов.</a:t>
            </a:r>
            <a:endParaRPr lang="en-US" dirty="0"/>
          </a:p>
          <a:p>
            <a:endParaRPr lang="en-US" dirty="0"/>
          </a:p>
          <a:p>
            <a:r>
              <a:rPr lang="en-US" dirty="0"/>
              <a:t>The number of mobile app downloads each year has been steadily increasing. In 2017, there were 178 billion app downloads. That number is projected to grow to 205 billion this year, and 258 billion in 2022—a 45 percent increase over five years.</a:t>
            </a:r>
          </a:p>
          <a:p>
            <a:endParaRPr lang="en-US" dirty="0"/>
          </a:p>
          <a:p>
            <a:r>
              <a:rPr lang="en-US" dirty="0"/>
              <a:t>Today, we pretty much all use at least one mobile app a day. Whether it’s checking your bank account, placing a bet on the latest round of football fixtures, shopping for an outfit for your next night on the town or looking for directions to a restaurant, there’s an app for all of the above and lots more too.</a:t>
            </a:r>
          </a:p>
        </p:txBody>
      </p:sp>
      <p:sp>
        <p:nvSpPr>
          <p:cNvPr id="4" name="Slide Number Placeholder 3"/>
          <p:cNvSpPr>
            <a:spLocks noGrp="1"/>
          </p:cNvSpPr>
          <p:nvPr>
            <p:ph type="sldNum" sz="quarter" idx="5"/>
          </p:nvPr>
        </p:nvSpPr>
        <p:spPr/>
        <p:txBody>
          <a:bodyPr/>
          <a:lstStyle/>
          <a:p>
            <a:fld id="{72F8927A-9D78-45F2-BC0F-1E2268F4736F}" type="slidenum">
              <a:rPr lang="en-GB" smtClean="0"/>
              <a:t>5</a:t>
            </a:fld>
            <a:endParaRPr lang="en-GB"/>
          </a:p>
        </p:txBody>
      </p:sp>
    </p:spTree>
    <p:extLst>
      <p:ext uri="{BB962C8B-B14F-4D97-AF65-F5344CB8AC3E}">
        <p14:creationId xmlns:p14="http://schemas.microsoft.com/office/powerpoint/2010/main" val="1375197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 delivery</a:t>
            </a:r>
          </a:p>
          <a:p>
            <a:endParaRPr lang="en-US" dirty="0"/>
          </a:p>
          <a:p>
            <a:r>
              <a:rPr lang="en-US" dirty="0"/>
              <a:t>Choose the right beta app management platform</a:t>
            </a:r>
          </a:p>
          <a:p>
            <a:endParaRPr lang="en-US" dirty="0"/>
          </a:p>
          <a:p>
            <a:r>
              <a:rPr lang="en-US" dirty="0"/>
              <a:t>Managing and delivering mobile app betas requires a management platform. The mobile OSes you support, the number of apps you plan to test, and related factors will drive your platform decision.</a:t>
            </a:r>
          </a:p>
          <a:p>
            <a:endParaRPr lang="en-US" dirty="0"/>
          </a:p>
          <a:p>
            <a:r>
              <a:rPr lang="en-US" dirty="0"/>
              <a:t>Apple and Google options</a:t>
            </a:r>
          </a:p>
          <a:p>
            <a:endParaRPr lang="en-US" dirty="0"/>
          </a:p>
          <a:p>
            <a:r>
              <a:rPr lang="en-US" dirty="0"/>
              <a:t>TestFlight (now owned by Apple) for iOS, </a:t>
            </a:r>
            <a:r>
              <a:rPr lang="en-US" dirty="0" err="1"/>
              <a:t>TVos</a:t>
            </a:r>
            <a:r>
              <a:rPr lang="en-US" dirty="0"/>
              <a:t>, and </a:t>
            </a:r>
            <a:r>
              <a:rPr lang="en-US" dirty="0" err="1"/>
              <a:t>WatchOS</a:t>
            </a:r>
            <a:r>
              <a:rPr lang="en-US" dirty="0"/>
              <a:t> enables you to manage beta-testing for up to 100 apps in your Apple Developer Account. It lets you prepare your app for beta and invite testers through iTunes Connect.</a:t>
            </a:r>
          </a:p>
          <a:p>
            <a:endParaRPr lang="en-US" dirty="0"/>
          </a:p>
          <a:p>
            <a:r>
              <a:rPr lang="en-US" dirty="0"/>
              <a:t>Google Play Developer Console supports Android and Android Wear only. It allows you to run open betas, closed betas by email address, and closed betas with Google+ Community or Google Group. Beta apps are made available via Google Play. It’s important to note that beta-testers require a Gmail or Google Apps account to join your betas. Testers can’t leave public reviews of betas on Google Play, so you’ll need to provide an online channel for testers to send beta feedback.</a:t>
            </a:r>
          </a:p>
          <a:p>
            <a:r>
              <a:rPr lang="en-US" dirty="0"/>
              <a:t>Managing and delivering mobile app betas requires a management platform. The mobile OSes you support, the number of apps you plan to test, and related factors will drive your platform decision.</a:t>
            </a:r>
          </a:p>
          <a:p>
            <a:endParaRPr lang="en-US" dirty="0"/>
          </a:p>
          <a:p>
            <a:r>
              <a:rPr lang="en-US" dirty="0"/>
              <a:t>Apple and Google options</a:t>
            </a:r>
          </a:p>
          <a:p>
            <a:endParaRPr lang="en-US" dirty="0"/>
          </a:p>
          <a:p>
            <a:r>
              <a:rPr lang="en-US" dirty="0"/>
              <a:t>TestFlight (now owned by Apple) for iOS, </a:t>
            </a:r>
            <a:r>
              <a:rPr lang="en-US" dirty="0" err="1"/>
              <a:t>TVos</a:t>
            </a:r>
            <a:r>
              <a:rPr lang="en-US" dirty="0"/>
              <a:t>, and </a:t>
            </a:r>
            <a:r>
              <a:rPr lang="en-US" dirty="0" err="1"/>
              <a:t>WatchOS</a:t>
            </a:r>
            <a:r>
              <a:rPr lang="en-US" dirty="0"/>
              <a:t> enables you to manage beta-testing for up to 100 apps in your Apple Developer Account. It lets you prepare your app for beta and invite testers through iTunes Connect.</a:t>
            </a:r>
          </a:p>
          <a:p>
            <a:endParaRPr lang="en-US" dirty="0"/>
          </a:p>
          <a:p>
            <a:r>
              <a:rPr lang="en-US" dirty="0"/>
              <a:t>Google Play Developer Console supports Android and Android Wear only. It allows you to run open betas, closed betas by email address, and closed betas with Google+ Community or Google Group. Beta apps are made available via Google Play. It’s important to note that beta-testers require a Gmail or Google Apps account to join your betas. Testers can’t leave public reviews of betas on Google Play, so you’ll need to provide an online channel for testers to send beta feedback.</a:t>
            </a:r>
          </a:p>
        </p:txBody>
      </p:sp>
      <p:sp>
        <p:nvSpPr>
          <p:cNvPr id="4" name="Slide Number Placeholder 3"/>
          <p:cNvSpPr>
            <a:spLocks noGrp="1"/>
          </p:cNvSpPr>
          <p:nvPr>
            <p:ph type="sldNum" sz="quarter" idx="5"/>
          </p:nvPr>
        </p:nvSpPr>
        <p:spPr/>
        <p:txBody>
          <a:bodyPr/>
          <a:lstStyle/>
          <a:p>
            <a:fld id="{72F8927A-9D78-45F2-BC0F-1E2268F4736F}" type="slidenum">
              <a:rPr lang="en-GB" smtClean="0"/>
              <a:t>6</a:t>
            </a:fld>
            <a:endParaRPr lang="en-GB"/>
          </a:p>
        </p:txBody>
      </p:sp>
    </p:spTree>
    <p:extLst>
      <p:ext uri="{BB962C8B-B14F-4D97-AF65-F5344CB8AC3E}">
        <p14:creationId xmlns:p14="http://schemas.microsoft.com/office/powerpoint/2010/main" val="15437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Mobile app delivery</a:t>
            </a:r>
          </a:p>
          <a:p>
            <a:endParaRPr lang="en-US" dirty="0"/>
          </a:p>
          <a:p>
            <a:r>
              <a:rPr lang="en-US" dirty="0"/>
              <a:t>Choose the right beta app management platform</a:t>
            </a:r>
          </a:p>
          <a:p>
            <a:endParaRPr lang="en-US" dirty="0"/>
          </a:p>
          <a:p>
            <a:r>
              <a:rPr lang="en-US" dirty="0"/>
              <a:t>Managing and delivering mobile app betas requires a management platform. The mobile OSes you support, the number of apps you plan to test, and related factors will drive your platform decision.</a:t>
            </a:r>
          </a:p>
          <a:p>
            <a:endParaRPr lang="en-US" dirty="0"/>
          </a:p>
          <a:p>
            <a:r>
              <a:rPr lang="en-US" dirty="0"/>
              <a:t>Apple and Google options</a:t>
            </a:r>
          </a:p>
          <a:p>
            <a:endParaRPr lang="en-US" dirty="0"/>
          </a:p>
          <a:p>
            <a:r>
              <a:rPr lang="en-US" dirty="0"/>
              <a:t>TestFlight (now owned by Apple) for iOS, </a:t>
            </a:r>
            <a:r>
              <a:rPr lang="en-US" dirty="0" err="1"/>
              <a:t>TVos</a:t>
            </a:r>
            <a:r>
              <a:rPr lang="en-US" dirty="0"/>
              <a:t>, and </a:t>
            </a:r>
            <a:r>
              <a:rPr lang="en-US" dirty="0" err="1"/>
              <a:t>WatchOS</a:t>
            </a:r>
            <a:r>
              <a:rPr lang="en-US" dirty="0"/>
              <a:t> enables you to manage beta-testing for up to 100 apps in your Apple Developer Account. It lets you prepare your app for beta and invite testers through iTunes Connect.</a:t>
            </a:r>
          </a:p>
          <a:p>
            <a:endParaRPr lang="en-US" dirty="0"/>
          </a:p>
          <a:p>
            <a:r>
              <a:rPr lang="en-US" dirty="0"/>
              <a:t>Google Play Developer Console supports Android and Android Wear only. It allows you to run open betas, closed betas by email address, and closed betas with Google+ Community or Google Group. Beta apps are made available via Google Play. It’s important to note that beta-testers require a Gmail or Google Apps account to join your betas. Testers can’t leave public reviews of betas on Google Play, so you’ll need to provide an online channel for testers to send beta feedback.</a:t>
            </a:r>
          </a:p>
          <a:p>
            <a:r>
              <a:rPr lang="en-US" dirty="0"/>
              <a:t>Managing and delivering mobile app betas requires a management platform. The mobile OSes you support, the number of apps you plan to test, and related factors will drive your platform decision.</a:t>
            </a:r>
          </a:p>
          <a:p>
            <a:endParaRPr lang="en-US" dirty="0"/>
          </a:p>
          <a:p>
            <a:r>
              <a:rPr lang="en-US" dirty="0"/>
              <a:t>Apple and Google options</a:t>
            </a:r>
          </a:p>
          <a:p>
            <a:endParaRPr lang="en-US" dirty="0"/>
          </a:p>
          <a:p>
            <a:r>
              <a:rPr lang="en-US" dirty="0"/>
              <a:t>TestFlight (now owned by Apple) for iOS, </a:t>
            </a:r>
            <a:r>
              <a:rPr lang="en-US" dirty="0" err="1"/>
              <a:t>TVos</a:t>
            </a:r>
            <a:r>
              <a:rPr lang="en-US" dirty="0"/>
              <a:t>, and </a:t>
            </a:r>
            <a:r>
              <a:rPr lang="en-US" dirty="0" err="1"/>
              <a:t>WatchOS</a:t>
            </a:r>
            <a:r>
              <a:rPr lang="en-US" dirty="0"/>
              <a:t> enables you to manage beta-testing for up to 100 apps in your Apple Developer Account. It lets you prepare your app for beta and invite testers through iTunes Connect.</a:t>
            </a:r>
          </a:p>
          <a:p>
            <a:endParaRPr lang="en-US" dirty="0"/>
          </a:p>
          <a:p>
            <a:r>
              <a:rPr lang="en-US" dirty="0"/>
              <a:t>Google Play Developer Console supports Android and Android Wear only. It allows you to run open betas, closed betas by email address, and closed betas with Google+ Community or Google Group. Beta apps are made available via Google Play. It’s important to note that beta-testers require a Gmail or Google Apps account to join your betas. Testers can’t leave public reviews of betas on Google Play, so you’ll need to provide an online channel for testers to send beta feedback.</a:t>
            </a:r>
          </a:p>
        </p:txBody>
      </p:sp>
      <p:sp>
        <p:nvSpPr>
          <p:cNvPr id="4" name="Slide Number Placeholder 3"/>
          <p:cNvSpPr>
            <a:spLocks noGrp="1"/>
          </p:cNvSpPr>
          <p:nvPr>
            <p:ph type="sldNum" sz="quarter" idx="5"/>
          </p:nvPr>
        </p:nvSpPr>
        <p:spPr/>
        <p:txBody>
          <a:bodyPr/>
          <a:lstStyle/>
          <a:p>
            <a:fld id="{72F8927A-9D78-45F2-BC0F-1E2268F4736F}" type="slidenum">
              <a:rPr lang="en-GB" smtClean="0"/>
              <a:t>7</a:t>
            </a:fld>
            <a:endParaRPr lang="en-GB"/>
          </a:p>
        </p:txBody>
      </p:sp>
    </p:spTree>
    <p:extLst>
      <p:ext uri="{BB962C8B-B14F-4D97-AF65-F5344CB8AC3E}">
        <p14:creationId xmlns:p14="http://schemas.microsoft.com/office/powerpoint/2010/main" val="21429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https://docs.google.com/document/d/1s-zBN8V7cIspP8DKJdV1NUYbZIkgdX9BL97oukApsyo/edit#</a:t>
            </a:r>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12</a:t>
            </a:fld>
            <a:endParaRPr lang="en-GB"/>
          </a:p>
        </p:txBody>
      </p:sp>
    </p:spTree>
    <p:extLst>
      <p:ext uri="{BB962C8B-B14F-4D97-AF65-F5344CB8AC3E}">
        <p14:creationId xmlns:p14="http://schemas.microsoft.com/office/powerpoint/2010/main" val="133376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current state of your app determines what it can and cannot do at any time. For example, a foreground app has the user’s attention, so it has priority over system resources, including the CPU. By contrast, a background app must do as little work as possible, and preferably nothing, because it is offscreen. As your app changes from state to state, you must adjust its behavior accordingly.</a:t>
            </a:r>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13</a:t>
            </a:fld>
            <a:endParaRPr lang="en-GB"/>
          </a:p>
        </p:txBody>
      </p:sp>
    </p:spTree>
    <p:extLst>
      <p:ext uri="{BB962C8B-B14F-4D97-AF65-F5344CB8AC3E}">
        <p14:creationId xmlns:p14="http://schemas.microsoft.com/office/powerpoint/2010/main" val="1639754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Apple and Google are both very smart companies with a zillion users each. </a:t>
            </a:r>
          </a:p>
          <a:p>
            <a:r>
              <a:rPr lang="en-US" sz="1200" b="0" i="0" kern="1200" dirty="0">
                <a:solidFill>
                  <a:schemeClr val="tx1"/>
                </a:solidFill>
                <a:effectLst/>
                <a:latin typeface="+mn-lt"/>
                <a:ea typeface="+mn-ea"/>
                <a:cs typeface="+mn-cs"/>
              </a:rPr>
              <a:t>They will make UX mistakes like anyone else, but in general, when they define a design language for the default way in which their system should work, they’re not going to be making incredibly glaring mistakes. So while I present two ways of doing everything below (the iOS way and the Android way), neither is wrong. If your users are able to confidently navigate and use the app you’re creating, then no one can tell you not to use tabs on iOS or modal views on Android.</a:t>
            </a:r>
            <a:endParaRPr lang="en-US" dirty="0"/>
          </a:p>
        </p:txBody>
      </p:sp>
      <p:sp>
        <p:nvSpPr>
          <p:cNvPr id="4" name="Slide Number Placeholder 3"/>
          <p:cNvSpPr>
            <a:spLocks noGrp="1"/>
          </p:cNvSpPr>
          <p:nvPr>
            <p:ph type="sldNum" sz="quarter" idx="5"/>
          </p:nvPr>
        </p:nvSpPr>
        <p:spPr/>
        <p:txBody>
          <a:bodyPr/>
          <a:lstStyle/>
          <a:p>
            <a:fld id="{72F8927A-9D78-45F2-BC0F-1E2268F4736F}" type="slidenum">
              <a:rPr lang="en-GB" smtClean="0"/>
              <a:t>14</a:t>
            </a:fld>
            <a:endParaRPr lang="en-GB"/>
          </a:p>
        </p:txBody>
      </p:sp>
    </p:spTree>
    <p:extLst>
      <p:ext uri="{BB962C8B-B14F-4D97-AF65-F5344CB8AC3E}">
        <p14:creationId xmlns:p14="http://schemas.microsoft.com/office/powerpoint/2010/main" val="1623273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18/06/2020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14693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18/06/2020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1371594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18/06/2020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159395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B5F4CD-2053-470A-80D4-13FDF171FB86}" type="datetimeFigureOut">
              <a:rPr lang="en-GB" smtClean="0"/>
              <a:t>18/06/2020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387171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5F4CD-2053-470A-80D4-13FDF171FB86}" type="datetimeFigureOut">
              <a:rPr lang="en-GB" smtClean="0"/>
              <a:t>18/06/2020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34284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EB5F4CD-2053-470A-80D4-13FDF171FB86}" type="datetimeFigureOut">
              <a:rPr lang="en-GB" smtClean="0"/>
              <a:t>18/06/2020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363157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EB5F4CD-2053-470A-80D4-13FDF171FB86}" type="datetimeFigureOut">
              <a:rPr lang="en-GB" smtClean="0"/>
              <a:t>18/06/2020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8310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EB5F4CD-2053-470A-80D4-13FDF171FB86}" type="datetimeFigureOut">
              <a:rPr lang="en-GB" smtClean="0"/>
              <a:t>18/06/2020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595714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5F4CD-2053-470A-80D4-13FDF171FB86}" type="datetimeFigureOut">
              <a:rPr lang="en-GB" smtClean="0"/>
              <a:t>18/06/2020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26934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5F4CD-2053-470A-80D4-13FDF171FB86}" type="datetimeFigureOut">
              <a:rPr lang="en-GB" smtClean="0"/>
              <a:t>18/06/2020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986523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B5F4CD-2053-470A-80D4-13FDF171FB86}" type="datetimeFigureOut">
              <a:rPr lang="en-GB" smtClean="0"/>
              <a:t>18/06/2020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E1CDB5-7538-408C-A7FA-266E6417765F}" type="slidenum">
              <a:rPr lang="en-GB" smtClean="0"/>
              <a:t>‹#›</a:t>
            </a:fld>
            <a:endParaRPr lang="en-GB"/>
          </a:p>
        </p:txBody>
      </p:sp>
    </p:spTree>
    <p:extLst>
      <p:ext uri="{BB962C8B-B14F-4D97-AF65-F5344CB8AC3E}">
        <p14:creationId xmlns:p14="http://schemas.microsoft.com/office/powerpoint/2010/main" val="45986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5F4CD-2053-470A-80D4-13FDF171FB86}" type="datetimeFigureOut">
              <a:rPr lang="en-GB" smtClean="0"/>
              <a:t>18/06/2020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1CDB5-7538-408C-A7FA-266E6417765F}" type="slidenum">
              <a:rPr lang="en-GB" smtClean="0"/>
              <a:t>‹#›</a:t>
            </a:fld>
            <a:endParaRPr lang="en-GB"/>
          </a:p>
        </p:txBody>
      </p:sp>
    </p:spTree>
    <p:extLst>
      <p:ext uri="{BB962C8B-B14F-4D97-AF65-F5344CB8AC3E}">
        <p14:creationId xmlns:p14="http://schemas.microsoft.com/office/powerpoint/2010/main" val="48689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841"/>
          </a:xfrm>
          <a:prstGeom prst="rect">
            <a:avLst/>
          </a:prstGeom>
          <a:effectLst>
            <a:reflection stA="12000" endPos="0" dist="50800" dir="5400000" sy="-100000" algn="bl" rotWithShape="0"/>
          </a:effectLst>
        </p:spPr>
      </p:pic>
      <p:sp>
        <p:nvSpPr>
          <p:cNvPr id="2" name="Title 1"/>
          <p:cNvSpPr>
            <a:spLocks noGrp="1"/>
          </p:cNvSpPr>
          <p:nvPr>
            <p:ph type="ctrTitle"/>
          </p:nvPr>
        </p:nvSpPr>
        <p:spPr>
          <a:xfrm>
            <a:off x="820132" y="336883"/>
            <a:ext cx="1781666" cy="940018"/>
          </a:xfrm>
        </p:spPr>
        <p:txBody>
          <a:bodyPr/>
          <a:lstStyle/>
          <a:p>
            <a:r>
              <a:rPr lang="lv-LV" b="1" dirty="0"/>
              <a:t>7</a:t>
            </a:r>
            <a:r>
              <a:rPr lang="en-US" b="1" dirty="0"/>
              <a:t>.</a:t>
            </a:r>
            <a:endParaRPr lang="en-GB" b="1" dirty="0"/>
          </a:p>
        </p:txBody>
      </p:sp>
    </p:spTree>
    <p:extLst>
      <p:ext uri="{BB962C8B-B14F-4D97-AF65-F5344CB8AC3E}">
        <p14:creationId xmlns:p14="http://schemas.microsoft.com/office/powerpoint/2010/main" val="213361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Native app</a:t>
            </a:r>
            <a:endParaRPr lang="en-GB" b="1" dirty="0">
              <a:solidFill>
                <a:schemeClr val="accent2">
                  <a:lumMod val="75000"/>
                </a:schemeClr>
              </a:solidFill>
            </a:endParaRPr>
          </a:p>
        </p:txBody>
      </p:sp>
      <p:sp>
        <p:nvSpPr>
          <p:cNvPr id="3" name="Rectangle 2"/>
          <p:cNvSpPr/>
          <p:nvPr/>
        </p:nvSpPr>
        <p:spPr>
          <a:xfrm>
            <a:off x="381804" y="1270510"/>
            <a:ext cx="11810196" cy="830997"/>
          </a:xfrm>
          <a:prstGeom prst="rect">
            <a:avLst/>
          </a:prstGeom>
        </p:spPr>
        <p:txBody>
          <a:bodyPr wrap="square">
            <a:spAutoFit/>
          </a:bodyPr>
          <a:lstStyle/>
          <a:p>
            <a:pPr algn="ctr"/>
            <a:r>
              <a:rPr lang="en-US" sz="2400" b="1" dirty="0"/>
              <a:t>Native App</a:t>
            </a:r>
            <a:r>
              <a:rPr lang="en-US" sz="2400" dirty="0"/>
              <a:t> is the application, which has been developed specifically for one platform (Android, iOS, Windows 10, BlackBerry).</a:t>
            </a:r>
            <a:endParaRPr lang="en-GB" sz="2400" dirty="0"/>
          </a:p>
        </p:txBody>
      </p:sp>
      <p:grpSp>
        <p:nvGrpSpPr>
          <p:cNvPr id="5" name="Group 4"/>
          <p:cNvGrpSpPr/>
          <p:nvPr/>
        </p:nvGrpSpPr>
        <p:grpSpPr>
          <a:xfrm>
            <a:off x="989815" y="2434524"/>
            <a:ext cx="5137608" cy="3234102"/>
            <a:chOff x="537329" y="2434524"/>
            <a:chExt cx="5137608" cy="3234102"/>
          </a:xfrm>
        </p:grpSpPr>
        <p:sp>
          <p:nvSpPr>
            <p:cNvPr id="6" name="Rectangle 5"/>
            <p:cNvSpPr/>
            <p:nvPr/>
          </p:nvSpPr>
          <p:spPr>
            <a:xfrm>
              <a:off x="537329" y="3729634"/>
              <a:ext cx="5137608" cy="1938992"/>
            </a:xfrm>
            <a:prstGeom prst="rect">
              <a:avLst/>
            </a:prstGeom>
          </p:spPr>
          <p:txBody>
            <a:bodyPr wrap="square">
              <a:spAutoFit/>
            </a:bodyPr>
            <a:lstStyle/>
            <a:p>
              <a:r>
                <a:rPr lang="en-US" sz="2400" dirty="0"/>
                <a:t>- Works offline</a:t>
              </a:r>
            </a:p>
            <a:p>
              <a:r>
                <a:rPr lang="en-US" sz="2400" dirty="0"/>
                <a:t>- Can use all features of its device</a:t>
              </a:r>
            </a:p>
            <a:p>
              <a:r>
                <a:rPr lang="en-US" sz="2400" dirty="0"/>
                <a:t>- Advanced user experience</a:t>
              </a:r>
            </a:p>
            <a:p>
              <a:r>
                <a:rPr lang="en-US" sz="2400" dirty="0"/>
                <a:t>- Push notifications can be used for users alert</a:t>
              </a:r>
            </a:p>
          </p:txBody>
        </p:sp>
        <p:pic>
          <p:nvPicPr>
            <p:cNvPr id="7" name="Picture 6"/>
            <p:cNvPicPr>
              <a:picLocks noChangeAspect="1"/>
            </p:cNvPicPr>
            <p:nvPr/>
          </p:nvPicPr>
          <p:blipFill>
            <a:blip r:embed="rId2"/>
            <a:stretch>
              <a:fillRect/>
            </a:stretch>
          </p:blipFill>
          <p:spPr>
            <a:xfrm>
              <a:off x="1594593" y="2434524"/>
              <a:ext cx="993066" cy="962093"/>
            </a:xfrm>
            <a:prstGeom prst="rect">
              <a:avLst/>
            </a:prstGeom>
          </p:spPr>
        </p:pic>
      </p:grpSp>
      <p:grpSp>
        <p:nvGrpSpPr>
          <p:cNvPr id="8" name="Group 7"/>
          <p:cNvGrpSpPr/>
          <p:nvPr/>
        </p:nvGrpSpPr>
        <p:grpSpPr>
          <a:xfrm>
            <a:off x="6127423" y="2434524"/>
            <a:ext cx="5637230" cy="2495439"/>
            <a:chOff x="5825765" y="2434524"/>
            <a:chExt cx="5637230" cy="2495439"/>
          </a:xfrm>
        </p:grpSpPr>
        <p:sp>
          <p:nvSpPr>
            <p:cNvPr id="9" name="Rectangle 8"/>
            <p:cNvSpPr/>
            <p:nvPr/>
          </p:nvSpPr>
          <p:spPr>
            <a:xfrm>
              <a:off x="5825765" y="3729634"/>
              <a:ext cx="5637230" cy="1200329"/>
            </a:xfrm>
            <a:prstGeom prst="rect">
              <a:avLst/>
            </a:prstGeom>
          </p:spPr>
          <p:txBody>
            <a:bodyPr wrap="square">
              <a:spAutoFit/>
            </a:bodyPr>
            <a:lstStyle/>
            <a:p>
              <a:r>
                <a:rPr lang="en-US" sz="2400" dirty="0"/>
                <a:t>- Creation is expensive in comparison to the Mobile Web apps</a:t>
              </a:r>
            </a:p>
            <a:p>
              <a:r>
                <a:rPr lang="en-US" sz="2400" dirty="0"/>
                <a:t>- Requires high costs for the maintenance</a:t>
              </a:r>
            </a:p>
          </p:txBody>
        </p:sp>
        <p:pic>
          <p:nvPicPr>
            <p:cNvPr id="10" name="Picture 9"/>
            <p:cNvPicPr>
              <a:picLocks noChangeAspect="1"/>
            </p:cNvPicPr>
            <p:nvPr/>
          </p:nvPicPr>
          <p:blipFill>
            <a:blip r:embed="rId3"/>
            <a:stretch>
              <a:fillRect/>
            </a:stretch>
          </p:blipFill>
          <p:spPr>
            <a:xfrm>
              <a:off x="7352907" y="2434524"/>
              <a:ext cx="945547" cy="938013"/>
            </a:xfrm>
            <a:prstGeom prst="rect">
              <a:avLst/>
            </a:prstGeom>
          </p:spPr>
        </p:pic>
      </p:grpSp>
    </p:spTree>
    <p:extLst>
      <p:ext uri="{BB962C8B-B14F-4D97-AF65-F5344CB8AC3E}">
        <p14:creationId xmlns:p14="http://schemas.microsoft.com/office/powerpoint/2010/main" val="22422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Hybrid app</a:t>
            </a:r>
            <a:endParaRPr lang="en-GB" b="1" dirty="0">
              <a:solidFill>
                <a:schemeClr val="accent2">
                  <a:lumMod val="75000"/>
                </a:schemeClr>
              </a:solidFill>
            </a:endParaRPr>
          </a:p>
        </p:txBody>
      </p:sp>
      <p:sp>
        <p:nvSpPr>
          <p:cNvPr id="3" name="Rectangle 2"/>
          <p:cNvSpPr/>
          <p:nvPr/>
        </p:nvSpPr>
        <p:spPr>
          <a:xfrm>
            <a:off x="381804" y="1270510"/>
            <a:ext cx="11810196" cy="830997"/>
          </a:xfrm>
          <a:prstGeom prst="rect">
            <a:avLst/>
          </a:prstGeom>
        </p:spPr>
        <p:txBody>
          <a:bodyPr wrap="square">
            <a:spAutoFit/>
          </a:bodyPr>
          <a:lstStyle/>
          <a:p>
            <a:pPr algn="ctr"/>
            <a:r>
              <a:rPr lang="en-US" sz="2400" b="1" dirty="0"/>
              <a:t>Hybrid App</a:t>
            </a:r>
            <a:r>
              <a:rPr lang="en-US" sz="2400" dirty="0"/>
              <a:t> is the mix of the  Native App and Mobile Web App. It can be defined like mobile website content exposition in the application format.</a:t>
            </a:r>
            <a:endParaRPr lang="en-GB" sz="2400" dirty="0"/>
          </a:p>
        </p:txBody>
      </p:sp>
      <p:grpSp>
        <p:nvGrpSpPr>
          <p:cNvPr id="5" name="Group 4"/>
          <p:cNvGrpSpPr/>
          <p:nvPr/>
        </p:nvGrpSpPr>
        <p:grpSpPr>
          <a:xfrm>
            <a:off x="801279" y="2434524"/>
            <a:ext cx="5137608" cy="3234102"/>
            <a:chOff x="348793" y="2434524"/>
            <a:chExt cx="5137608" cy="3234102"/>
          </a:xfrm>
        </p:grpSpPr>
        <p:sp>
          <p:nvSpPr>
            <p:cNvPr id="6" name="Rectangle 5"/>
            <p:cNvSpPr/>
            <p:nvPr/>
          </p:nvSpPr>
          <p:spPr>
            <a:xfrm>
              <a:off x="348793" y="3729634"/>
              <a:ext cx="5137608" cy="1938992"/>
            </a:xfrm>
            <a:prstGeom prst="rect">
              <a:avLst/>
            </a:prstGeom>
          </p:spPr>
          <p:txBody>
            <a:bodyPr wrap="square">
              <a:spAutoFit/>
            </a:bodyPr>
            <a:lstStyle/>
            <a:p>
              <a:r>
                <a:rPr lang="en-US" sz="2400" dirty="0"/>
                <a:t>- More cost effective in comparison to the Native App</a:t>
              </a:r>
            </a:p>
            <a:p>
              <a:r>
                <a:rPr lang="en-US" sz="2400" dirty="0"/>
                <a:t>- Easy distribution</a:t>
              </a:r>
            </a:p>
            <a:p>
              <a:r>
                <a:rPr lang="en-US" sz="2400" dirty="0"/>
                <a:t>- Embedded browser</a:t>
              </a:r>
            </a:p>
            <a:p>
              <a:r>
                <a:rPr lang="en-US" sz="2400" dirty="0"/>
                <a:t>- Device features</a:t>
              </a:r>
            </a:p>
          </p:txBody>
        </p:sp>
        <p:pic>
          <p:nvPicPr>
            <p:cNvPr id="7" name="Picture 6"/>
            <p:cNvPicPr>
              <a:picLocks noChangeAspect="1"/>
            </p:cNvPicPr>
            <p:nvPr/>
          </p:nvPicPr>
          <p:blipFill>
            <a:blip r:embed="rId2"/>
            <a:stretch>
              <a:fillRect/>
            </a:stretch>
          </p:blipFill>
          <p:spPr>
            <a:xfrm>
              <a:off x="1594593" y="2434524"/>
              <a:ext cx="993066" cy="962093"/>
            </a:xfrm>
            <a:prstGeom prst="rect">
              <a:avLst/>
            </a:prstGeom>
          </p:spPr>
        </p:pic>
      </p:grpSp>
      <p:grpSp>
        <p:nvGrpSpPr>
          <p:cNvPr id="8" name="Group 7"/>
          <p:cNvGrpSpPr/>
          <p:nvPr/>
        </p:nvGrpSpPr>
        <p:grpSpPr>
          <a:xfrm>
            <a:off x="6127423" y="2434524"/>
            <a:ext cx="5637230" cy="2495439"/>
            <a:chOff x="5825765" y="2434524"/>
            <a:chExt cx="5637230" cy="2495439"/>
          </a:xfrm>
        </p:grpSpPr>
        <p:sp>
          <p:nvSpPr>
            <p:cNvPr id="9" name="Rectangle 8"/>
            <p:cNvSpPr/>
            <p:nvPr/>
          </p:nvSpPr>
          <p:spPr>
            <a:xfrm>
              <a:off x="5825765" y="3729634"/>
              <a:ext cx="5637230" cy="1200329"/>
            </a:xfrm>
            <a:prstGeom prst="rect">
              <a:avLst/>
            </a:prstGeom>
          </p:spPr>
          <p:txBody>
            <a:bodyPr wrap="square">
              <a:spAutoFit/>
            </a:bodyPr>
            <a:lstStyle/>
            <a:p>
              <a:r>
                <a:rPr lang="en-US" sz="2400" dirty="0"/>
                <a:t>- Works not so fast as Native App.</a:t>
              </a:r>
            </a:p>
            <a:p>
              <a:r>
                <a:rPr lang="en-US" sz="2400" dirty="0"/>
                <a:t>- Graphics are less accustomed to the OS in comparison to Native App.</a:t>
              </a:r>
            </a:p>
          </p:txBody>
        </p:sp>
        <p:pic>
          <p:nvPicPr>
            <p:cNvPr id="10" name="Picture 9"/>
            <p:cNvPicPr>
              <a:picLocks noChangeAspect="1"/>
            </p:cNvPicPr>
            <p:nvPr/>
          </p:nvPicPr>
          <p:blipFill>
            <a:blip r:embed="rId3"/>
            <a:stretch>
              <a:fillRect/>
            </a:stretch>
          </p:blipFill>
          <p:spPr>
            <a:xfrm>
              <a:off x="7352907" y="2434524"/>
              <a:ext cx="945547" cy="938013"/>
            </a:xfrm>
            <a:prstGeom prst="rect">
              <a:avLst/>
            </a:prstGeom>
          </p:spPr>
        </p:pic>
      </p:grpSp>
    </p:spTree>
    <p:extLst>
      <p:ext uri="{BB962C8B-B14F-4D97-AF65-F5344CB8AC3E}">
        <p14:creationId xmlns:p14="http://schemas.microsoft.com/office/powerpoint/2010/main" val="305324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CA4BD7B-7C4F-4481-8117-D6A0F934A874}"/>
              </a:ext>
            </a:extLst>
          </p:cNvPr>
          <p:cNvSpPr txBox="1">
            <a:spLocks/>
          </p:cNvSpPr>
          <p:nvPr/>
        </p:nvSpPr>
        <p:spPr>
          <a:xfrm>
            <a:off x="686834" y="1153572"/>
            <a:ext cx="3200400" cy="446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b="1" kern="1200">
                <a:solidFill>
                  <a:srgbClr val="FFFFFF"/>
                </a:solidFill>
                <a:latin typeface="+mj-lt"/>
                <a:ea typeface="+mj-ea"/>
                <a:cs typeface="+mj-cs"/>
              </a:rPr>
              <a:t>Mobile Testing Guide</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7E2F1B87-8F17-486B-ABE6-18BE18D05B0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t>Common aspects (platforms, devices, orientation, pixel perfect, external modules, target) </a:t>
            </a:r>
          </a:p>
          <a:p>
            <a:pPr marL="285750" indent="-228600">
              <a:lnSpc>
                <a:spcPct val="90000"/>
              </a:lnSpc>
              <a:spcAft>
                <a:spcPts val="600"/>
              </a:spcAft>
              <a:buFont typeface="Arial" panose="020B0604020202020204" pitchFamily="34" charset="0"/>
              <a:buChar char="•"/>
            </a:pPr>
            <a:r>
              <a:rPr lang="en-US"/>
              <a:t>Analysis by app pages (requests, timers, cache, refresh)</a:t>
            </a:r>
          </a:p>
          <a:p>
            <a:pPr marL="285750" indent="-228600">
              <a:lnSpc>
                <a:spcPct val="90000"/>
              </a:lnSpc>
              <a:spcAft>
                <a:spcPts val="600"/>
              </a:spcAft>
              <a:buFont typeface="Arial" panose="020B0604020202020204" pitchFamily="34" charset="0"/>
              <a:buChar char="•"/>
            </a:pPr>
            <a:r>
              <a:rPr lang="en-US"/>
              <a:t>Controls (SF, HW)</a:t>
            </a:r>
          </a:p>
          <a:p>
            <a:pPr marL="285750" indent="-228600">
              <a:lnSpc>
                <a:spcPct val="90000"/>
              </a:lnSpc>
              <a:spcAft>
                <a:spcPts val="600"/>
              </a:spcAft>
              <a:buFont typeface="Arial" panose="020B0604020202020204" pitchFamily="34" charset="0"/>
              <a:buChar char="•"/>
            </a:pPr>
            <a:r>
              <a:rPr lang="en-US"/>
              <a:t>Permissions</a:t>
            </a:r>
          </a:p>
          <a:p>
            <a:pPr marL="285750" indent="-228600">
              <a:lnSpc>
                <a:spcPct val="90000"/>
              </a:lnSpc>
              <a:spcAft>
                <a:spcPts val="600"/>
              </a:spcAft>
              <a:buFont typeface="Arial" panose="020B0604020202020204" pitchFamily="34" charset="0"/>
              <a:buChar char="•"/>
            </a:pPr>
            <a:r>
              <a:rPr lang="en-US"/>
              <a:t>Lists, Pagination (lazy loading, filters, sorting)</a:t>
            </a:r>
          </a:p>
          <a:p>
            <a:pPr marL="285750" indent="-228600">
              <a:lnSpc>
                <a:spcPct val="90000"/>
              </a:lnSpc>
              <a:spcAft>
                <a:spcPts val="600"/>
              </a:spcAft>
              <a:buFont typeface="Arial" panose="020B0604020202020204" pitchFamily="34" charset="0"/>
              <a:buChar char="•"/>
            </a:pPr>
            <a:r>
              <a:rPr lang="en-US"/>
              <a:t>Social Networks interaction</a:t>
            </a:r>
          </a:p>
          <a:p>
            <a:pPr marL="285750" indent="-228600">
              <a:lnSpc>
                <a:spcPct val="90000"/>
              </a:lnSpc>
              <a:spcAft>
                <a:spcPts val="600"/>
              </a:spcAft>
              <a:buFont typeface="Arial" panose="020B0604020202020204" pitchFamily="34" charset="0"/>
              <a:buChar char="•"/>
            </a:pPr>
            <a:r>
              <a:rPr lang="en-US"/>
              <a:t>Device specific, Interruptions (on/off/lock, call, alarm, flightmode, bluetooth)</a:t>
            </a:r>
          </a:p>
          <a:p>
            <a:pPr marL="285750" indent="-228600">
              <a:lnSpc>
                <a:spcPct val="90000"/>
              </a:lnSpc>
              <a:spcAft>
                <a:spcPts val="600"/>
              </a:spcAft>
              <a:buFont typeface="Arial" panose="020B0604020202020204" pitchFamily="34" charset="0"/>
              <a:buChar char="•"/>
            </a:pPr>
            <a:r>
              <a:rPr lang="en-US"/>
              <a:t>Notifications</a:t>
            </a:r>
          </a:p>
        </p:txBody>
      </p:sp>
    </p:spTree>
    <p:extLst>
      <p:ext uri="{BB962C8B-B14F-4D97-AF65-F5344CB8AC3E}">
        <p14:creationId xmlns:p14="http://schemas.microsoft.com/office/powerpoint/2010/main" val="117275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0EC0AC-75D4-41F8-9997-467B2D020647}"/>
              </a:ext>
            </a:extLst>
          </p:cNvPr>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Application Activity Lifecycle</a:t>
            </a:r>
            <a:endParaRPr lang="en-GB" b="1" dirty="0">
              <a:solidFill>
                <a:schemeClr val="accent2">
                  <a:lumMod val="75000"/>
                </a:schemeClr>
              </a:solidFill>
            </a:endParaRPr>
          </a:p>
        </p:txBody>
      </p:sp>
      <p:pic>
        <p:nvPicPr>
          <p:cNvPr id="5122" name="Picture 2">
            <a:extLst>
              <a:ext uri="{FF2B5EF4-FFF2-40B4-BE49-F238E27FC236}">
                <a16:creationId xmlns:a16="http://schemas.microsoft.com/office/drawing/2014/main" id="{1795C67E-1D3F-4150-A33C-24615CA16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693" y="1597768"/>
            <a:ext cx="3509226" cy="45353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naging Your App's Life Cycle | Apple Developer Documentation">
            <a:extLst>
              <a:ext uri="{FF2B5EF4-FFF2-40B4-BE49-F238E27FC236}">
                <a16:creationId xmlns:a16="http://schemas.microsoft.com/office/drawing/2014/main" id="{41961403-EBE6-4564-9AC9-E89DEB323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2745" y="1237978"/>
            <a:ext cx="4931332" cy="525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11C63BA-C635-456F-9B67-1E334B79E945}"/>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kern="1200">
                <a:solidFill>
                  <a:srgbClr val="FFFFFF"/>
                </a:solidFill>
                <a:latin typeface="+mj-lt"/>
                <a:ea typeface="+mj-ea"/>
                <a:cs typeface="+mj-cs"/>
              </a:rPr>
              <a:t>Mobile UI/UX guidelines</a:t>
            </a:r>
          </a:p>
        </p:txBody>
      </p:sp>
      <p:pic>
        <p:nvPicPr>
          <p:cNvPr id="6" name="Picture 5">
            <a:extLst>
              <a:ext uri="{FF2B5EF4-FFF2-40B4-BE49-F238E27FC236}">
                <a16:creationId xmlns:a16="http://schemas.microsoft.com/office/drawing/2014/main" id="{D626A43D-CD48-4B9E-AB96-595D31979534}"/>
              </a:ext>
            </a:extLst>
          </p:cNvPr>
          <p:cNvPicPr>
            <a:picLocks noChangeAspect="1"/>
          </p:cNvPicPr>
          <p:nvPr/>
        </p:nvPicPr>
        <p:blipFill>
          <a:blip r:embed="rId3"/>
          <a:stretch>
            <a:fillRect/>
          </a:stretch>
        </p:blipFill>
        <p:spPr>
          <a:xfrm>
            <a:off x="4984285" y="260407"/>
            <a:ext cx="5259466" cy="6574334"/>
          </a:xfrm>
          <a:prstGeom prst="rect">
            <a:avLst/>
          </a:prstGeom>
        </p:spPr>
      </p:pic>
    </p:spTree>
    <p:extLst>
      <p:ext uri="{BB962C8B-B14F-4D97-AF65-F5344CB8AC3E}">
        <p14:creationId xmlns:p14="http://schemas.microsoft.com/office/powerpoint/2010/main" val="169128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Mobile testing Tools</a:t>
            </a:r>
            <a:endParaRPr lang="en-GB" b="1" dirty="0">
              <a:solidFill>
                <a:schemeClr val="accent2">
                  <a:lumMod val="75000"/>
                </a:schemeClr>
              </a:solidFill>
            </a:endParaRPr>
          </a:p>
        </p:txBody>
      </p:sp>
      <p:sp>
        <p:nvSpPr>
          <p:cNvPr id="6" name="TextBox 5">
            <a:extLst>
              <a:ext uri="{FF2B5EF4-FFF2-40B4-BE49-F238E27FC236}">
                <a16:creationId xmlns:a16="http://schemas.microsoft.com/office/drawing/2014/main" id="{BB4655F8-9DFF-4539-8F76-CDBB1ECA6FF7}"/>
              </a:ext>
            </a:extLst>
          </p:cNvPr>
          <p:cNvSpPr txBox="1"/>
          <p:nvPr/>
        </p:nvSpPr>
        <p:spPr>
          <a:xfrm>
            <a:off x="1334530" y="1458097"/>
            <a:ext cx="6944497"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Charles</a:t>
            </a:r>
          </a:p>
          <a:p>
            <a:pPr marL="285750" indent="-285750">
              <a:buFont typeface="Arial" panose="020B0604020202020204" pitchFamily="34" charset="0"/>
              <a:buChar char="•"/>
            </a:pPr>
            <a:r>
              <a:rPr lang="en-US" sz="2800" dirty="0"/>
              <a:t>Wireshark</a:t>
            </a:r>
          </a:p>
          <a:p>
            <a:pPr marL="285750" indent="-285750">
              <a:buFont typeface="Arial" panose="020B0604020202020204" pitchFamily="34" charset="0"/>
              <a:buChar char="•"/>
            </a:pPr>
            <a:r>
              <a:rPr lang="en-US" sz="2800" dirty="0"/>
              <a:t>Fiddler</a:t>
            </a:r>
          </a:p>
          <a:p>
            <a:pPr marL="285750" indent="-285750">
              <a:buFont typeface="Arial" panose="020B0604020202020204" pitchFamily="34" charset="0"/>
              <a:buChar char="•"/>
            </a:pPr>
            <a:r>
              <a:rPr lang="en-US" sz="2800" dirty="0"/>
              <a:t>Browser </a:t>
            </a:r>
            <a:r>
              <a:rPr lang="en-US" sz="2800" dirty="0" err="1"/>
              <a:t>DevTools</a:t>
            </a:r>
            <a:r>
              <a:rPr lang="en-US" sz="2800" dirty="0"/>
              <a:t> Emulator</a:t>
            </a:r>
          </a:p>
          <a:p>
            <a:pPr marL="285750" indent="-285750">
              <a:buFont typeface="Arial" panose="020B0604020202020204" pitchFamily="34" charset="0"/>
              <a:buChar char="•"/>
            </a:pPr>
            <a:r>
              <a:rPr lang="en-US" sz="2800" dirty="0" err="1"/>
              <a:t>ADBa</a:t>
            </a:r>
            <a:endParaRPr lang="en-US" sz="2800" dirty="0"/>
          </a:p>
          <a:p>
            <a:pPr marL="285750" indent="-285750">
              <a:buFont typeface="Arial" panose="020B0604020202020204" pitchFamily="34" charset="0"/>
              <a:buChar char="•"/>
            </a:pPr>
            <a:r>
              <a:rPr lang="en-US" sz="2800" dirty="0"/>
              <a:t>IDE</a:t>
            </a:r>
          </a:p>
          <a:p>
            <a:pPr marL="285750" indent="-285750">
              <a:buFont typeface="Arial" panose="020B0604020202020204" pitchFamily="34" charset="0"/>
              <a:buChar char="•"/>
            </a:pPr>
            <a:r>
              <a:rPr lang="en-US" sz="2800" dirty="0"/>
              <a:t>Simulators or Emulators</a:t>
            </a:r>
          </a:p>
          <a:p>
            <a:pPr marL="285750" indent="-285750">
              <a:buFont typeface="Arial" panose="020B0604020202020204" pitchFamily="34" charset="0"/>
              <a:buChar char="•"/>
            </a:pPr>
            <a:r>
              <a:rPr lang="en-US" sz="2800" dirty="0"/>
              <a:t>Cloud based Farms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17934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Emulators and Simulators</a:t>
            </a:r>
            <a:endParaRPr lang="en-GB" b="1" dirty="0">
              <a:solidFill>
                <a:schemeClr val="accent2">
                  <a:lumMod val="75000"/>
                </a:schemeClr>
              </a:solidFill>
            </a:endParaRPr>
          </a:p>
        </p:txBody>
      </p:sp>
      <p:sp>
        <p:nvSpPr>
          <p:cNvPr id="4" name="Rectangle 3"/>
          <p:cNvSpPr/>
          <p:nvPr/>
        </p:nvSpPr>
        <p:spPr>
          <a:xfrm>
            <a:off x="829559" y="1143000"/>
            <a:ext cx="10542309" cy="830997"/>
          </a:xfrm>
          <a:prstGeom prst="rect">
            <a:avLst/>
          </a:prstGeom>
        </p:spPr>
        <p:txBody>
          <a:bodyPr wrap="square">
            <a:spAutoFit/>
          </a:bodyPr>
          <a:lstStyle/>
          <a:p>
            <a:pPr algn="ctr"/>
            <a:r>
              <a:rPr lang="en-US" sz="2400" b="1" dirty="0"/>
              <a:t>Emulators/simulators </a:t>
            </a:r>
            <a:r>
              <a:rPr lang="en-US" sz="2400" dirty="0"/>
              <a:t>are special tools, which emulate/simulate functionality and behavior of mobile devices.</a:t>
            </a:r>
            <a:endParaRPr lang="en-GB" sz="2400" dirty="0"/>
          </a:p>
        </p:txBody>
      </p:sp>
      <p:sp>
        <p:nvSpPr>
          <p:cNvPr id="5" name="Rectangle 4"/>
          <p:cNvSpPr/>
          <p:nvPr/>
        </p:nvSpPr>
        <p:spPr>
          <a:xfrm>
            <a:off x="235670" y="4463955"/>
            <a:ext cx="4873658" cy="1631216"/>
          </a:xfrm>
          <a:prstGeom prst="rect">
            <a:avLst/>
          </a:prstGeom>
        </p:spPr>
        <p:txBody>
          <a:bodyPr wrap="square">
            <a:spAutoFit/>
          </a:bodyPr>
          <a:lstStyle/>
          <a:p>
            <a:r>
              <a:rPr lang="en-US" sz="2000" b="1" dirty="0"/>
              <a:t>Emulator </a:t>
            </a:r>
            <a:r>
              <a:rPr lang="en-US" sz="2000" dirty="0"/>
              <a:t>is the original device replacement. Though you can run soft and apps on your gadget, you have no ability to modify them. Emulators are more appropriate for the </a:t>
            </a:r>
            <a:r>
              <a:rPr lang="en-US" sz="2000" u="sng" dirty="0"/>
              <a:t>mobile site testing</a:t>
            </a:r>
            <a:r>
              <a:rPr lang="en-US" sz="2000" dirty="0"/>
              <a:t>.</a:t>
            </a:r>
            <a:endParaRPr lang="en-GB" sz="2000" dirty="0"/>
          </a:p>
        </p:txBody>
      </p:sp>
      <p:sp>
        <p:nvSpPr>
          <p:cNvPr id="6" name="Rectangle 5"/>
          <p:cNvSpPr/>
          <p:nvPr/>
        </p:nvSpPr>
        <p:spPr>
          <a:xfrm>
            <a:off x="6410227" y="4463955"/>
            <a:ext cx="5165889" cy="1631216"/>
          </a:xfrm>
          <a:prstGeom prst="rect">
            <a:avLst/>
          </a:prstGeom>
        </p:spPr>
        <p:txBody>
          <a:bodyPr wrap="square">
            <a:spAutoFit/>
          </a:bodyPr>
          <a:lstStyle/>
          <a:p>
            <a:r>
              <a:rPr lang="en-US" sz="2000" b="1" dirty="0"/>
              <a:t>Simulator</a:t>
            </a:r>
            <a:r>
              <a:rPr lang="en-US" sz="2000" dirty="0"/>
              <a:t> doesn't replicate device's hardware, but you have an ability to set up the similar environment as the original device’s OS. So, it is better to use mobile simulators to test </a:t>
            </a:r>
            <a:r>
              <a:rPr lang="en-US" sz="2000" u="sng" dirty="0"/>
              <a:t>mobile application</a:t>
            </a:r>
            <a:r>
              <a:rPr lang="en-US" sz="2000" dirty="0"/>
              <a:t>. </a:t>
            </a:r>
            <a:endParaRPr lang="en-GB" sz="2000" dirty="0"/>
          </a:p>
        </p:txBody>
      </p:sp>
      <p:pic>
        <p:nvPicPr>
          <p:cNvPr id="8" name="Picture 7"/>
          <p:cNvPicPr>
            <a:picLocks noChangeAspect="1"/>
          </p:cNvPicPr>
          <p:nvPr/>
        </p:nvPicPr>
        <p:blipFill>
          <a:blip r:embed="rId3"/>
          <a:stretch>
            <a:fillRect/>
          </a:stretch>
        </p:blipFill>
        <p:spPr>
          <a:xfrm>
            <a:off x="735290" y="1920875"/>
            <a:ext cx="3506772" cy="2372108"/>
          </a:xfrm>
          <a:prstGeom prst="rect">
            <a:avLst/>
          </a:prstGeom>
        </p:spPr>
      </p:pic>
      <p:pic>
        <p:nvPicPr>
          <p:cNvPr id="3" name="Picture 2"/>
          <p:cNvPicPr>
            <a:picLocks noChangeAspect="1"/>
          </p:cNvPicPr>
          <p:nvPr/>
        </p:nvPicPr>
        <p:blipFill>
          <a:blip r:embed="rId4"/>
          <a:stretch>
            <a:fillRect/>
          </a:stretch>
        </p:blipFill>
        <p:spPr>
          <a:xfrm>
            <a:off x="6928700" y="2114949"/>
            <a:ext cx="3261870" cy="2037082"/>
          </a:xfrm>
          <a:prstGeom prst="rect">
            <a:avLst/>
          </a:prstGeom>
        </p:spPr>
      </p:pic>
    </p:spTree>
    <p:extLst>
      <p:ext uri="{BB962C8B-B14F-4D97-AF65-F5344CB8AC3E}">
        <p14:creationId xmlns:p14="http://schemas.microsoft.com/office/powerpoint/2010/main" val="412856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Cloud-based testing of mobile app</a:t>
            </a:r>
            <a:endParaRPr lang="en-GB" b="1" dirty="0">
              <a:solidFill>
                <a:schemeClr val="accent2">
                  <a:lumMod val="75000"/>
                </a:schemeClr>
              </a:solidFill>
            </a:endParaRPr>
          </a:p>
        </p:txBody>
      </p:sp>
      <p:pic>
        <p:nvPicPr>
          <p:cNvPr id="3" name="Picture 2"/>
          <p:cNvPicPr>
            <a:picLocks noChangeAspect="1"/>
          </p:cNvPicPr>
          <p:nvPr/>
        </p:nvPicPr>
        <p:blipFill>
          <a:blip r:embed="rId2"/>
          <a:stretch>
            <a:fillRect/>
          </a:stretch>
        </p:blipFill>
        <p:spPr>
          <a:xfrm>
            <a:off x="313144" y="1955571"/>
            <a:ext cx="3370703" cy="3031208"/>
          </a:xfrm>
          <a:prstGeom prst="rect">
            <a:avLst/>
          </a:prstGeom>
        </p:spPr>
      </p:pic>
      <p:sp>
        <p:nvSpPr>
          <p:cNvPr id="4" name="Rectangle 3"/>
          <p:cNvSpPr/>
          <p:nvPr/>
        </p:nvSpPr>
        <p:spPr>
          <a:xfrm>
            <a:off x="3886984" y="1143000"/>
            <a:ext cx="7783399" cy="5262979"/>
          </a:xfrm>
          <a:prstGeom prst="rect">
            <a:avLst/>
          </a:prstGeom>
        </p:spPr>
        <p:txBody>
          <a:bodyPr wrap="square">
            <a:spAutoFit/>
          </a:bodyPr>
          <a:lstStyle/>
          <a:p>
            <a:r>
              <a:rPr lang="en-US" sz="2400" b="1" dirty="0"/>
              <a:t>Main advantages of this approach:</a:t>
            </a:r>
          </a:p>
          <a:p>
            <a:r>
              <a:rPr lang="en-US" sz="2400" dirty="0"/>
              <a:t>+ Easy availability.</a:t>
            </a:r>
          </a:p>
          <a:p>
            <a:r>
              <a:rPr lang="en-US" sz="2400" dirty="0"/>
              <a:t>+ An ability to run mobile devices on multiple systems and networks.</a:t>
            </a:r>
          </a:p>
          <a:p>
            <a:r>
              <a:rPr lang="en-US" sz="2400" dirty="0"/>
              <a:t>+ An ability not only to test, but also update and manage apps in the cloud.</a:t>
            </a:r>
          </a:p>
          <a:p>
            <a:r>
              <a:rPr lang="en-US" sz="2400" dirty="0"/>
              <a:t>+ Cost effective.</a:t>
            </a:r>
          </a:p>
          <a:p>
            <a:r>
              <a:rPr lang="en-US" sz="2400" dirty="0"/>
              <a:t>+ High scalability.</a:t>
            </a:r>
          </a:p>
          <a:p>
            <a:r>
              <a:rPr lang="en-US" sz="2400" dirty="0"/>
              <a:t>+ The same script can be run on several devices in parallel.</a:t>
            </a:r>
          </a:p>
          <a:p>
            <a:endParaRPr lang="en-US" sz="2400" dirty="0"/>
          </a:p>
          <a:p>
            <a:r>
              <a:rPr lang="en-US" sz="2400" b="1" dirty="0"/>
              <a:t>Some weak points:</a:t>
            </a:r>
          </a:p>
          <a:p>
            <a:r>
              <a:rPr lang="en-US" sz="2400" dirty="0"/>
              <a:t>- Less of the control.</a:t>
            </a:r>
          </a:p>
          <a:p>
            <a:r>
              <a:rPr lang="en-US" sz="2400" dirty="0"/>
              <a:t>- No so high level of the security.</a:t>
            </a:r>
          </a:p>
          <a:p>
            <a:r>
              <a:rPr lang="en-US" sz="2400" dirty="0"/>
              <a:t>- Dependence of the Internet connection.</a:t>
            </a:r>
            <a:endParaRPr lang="en-US" sz="2400" b="0" i="0" dirty="0">
              <a:effectLst/>
            </a:endParaRPr>
          </a:p>
        </p:txBody>
      </p:sp>
    </p:spTree>
    <p:extLst>
      <p:ext uri="{BB962C8B-B14F-4D97-AF65-F5344CB8AC3E}">
        <p14:creationId xmlns:p14="http://schemas.microsoft.com/office/powerpoint/2010/main" val="188602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Bugs in mobile apps: example</a:t>
            </a:r>
            <a:endParaRPr lang="en-GB" b="1" dirty="0">
              <a:solidFill>
                <a:schemeClr val="accent2">
                  <a:lumMod val="7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4110" y="1230916"/>
            <a:ext cx="5018294" cy="5219026"/>
          </a:xfrm>
          <a:prstGeom prst="rect">
            <a:avLst/>
          </a:prstGeom>
        </p:spPr>
      </p:pic>
    </p:spTree>
    <p:extLst>
      <p:ext uri="{BB962C8B-B14F-4D97-AF65-F5344CB8AC3E}">
        <p14:creationId xmlns:p14="http://schemas.microsoft.com/office/powerpoint/2010/main" val="42459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a:solidFill>
                  <a:schemeClr val="accent2">
                    <a:lumMod val="75000"/>
                  </a:schemeClr>
                </a:solidFill>
              </a:rPr>
              <a:t>HomeWork</a:t>
            </a:r>
            <a:r>
              <a:rPr lang="en-US" b="1" dirty="0">
                <a:solidFill>
                  <a:schemeClr val="accent2">
                    <a:lumMod val="75000"/>
                  </a:schemeClr>
                </a:solidFill>
              </a:rPr>
              <a:t> 7</a:t>
            </a:r>
            <a:endParaRPr lang="en-GB" b="1" dirty="0">
              <a:solidFill>
                <a:schemeClr val="accent2">
                  <a:lumMod val="75000"/>
                </a:schemeClr>
              </a:solidFill>
            </a:endParaRPr>
          </a:p>
        </p:txBody>
      </p:sp>
      <p:sp>
        <p:nvSpPr>
          <p:cNvPr id="3" name="Rectangle 2">
            <a:extLst>
              <a:ext uri="{FF2B5EF4-FFF2-40B4-BE49-F238E27FC236}">
                <a16:creationId xmlns:a16="http://schemas.microsoft.com/office/drawing/2014/main" id="{0254AEB4-A5D8-4CF0-9CD0-3003E4ED2E63}"/>
              </a:ext>
            </a:extLst>
          </p:cNvPr>
          <p:cNvSpPr/>
          <p:nvPr/>
        </p:nvSpPr>
        <p:spPr>
          <a:xfrm>
            <a:off x="773101" y="1161535"/>
            <a:ext cx="10124303" cy="5355312"/>
          </a:xfrm>
          <a:prstGeom prst="rect">
            <a:avLst/>
          </a:prstGeom>
        </p:spPr>
        <p:txBody>
          <a:bodyPr wrap="square">
            <a:spAutoFit/>
          </a:bodyPr>
          <a:lstStyle/>
          <a:p>
            <a:r>
              <a:rPr lang="en-US" dirty="0" err="1"/>
              <a:t>Потестировать</a:t>
            </a:r>
            <a:r>
              <a:rPr lang="en-US" dirty="0"/>
              <a:t> </a:t>
            </a:r>
            <a:r>
              <a:rPr lang="en-US" dirty="0" err="1"/>
              <a:t>мобильное</a:t>
            </a:r>
            <a:r>
              <a:rPr lang="en-US" dirty="0"/>
              <a:t> </a:t>
            </a:r>
            <a:r>
              <a:rPr lang="en-US" dirty="0" err="1"/>
              <a:t>приложение</a:t>
            </a:r>
            <a:r>
              <a:rPr lang="en-US" dirty="0"/>
              <a:t> </a:t>
            </a:r>
            <a:r>
              <a:rPr lang="en-US" dirty="0" err="1"/>
              <a:t>Wase</a:t>
            </a:r>
            <a:r>
              <a:rPr lang="en-US" dirty="0"/>
              <a:t> </a:t>
            </a:r>
            <a:r>
              <a:rPr lang="en-US" dirty="0" err="1"/>
              <a:t>для</a:t>
            </a:r>
            <a:r>
              <a:rPr lang="en-US" dirty="0"/>
              <a:t> </a:t>
            </a:r>
            <a:r>
              <a:rPr lang="en-US" dirty="0" err="1"/>
              <a:t>любой</a:t>
            </a:r>
            <a:r>
              <a:rPr lang="en-US" dirty="0"/>
              <a:t> </a:t>
            </a:r>
            <a:r>
              <a:rPr lang="en-US" dirty="0" err="1"/>
              <a:t>из</a:t>
            </a:r>
            <a:r>
              <a:rPr lang="en-US" dirty="0"/>
              <a:t> </a:t>
            </a:r>
            <a:r>
              <a:rPr lang="en-US" dirty="0" err="1"/>
              <a:t>платформ</a:t>
            </a:r>
            <a:r>
              <a:rPr lang="en-US" dirty="0"/>
              <a:t> - IOS\Android, </a:t>
            </a:r>
            <a:r>
              <a:rPr lang="en-US" dirty="0" err="1"/>
              <a:t>используя</a:t>
            </a:r>
            <a:r>
              <a:rPr lang="en-US" dirty="0"/>
              <a:t> </a:t>
            </a:r>
            <a:r>
              <a:rPr lang="en-US" dirty="0" err="1"/>
              <a:t>чеклист</a:t>
            </a:r>
            <a:r>
              <a:rPr lang="en-US" dirty="0"/>
              <a:t>, </a:t>
            </a:r>
            <a:r>
              <a:rPr lang="en-US" dirty="0" err="1"/>
              <a:t>приведенный</a:t>
            </a:r>
            <a:r>
              <a:rPr lang="en-US" dirty="0"/>
              <a:t> </a:t>
            </a:r>
            <a:r>
              <a:rPr lang="en-US" dirty="0" err="1"/>
              <a:t>ниже</a:t>
            </a:r>
            <a:r>
              <a:rPr lang="en-US" dirty="0"/>
              <a:t>.</a:t>
            </a:r>
          </a:p>
          <a:p>
            <a:endParaRPr lang="en-US" dirty="0"/>
          </a:p>
          <a:p>
            <a:r>
              <a:rPr lang="en-US" dirty="0" err="1"/>
              <a:t>Составьте</a:t>
            </a:r>
            <a:r>
              <a:rPr lang="en-US" dirty="0"/>
              <a:t> </a:t>
            </a:r>
            <a:r>
              <a:rPr lang="en-US" dirty="0" err="1"/>
              <a:t>на</a:t>
            </a:r>
            <a:r>
              <a:rPr lang="en-US" dirty="0"/>
              <a:t> </a:t>
            </a:r>
            <a:r>
              <a:rPr lang="en-US" dirty="0" err="1"/>
              <a:t>основе</a:t>
            </a:r>
            <a:r>
              <a:rPr lang="en-US" dirty="0"/>
              <a:t> </a:t>
            </a:r>
            <a:r>
              <a:rPr lang="en-US" dirty="0" err="1"/>
              <a:t>данного</a:t>
            </a:r>
            <a:r>
              <a:rPr lang="en-US" dirty="0"/>
              <a:t> </a:t>
            </a:r>
            <a:r>
              <a:rPr lang="en-US" dirty="0" err="1"/>
              <a:t>общего</a:t>
            </a:r>
            <a:r>
              <a:rPr lang="en-US" dirty="0"/>
              <a:t> </a:t>
            </a:r>
            <a:r>
              <a:rPr lang="en-US" dirty="0" err="1"/>
              <a:t>чеклиста</a:t>
            </a:r>
            <a:r>
              <a:rPr lang="en-US" dirty="0"/>
              <a:t>, </a:t>
            </a:r>
            <a:r>
              <a:rPr lang="en-US" dirty="0" err="1"/>
              <a:t>список</a:t>
            </a:r>
            <a:r>
              <a:rPr lang="en-US" dirty="0"/>
              <a:t> </a:t>
            </a:r>
            <a:r>
              <a:rPr lang="en-US" dirty="0" err="1"/>
              <a:t>проверок</a:t>
            </a:r>
            <a:r>
              <a:rPr lang="en-US" dirty="0"/>
              <a:t> </a:t>
            </a:r>
            <a:r>
              <a:rPr lang="en-US" dirty="0" err="1"/>
              <a:t>для</a:t>
            </a:r>
            <a:r>
              <a:rPr lang="en-US" dirty="0"/>
              <a:t> </a:t>
            </a:r>
            <a:r>
              <a:rPr lang="en-US" dirty="0" err="1"/>
              <a:t>приложения</a:t>
            </a:r>
            <a:r>
              <a:rPr lang="en-US" dirty="0"/>
              <a:t> </a:t>
            </a:r>
            <a:r>
              <a:rPr lang="en-US" dirty="0" err="1"/>
              <a:t>навигатора</a:t>
            </a:r>
            <a:r>
              <a:rPr lang="en-US" dirty="0"/>
              <a:t> - </a:t>
            </a:r>
            <a:r>
              <a:rPr lang="en-US" dirty="0" err="1"/>
              <a:t>Wase</a:t>
            </a:r>
            <a:r>
              <a:rPr lang="en-US" dirty="0"/>
              <a:t> </a:t>
            </a:r>
            <a:r>
              <a:rPr lang="en-US" dirty="0" err="1"/>
              <a:t>для</a:t>
            </a:r>
            <a:r>
              <a:rPr lang="en-US" dirty="0"/>
              <a:t> </a:t>
            </a:r>
            <a:r>
              <a:rPr lang="en-US" dirty="0" err="1"/>
              <a:t>любой</a:t>
            </a:r>
            <a:r>
              <a:rPr lang="en-US" dirty="0"/>
              <a:t> </a:t>
            </a:r>
            <a:r>
              <a:rPr lang="en-US" dirty="0" err="1"/>
              <a:t>из</a:t>
            </a:r>
            <a:r>
              <a:rPr lang="en-US" dirty="0"/>
              <a:t> </a:t>
            </a:r>
            <a:r>
              <a:rPr lang="en-US" dirty="0" err="1"/>
              <a:t>мобильных</a:t>
            </a:r>
            <a:r>
              <a:rPr lang="en-US" dirty="0"/>
              <a:t> </a:t>
            </a:r>
            <a:r>
              <a:rPr lang="en-US" dirty="0" err="1"/>
              <a:t>операционных</a:t>
            </a:r>
            <a:r>
              <a:rPr lang="en-US" dirty="0"/>
              <a:t> </a:t>
            </a:r>
            <a:r>
              <a:rPr lang="en-US" dirty="0" err="1"/>
              <a:t>систем</a:t>
            </a:r>
            <a:r>
              <a:rPr lang="en-US" dirty="0"/>
              <a:t>(Android or IOS) и </a:t>
            </a:r>
            <a:r>
              <a:rPr lang="en-US" dirty="0" err="1"/>
              <a:t>любого</a:t>
            </a:r>
            <a:r>
              <a:rPr lang="en-US" dirty="0"/>
              <a:t> </a:t>
            </a:r>
            <a:r>
              <a:rPr lang="en-US" dirty="0" err="1"/>
              <a:t>девайса</a:t>
            </a:r>
            <a:r>
              <a:rPr lang="en-US" dirty="0"/>
              <a:t> (</a:t>
            </a:r>
            <a:r>
              <a:rPr lang="en-US" dirty="0" err="1"/>
              <a:t>можно</a:t>
            </a:r>
            <a:r>
              <a:rPr lang="en-US" dirty="0"/>
              <a:t> </a:t>
            </a:r>
            <a:r>
              <a:rPr lang="en-US" dirty="0" err="1"/>
              <a:t>использовать</a:t>
            </a:r>
            <a:r>
              <a:rPr lang="en-US" dirty="0"/>
              <a:t> </a:t>
            </a:r>
            <a:r>
              <a:rPr lang="en-US" dirty="0" err="1"/>
              <a:t>ваш</a:t>
            </a:r>
            <a:r>
              <a:rPr lang="en-US" dirty="0"/>
              <a:t> </a:t>
            </a:r>
            <a:r>
              <a:rPr lang="en-US" dirty="0" err="1"/>
              <a:t>личный</a:t>
            </a:r>
            <a:r>
              <a:rPr lang="en-US" dirty="0"/>
              <a:t> </a:t>
            </a:r>
            <a:r>
              <a:rPr lang="en-US" dirty="0" err="1"/>
              <a:t>девайс</a:t>
            </a:r>
            <a:r>
              <a:rPr lang="en-US" dirty="0"/>
              <a:t>).</a:t>
            </a:r>
          </a:p>
          <a:p>
            <a:endParaRPr lang="en-US" dirty="0"/>
          </a:p>
          <a:p>
            <a:r>
              <a:rPr lang="en-US" dirty="0" err="1"/>
              <a:t>Главная</a:t>
            </a:r>
            <a:r>
              <a:rPr lang="en-US" dirty="0"/>
              <a:t> </a:t>
            </a:r>
            <a:r>
              <a:rPr lang="en-US" dirty="0" err="1"/>
              <a:t>задача</a:t>
            </a:r>
            <a:r>
              <a:rPr lang="en-US" dirty="0"/>
              <a:t> </a:t>
            </a:r>
            <a:r>
              <a:rPr lang="en-US" dirty="0" err="1"/>
              <a:t>понять</a:t>
            </a:r>
            <a:r>
              <a:rPr lang="en-US" dirty="0"/>
              <a:t> </a:t>
            </a:r>
            <a:r>
              <a:rPr lang="en-US" dirty="0" err="1"/>
              <a:t>специфику</a:t>
            </a:r>
            <a:r>
              <a:rPr lang="en-US" dirty="0"/>
              <a:t> </a:t>
            </a:r>
            <a:r>
              <a:rPr lang="en-US" dirty="0" err="1"/>
              <a:t>мобильных</a:t>
            </a:r>
            <a:r>
              <a:rPr lang="en-US" dirty="0"/>
              <a:t> </a:t>
            </a:r>
            <a:r>
              <a:rPr lang="en-US" dirty="0" err="1"/>
              <a:t>приложений</a:t>
            </a:r>
            <a:r>
              <a:rPr lang="en-US" dirty="0"/>
              <a:t>, и </a:t>
            </a:r>
            <a:r>
              <a:rPr lang="en-US" dirty="0" err="1"/>
              <a:t>научиться</a:t>
            </a:r>
            <a:r>
              <a:rPr lang="en-US" dirty="0"/>
              <a:t> </a:t>
            </a:r>
            <a:r>
              <a:rPr lang="en-US" dirty="0" err="1"/>
              <a:t>понимать</a:t>
            </a:r>
            <a:r>
              <a:rPr lang="en-US" dirty="0"/>
              <a:t> </a:t>
            </a:r>
            <a:r>
              <a:rPr lang="en-US" dirty="0" err="1"/>
              <a:t>особенности</a:t>
            </a:r>
            <a:r>
              <a:rPr lang="en-US" dirty="0"/>
              <a:t> </a:t>
            </a:r>
            <a:r>
              <a:rPr lang="en-US" dirty="0" err="1"/>
              <a:t>платформы</a:t>
            </a:r>
            <a:r>
              <a:rPr lang="en-US" dirty="0"/>
              <a:t> и </a:t>
            </a:r>
            <a:r>
              <a:rPr lang="en-US" dirty="0" err="1"/>
              <a:t>работать</a:t>
            </a:r>
            <a:r>
              <a:rPr lang="en-US" dirty="0"/>
              <a:t> с </a:t>
            </a:r>
            <a:r>
              <a:rPr lang="en-US" dirty="0" err="1"/>
              <a:t>основными</a:t>
            </a:r>
            <a:r>
              <a:rPr lang="en-US" dirty="0"/>
              <a:t> </a:t>
            </a:r>
            <a:r>
              <a:rPr lang="en-US" dirty="0" err="1"/>
              <a:t>функциями</a:t>
            </a:r>
            <a:r>
              <a:rPr lang="en-US" dirty="0"/>
              <a:t> </a:t>
            </a:r>
            <a:r>
              <a:rPr lang="en-US" dirty="0" err="1"/>
              <a:t>девайса</a:t>
            </a:r>
            <a:r>
              <a:rPr lang="en-US" dirty="0"/>
              <a:t> и </a:t>
            </a:r>
            <a:r>
              <a:rPr lang="en-US" dirty="0" err="1"/>
              <a:t>операционной</a:t>
            </a:r>
            <a:r>
              <a:rPr lang="en-US" dirty="0"/>
              <a:t> </a:t>
            </a:r>
            <a:r>
              <a:rPr lang="en-US" dirty="0" err="1"/>
              <a:t>системы</a:t>
            </a:r>
            <a:r>
              <a:rPr lang="en-US" dirty="0"/>
              <a:t>. </a:t>
            </a:r>
          </a:p>
          <a:p>
            <a:endParaRPr lang="en-US" dirty="0"/>
          </a:p>
          <a:p>
            <a:r>
              <a:rPr lang="en-US" dirty="0"/>
              <a:t>1. </a:t>
            </a:r>
            <a:r>
              <a:rPr lang="en-US" dirty="0" err="1"/>
              <a:t>Составить</a:t>
            </a:r>
            <a:r>
              <a:rPr lang="en-US" dirty="0"/>
              <a:t> </a:t>
            </a:r>
            <a:r>
              <a:rPr lang="en-US" dirty="0" err="1"/>
              <a:t>чеклист</a:t>
            </a:r>
            <a:endParaRPr lang="en-US" dirty="0"/>
          </a:p>
          <a:p>
            <a:r>
              <a:rPr lang="en-US" dirty="0"/>
              <a:t>2. </a:t>
            </a:r>
            <a:r>
              <a:rPr lang="en-US" dirty="0" err="1"/>
              <a:t>Пройти</a:t>
            </a:r>
            <a:r>
              <a:rPr lang="en-US" dirty="0"/>
              <a:t> </a:t>
            </a:r>
            <a:r>
              <a:rPr lang="en-US" dirty="0" err="1"/>
              <a:t>по</a:t>
            </a:r>
            <a:r>
              <a:rPr lang="en-US" dirty="0"/>
              <a:t> </a:t>
            </a:r>
            <a:r>
              <a:rPr lang="en-US" dirty="0" err="1"/>
              <a:t>чеклисту</a:t>
            </a:r>
            <a:r>
              <a:rPr lang="en-US" dirty="0"/>
              <a:t> и </a:t>
            </a:r>
            <a:r>
              <a:rPr lang="en-US" dirty="0" err="1"/>
              <a:t>проставить</a:t>
            </a:r>
            <a:r>
              <a:rPr lang="en-US" dirty="0"/>
              <a:t> </a:t>
            </a:r>
            <a:r>
              <a:rPr lang="en-US" dirty="0" err="1"/>
              <a:t>статусы</a:t>
            </a:r>
            <a:r>
              <a:rPr lang="en-US" dirty="0"/>
              <a:t> pass\fail\blocked </a:t>
            </a:r>
          </a:p>
          <a:p>
            <a:r>
              <a:rPr lang="en-US" dirty="0"/>
              <a:t>3. В </a:t>
            </a:r>
            <a:r>
              <a:rPr lang="en-US" dirty="0" err="1"/>
              <a:t>случае</a:t>
            </a:r>
            <a:r>
              <a:rPr lang="en-US" dirty="0"/>
              <a:t> </a:t>
            </a:r>
            <a:r>
              <a:rPr lang="en-US" dirty="0" err="1"/>
              <a:t>статуса</a:t>
            </a:r>
            <a:r>
              <a:rPr lang="en-US" dirty="0"/>
              <a:t> fail - </a:t>
            </a:r>
            <a:r>
              <a:rPr lang="en-US" dirty="0" err="1"/>
              <a:t>надо</a:t>
            </a:r>
            <a:r>
              <a:rPr lang="en-US" dirty="0"/>
              <a:t> </a:t>
            </a:r>
            <a:r>
              <a:rPr lang="en-US" dirty="0" err="1"/>
              <a:t>завести</a:t>
            </a:r>
            <a:r>
              <a:rPr lang="en-US" dirty="0"/>
              <a:t> </a:t>
            </a:r>
            <a:r>
              <a:rPr lang="en-US" dirty="0" err="1"/>
              <a:t>баги</a:t>
            </a:r>
            <a:r>
              <a:rPr lang="en-US" dirty="0"/>
              <a:t> в </a:t>
            </a:r>
            <a:r>
              <a:rPr lang="en-US" dirty="0" err="1"/>
              <a:t>джиру</a:t>
            </a:r>
            <a:r>
              <a:rPr lang="en-US" dirty="0"/>
              <a:t> и </a:t>
            </a:r>
            <a:r>
              <a:rPr lang="en-US" dirty="0" err="1"/>
              <a:t>написать</a:t>
            </a:r>
            <a:r>
              <a:rPr lang="en-US" dirty="0"/>
              <a:t> в </a:t>
            </a:r>
            <a:r>
              <a:rPr lang="en-US" dirty="0" err="1"/>
              <a:t>табличку</a:t>
            </a:r>
            <a:endParaRPr lang="en-US" dirty="0"/>
          </a:p>
          <a:p>
            <a:r>
              <a:rPr lang="en-US" dirty="0"/>
              <a:t>4. В </a:t>
            </a:r>
            <a:r>
              <a:rPr lang="en-US" dirty="0" err="1"/>
              <a:t>случае</a:t>
            </a:r>
            <a:r>
              <a:rPr lang="en-US" dirty="0"/>
              <a:t> blocked </a:t>
            </a:r>
            <a:r>
              <a:rPr lang="en-US" dirty="0" err="1"/>
              <a:t>надо</a:t>
            </a:r>
            <a:r>
              <a:rPr lang="en-US" dirty="0"/>
              <a:t> </a:t>
            </a:r>
            <a:r>
              <a:rPr lang="en-US" dirty="0" err="1"/>
              <a:t>написать</a:t>
            </a:r>
            <a:r>
              <a:rPr lang="en-US" dirty="0"/>
              <a:t> </a:t>
            </a:r>
            <a:r>
              <a:rPr lang="en-US" dirty="0" err="1"/>
              <a:t>комментарий</a:t>
            </a:r>
            <a:r>
              <a:rPr lang="en-US" dirty="0"/>
              <a:t> </a:t>
            </a:r>
            <a:r>
              <a:rPr lang="en-US" dirty="0" err="1"/>
              <a:t>почему</a:t>
            </a:r>
            <a:r>
              <a:rPr lang="en-US" dirty="0"/>
              <a:t> </a:t>
            </a:r>
            <a:r>
              <a:rPr lang="en-US" dirty="0" err="1"/>
              <a:t>прохождение</a:t>
            </a:r>
            <a:r>
              <a:rPr lang="en-US" dirty="0"/>
              <a:t> </a:t>
            </a:r>
            <a:r>
              <a:rPr lang="en-US" dirty="0" err="1"/>
              <a:t>проверки</a:t>
            </a:r>
            <a:r>
              <a:rPr lang="en-US" dirty="0"/>
              <a:t> </a:t>
            </a:r>
            <a:r>
              <a:rPr lang="en-US" dirty="0" err="1"/>
              <a:t>заблокировано</a:t>
            </a:r>
            <a:r>
              <a:rPr lang="en-US" dirty="0"/>
              <a:t>.</a:t>
            </a:r>
          </a:p>
          <a:p>
            <a:r>
              <a:rPr lang="en-US" dirty="0"/>
              <a:t>5. </a:t>
            </a:r>
            <a:r>
              <a:rPr lang="en-US" dirty="0" err="1"/>
              <a:t>Результатом</a:t>
            </a:r>
            <a:r>
              <a:rPr lang="en-US" dirty="0"/>
              <a:t> </a:t>
            </a:r>
            <a:r>
              <a:rPr lang="en-US" dirty="0" err="1"/>
              <a:t>работы</a:t>
            </a:r>
            <a:r>
              <a:rPr lang="en-US" dirty="0"/>
              <a:t> </a:t>
            </a:r>
            <a:r>
              <a:rPr lang="en-US" dirty="0" err="1"/>
              <a:t>должен</a:t>
            </a:r>
            <a:r>
              <a:rPr lang="en-US" dirty="0"/>
              <a:t> </a:t>
            </a:r>
            <a:r>
              <a:rPr lang="en-US" dirty="0" err="1"/>
              <a:t>быть</a:t>
            </a:r>
            <a:r>
              <a:rPr lang="en-US" dirty="0"/>
              <a:t> </a:t>
            </a:r>
            <a:r>
              <a:rPr lang="en-US" dirty="0" err="1"/>
              <a:t>тест</a:t>
            </a:r>
            <a:r>
              <a:rPr lang="en-US" dirty="0"/>
              <a:t> </a:t>
            </a:r>
            <a:r>
              <a:rPr lang="en-US" dirty="0" err="1"/>
              <a:t>репорт</a:t>
            </a:r>
            <a:r>
              <a:rPr lang="en-US" dirty="0"/>
              <a:t> в </a:t>
            </a:r>
            <a:r>
              <a:rPr lang="en-US" dirty="0" err="1"/>
              <a:t>джире</a:t>
            </a:r>
            <a:r>
              <a:rPr lang="en-US" dirty="0"/>
              <a:t> с </a:t>
            </a:r>
            <a:r>
              <a:rPr lang="en-US" dirty="0" err="1"/>
              <a:t>статусами</a:t>
            </a:r>
            <a:r>
              <a:rPr lang="en-US" dirty="0"/>
              <a:t> и </a:t>
            </a:r>
            <a:r>
              <a:rPr lang="en-US" dirty="0" err="1"/>
              <a:t>всеми</a:t>
            </a:r>
            <a:r>
              <a:rPr lang="en-US" dirty="0"/>
              <a:t> </a:t>
            </a:r>
            <a:r>
              <a:rPr lang="en-US" dirty="0" err="1"/>
              <a:t>заведенными</a:t>
            </a:r>
            <a:r>
              <a:rPr lang="en-US" dirty="0"/>
              <a:t> </a:t>
            </a:r>
            <a:r>
              <a:rPr lang="en-US" dirty="0" err="1"/>
              <a:t>багами</a:t>
            </a:r>
            <a:r>
              <a:rPr lang="en-US" dirty="0"/>
              <a:t>.</a:t>
            </a:r>
          </a:p>
          <a:p>
            <a:endParaRPr lang="en-US" dirty="0"/>
          </a:p>
          <a:p>
            <a:r>
              <a:rPr lang="ru-RU" dirty="0"/>
              <a:t>Учтите, что работа будет в одном проекте, командная.</a:t>
            </a:r>
          </a:p>
          <a:p>
            <a:r>
              <a:rPr lang="ru-RU" dirty="0"/>
              <a:t>Смотрите какие баги уже были заведены, заводить одинаковые баги не стоит. Дополняйте, перепроверяйте существующие баги на разных платформах.</a:t>
            </a:r>
            <a:endParaRPr lang="en-US" dirty="0"/>
          </a:p>
        </p:txBody>
      </p:sp>
    </p:spTree>
    <p:extLst>
      <p:ext uri="{BB962C8B-B14F-4D97-AF65-F5344CB8AC3E}">
        <p14:creationId xmlns:p14="http://schemas.microsoft.com/office/powerpoint/2010/main" val="392685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920" y="1269443"/>
            <a:ext cx="10515600" cy="4791992"/>
          </a:xfrm>
        </p:spPr>
        <p:txBody>
          <a:bodyPr>
            <a:normAutofit/>
          </a:bodyPr>
          <a:lstStyle/>
          <a:p>
            <a:pPr marL="0" indent="0">
              <a:buNone/>
            </a:pPr>
            <a:r>
              <a:rPr lang="en-US" dirty="0"/>
              <a:t>History</a:t>
            </a:r>
            <a:endParaRPr lang="ru-RU" dirty="0"/>
          </a:p>
          <a:p>
            <a:pPr marL="0" indent="0">
              <a:buNone/>
            </a:pPr>
            <a:r>
              <a:rPr lang="en-US" dirty="0"/>
              <a:t>Mobile app testing strategy</a:t>
            </a:r>
          </a:p>
          <a:p>
            <a:r>
              <a:rPr lang="en-US" dirty="0"/>
              <a:t>Device selection</a:t>
            </a:r>
            <a:endParaRPr lang="ru-RU" dirty="0"/>
          </a:p>
          <a:p>
            <a:r>
              <a:rPr lang="en-US" dirty="0"/>
              <a:t>Delivery</a:t>
            </a:r>
          </a:p>
          <a:p>
            <a:pPr marL="0" indent="0">
              <a:buNone/>
            </a:pPr>
            <a:r>
              <a:rPr lang="en-US" dirty="0"/>
              <a:t>Mobile apps types</a:t>
            </a:r>
          </a:p>
          <a:p>
            <a:pPr marL="0" indent="0">
              <a:buNone/>
            </a:pPr>
            <a:r>
              <a:rPr lang="en-US" dirty="0"/>
              <a:t>Mobile testing guide</a:t>
            </a:r>
          </a:p>
          <a:p>
            <a:pPr marL="0" indent="0">
              <a:buNone/>
            </a:pPr>
            <a:r>
              <a:rPr lang="en-US" dirty="0"/>
              <a:t>Application activity lifecycle</a:t>
            </a:r>
          </a:p>
          <a:p>
            <a:pPr marL="0" indent="0">
              <a:buNone/>
            </a:pPr>
            <a:r>
              <a:rPr lang="en-US" dirty="0"/>
              <a:t>Mobile UX guideline</a:t>
            </a:r>
          </a:p>
          <a:p>
            <a:pPr marL="0" indent="0">
              <a:buNone/>
            </a:pPr>
            <a:r>
              <a:rPr lang="en-US" dirty="0"/>
              <a:t>Tools</a:t>
            </a:r>
            <a:endParaRPr lang="ru-RU" dirty="0"/>
          </a:p>
          <a:p>
            <a:endParaRPr lang="ru-RU" dirty="0"/>
          </a:p>
          <a:p>
            <a:endParaRPr lang="ru-RU" dirty="0"/>
          </a:p>
        </p:txBody>
      </p:sp>
      <p:sp>
        <p:nvSpPr>
          <p:cNvPr id="4"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Agenda</a:t>
            </a:r>
            <a:endParaRPr lang="en-GB" b="1" dirty="0">
              <a:solidFill>
                <a:schemeClr val="accent2">
                  <a:lumMod val="75000"/>
                </a:schemeClr>
              </a:solidFill>
            </a:endParaRPr>
          </a:p>
        </p:txBody>
      </p:sp>
    </p:spTree>
    <p:extLst>
      <p:ext uri="{BB962C8B-B14F-4D97-AF65-F5344CB8AC3E}">
        <p14:creationId xmlns:p14="http://schemas.microsoft.com/office/powerpoint/2010/main" val="109620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72">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8D2DBE3-6BF5-4F70-99BD-D9E3C8ABC196}"/>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dirty="0"/>
              <a:t>Mobile apps, development</a:t>
            </a:r>
          </a:p>
        </p:txBody>
      </p:sp>
      <p:sp>
        <p:nvSpPr>
          <p:cNvPr id="1031" name="Rectangle 74">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8"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8C3ACF09-F5FD-40F0-9BAB-58D99B351EFD}"/>
              </a:ext>
            </a:extLst>
          </p:cNvPr>
          <p:cNvPicPr>
            <a:picLocks noChangeAspect="1"/>
          </p:cNvPicPr>
          <p:nvPr/>
        </p:nvPicPr>
        <p:blipFill>
          <a:blip r:embed="rId3"/>
          <a:stretch>
            <a:fillRect/>
          </a:stretch>
        </p:blipFill>
        <p:spPr>
          <a:xfrm>
            <a:off x="6479837" y="478913"/>
            <a:ext cx="5586942" cy="2318580"/>
          </a:xfrm>
          <a:prstGeom prst="rect">
            <a:avLst/>
          </a:prstGeom>
        </p:spPr>
      </p:pic>
      <p:sp>
        <p:nvSpPr>
          <p:cNvPr id="99" name="Rectangle 98">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
            <a:extLst>
              <a:ext uri="{FF2B5EF4-FFF2-40B4-BE49-F238E27FC236}">
                <a16:creationId xmlns:a16="http://schemas.microsoft.com/office/drawing/2014/main" id="{0B034068-03D8-4F84-A2EF-F9A5A0C3560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9204" y="5010615"/>
            <a:ext cx="2856412" cy="14996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droid versions: A living history from 1.0 to 11 | Computerworld">
            <a:extLst>
              <a:ext uri="{FF2B5EF4-FFF2-40B4-BE49-F238E27FC236}">
                <a16:creationId xmlns:a16="http://schemas.microsoft.com/office/drawing/2014/main" id="{C49F6D59-09A2-4145-933E-6ED2E63B490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79838" y="3612006"/>
            <a:ext cx="5586942" cy="28633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E1520F-ADD3-4430-BD66-01737473602B}"/>
              </a:ext>
            </a:extLst>
          </p:cNvPr>
          <p:cNvSpPr txBox="1"/>
          <p:nvPr/>
        </p:nvSpPr>
        <p:spPr>
          <a:xfrm>
            <a:off x="1313675" y="2797493"/>
            <a:ext cx="4585743" cy="1200329"/>
          </a:xfrm>
          <a:prstGeom prst="rect">
            <a:avLst/>
          </a:prstGeom>
          <a:noFill/>
        </p:spPr>
        <p:txBody>
          <a:bodyPr wrap="none" rtlCol="0">
            <a:spAutoFit/>
          </a:bodyPr>
          <a:lstStyle/>
          <a:p>
            <a:pPr marL="285750" indent="-285750">
              <a:buFont typeface="Arial" panose="020B0604020202020204" pitchFamily="34" charset="0"/>
              <a:buChar char="•"/>
            </a:pPr>
            <a:r>
              <a:rPr lang="en-US" dirty="0"/>
              <a:t>Phone main goal – to make calls</a:t>
            </a:r>
          </a:p>
          <a:p>
            <a:pPr marL="285750" indent="-285750">
              <a:buFont typeface="Arial" panose="020B0604020202020204" pitchFamily="34" charset="0"/>
              <a:buChar char="•"/>
            </a:pPr>
            <a:r>
              <a:rPr lang="en-US" dirty="0"/>
              <a:t>First apps – contact book</a:t>
            </a:r>
          </a:p>
          <a:p>
            <a:pPr marL="285750" indent="-285750">
              <a:buFont typeface="Arial" panose="020B0604020202020204" pitchFamily="34" charset="0"/>
              <a:buChar char="•"/>
            </a:pPr>
            <a:r>
              <a:rPr lang="en-US" dirty="0"/>
              <a:t>Personal Digital Assistant (PDA) devices</a:t>
            </a:r>
          </a:p>
          <a:p>
            <a:pPr marL="285750" indent="-285750">
              <a:buFont typeface="Arial" panose="020B0604020202020204" pitchFamily="34" charset="0"/>
              <a:buChar char="•"/>
            </a:pPr>
            <a:r>
              <a:rPr lang="en-US" dirty="0"/>
              <a:t>Mobile become replacement for Computers</a:t>
            </a:r>
          </a:p>
        </p:txBody>
      </p:sp>
    </p:spTree>
    <p:extLst>
      <p:ext uri="{BB962C8B-B14F-4D97-AF65-F5344CB8AC3E}">
        <p14:creationId xmlns:p14="http://schemas.microsoft.com/office/powerpoint/2010/main" val="138858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F7D00B-2F48-4173-AC3A-3F9464A3A194}"/>
              </a:ext>
            </a:extLst>
          </p:cNvPr>
          <p:cNvSpPr txBox="1">
            <a:spLocks/>
          </p:cNvSpPr>
          <p:nvPr/>
        </p:nvSpPr>
        <p:spPr>
          <a:xfrm>
            <a:off x="1116498"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a:t>Mobile Apps, growing</a:t>
            </a:r>
          </a:p>
        </p:txBody>
      </p:sp>
      <p:sp>
        <p:nvSpPr>
          <p:cNvPr id="73" name="Rectangle 7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D7C88B83-6FBE-4F84-8528-0DFB57FBC19B}"/>
              </a:ext>
            </a:extLst>
          </p:cNvPr>
          <p:cNvPicPr>
            <a:picLocks noChangeAspect="1"/>
          </p:cNvPicPr>
          <p:nvPr/>
        </p:nvPicPr>
        <p:blipFill>
          <a:blip r:embed="rId3"/>
          <a:stretch>
            <a:fillRect/>
          </a:stretch>
        </p:blipFill>
        <p:spPr>
          <a:xfrm>
            <a:off x="4210681" y="2445585"/>
            <a:ext cx="1796674" cy="579427"/>
          </a:xfrm>
          <a:prstGeom prst="rect">
            <a:avLst/>
          </a:prstGeom>
        </p:spPr>
      </p:pic>
      <p:sp>
        <p:nvSpPr>
          <p:cNvPr id="97" name="Rectangle 9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ireless Application Protocol (WAP) - Avance Technologies Limited ...">
            <a:extLst>
              <a:ext uri="{FF2B5EF4-FFF2-40B4-BE49-F238E27FC236}">
                <a16:creationId xmlns:a16="http://schemas.microsoft.com/office/drawing/2014/main" id="{818805DD-7E35-4563-9A61-4696FEBDCA0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75818" y="3315854"/>
            <a:ext cx="4733713" cy="34556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97B4386-1291-4687-AAC7-1E1ED734768F}"/>
              </a:ext>
            </a:extLst>
          </p:cNvPr>
          <p:cNvPicPr>
            <a:picLocks noChangeAspect="1"/>
          </p:cNvPicPr>
          <p:nvPr/>
        </p:nvPicPr>
        <p:blipFill>
          <a:blip r:embed="rId5"/>
          <a:stretch>
            <a:fillRect/>
          </a:stretch>
        </p:blipFill>
        <p:spPr>
          <a:xfrm>
            <a:off x="6479838" y="3479316"/>
            <a:ext cx="5586942" cy="3128687"/>
          </a:xfrm>
          <a:prstGeom prst="rect">
            <a:avLst/>
          </a:prstGeom>
        </p:spPr>
      </p:pic>
      <p:sp>
        <p:nvSpPr>
          <p:cNvPr id="9" name="TextBox 8">
            <a:extLst>
              <a:ext uri="{FF2B5EF4-FFF2-40B4-BE49-F238E27FC236}">
                <a16:creationId xmlns:a16="http://schemas.microsoft.com/office/drawing/2014/main" id="{B4B7FC63-5142-45DC-B629-77F4D96975E3}"/>
              </a:ext>
            </a:extLst>
          </p:cNvPr>
          <p:cNvSpPr txBox="1"/>
          <p:nvPr/>
        </p:nvSpPr>
        <p:spPr>
          <a:xfrm>
            <a:off x="6632448" y="1011936"/>
            <a:ext cx="3082062" cy="1200329"/>
          </a:xfrm>
          <a:prstGeom prst="rect">
            <a:avLst/>
          </a:prstGeom>
          <a:noFill/>
        </p:spPr>
        <p:txBody>
          <a:bodyPr wrap="none" rtlCol="0">
            <a:spAutoFit/>
          </a:bodyPr>
          <a:lstStyle/>
          <a:p>
            <a:pPr marL="285750" indent="-285750">
              <a:buFont typeface="Arial" panose="020B0604020202020204" pitchFamily="34" charset="0"/>
              <a:buChar char="•"/>
            </a:pPr>
            <a:r>
              <a:rPr lang="en-US" dirty="0"/>
              <a:t>First mobile protocol – WAP</a:t>
            </a:r>
          </a:p>
          <a:p>
            <a:pPr marL="285750" indent="-285750">
              <a:buFont typeface="Arial" panose="020B0604020202020204" pitchFamily="34" charset="0"/>
              <a:buChar char="•"/>
            </a:pPr>
            <a:r>
              <a:rPr lang="en-US" dirty="0"/>
              <a:t>Internet Marketing</a:t>
            </a:r>
          </a:p>
          <a:p>
            <a:pPr marL="285750" indent="-285750">
              <a:buFont typeface="Arial" panose="020B0604020202020204" pitchFamily="34" charset="0"/>
              <a:buChar char="•"/>
            </a:pPr>
            <a:r>
              <a:rPr lang="en-US" dirty="0"/>
              <a:t>App Markets</a:t>
            </a:r>
          </a:p>
          <a:p>
            <a:pPr marL="285750" indent="-285750">
              <a:buFont typeface="Arial" panose="020B0604020202020204" pitchFamily="34" charset="0"/>
              <a:buChar char="•"/>
            </a:pPr>
            <a:r>
              <a:rPr lang="en-US" dirty="0"/>
              <a:t>Extremely growing market</a:t>
            </a:r>
          </a:p>
        </p:txBody>
      </p:sp>
    </p:spTree>
    <p:extLst>
      <p:ext uri="{BB962C8B-B14F-4D97-AF65-F5344CB8AC3E}">
        <p14:creationId xmlns:p14="http://schemas.microsoft.com/office/powerpoint/2010/main" val="263719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4F7D00B-2F48-4173-AC3A-3F9464A3A194}"/>
              </a:ext>
            </a:extLst>
          </p:cNvPr>
          <p:cNvSpPr txBox="1">
            <a:spLocks/>
          </p:cNvSpPr>
          <p:nvPr/>
        </p:nvSpPr>
        <p:spPr>
          <a:xfrm>
            <a:off x="860466" y="655128"/>
            <a:ext cx="4613919" cy="14996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200" b="1" dirty="0"/>
              <a:t>Mobile Apps, actual market</a:t>
            </a:r>
          </a:p>
        </p:txBody>
      </p:sp>
      <p:sp>
        <p:nvSpPr>
          <p:cNvPr id="73" name="Rectangle 7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7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9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5AD1AD77-222B-4232-9A86-D1D34917411B}"/>
              </a:ext>
            </a:extLst>
          </p:cNvPr>
          <p:cNvPicPr>
            <a:picLocks noChangeAspect="1"/>
          </p:cNvPicPr>
          <p:nvPr/>
        </p:nvPicPr>
        <p:blipFill>
          <a:blip r:embed="rId3"/>
          <a:stretch>
            <a:fillRect/>
          </a:stretch>
        </p:blipFill>
        <p:spPr>
          <a:xfrm>
            <a:off x="4697985" y="1616992"/>
            <a:ext cx="7139130" cy="3624015"/>
          </a:xfrm>
          <a:prstGeom prst="rect">
            <a:avLst/>
          </a:prstGeom>
        </p:spPr>
      </p:pic>
      <p:pic>
        <p:nvPicPr>
          <p:cNvPr id="2" name="Picture 1">
            <a:extLst>
              <a:ext uri="{FF2B5EF4-FFF2-40B4-BE49-F238E27FC236}">
                <a16:creationId xmlns:a16="http://schemas.microsoft.com/office/drawing/2014/main" id="{D42C0366-DC67-4171-B83D-A599E5E162B1}"/>
              </a:ext>
            </a:extLst>
          </p:cNvPr>
          <p:cNvPicPr>
            <a:picLocks noChangeAspect="1"/>
          </p:cNvPicPr>
          <p:nvPr/>
        </p:nvPicPr>
        <p:blipFill>
          <a:blip r:embed="rId4"/>
          <a:stretch>
            <a:fillRect/>
          </a:stretch>
        </p:blipFill>
        <p:spPr>
          <a:xfrm>
            <a:off x="3275046" y="5316227"/>
            <a:ext cx="6248879" cy="1327694"/>
          </a:xfrm>
          <a:prstGeom prst="rect">
            <a:avLst/>
          </a:prstGeom>
        </p:spPr>
      </p:pic>
    </p:spTree>
    <p:extLst>
      <p:ext uri="{BB962C8B-B14F-4D97-AF65-F5344CB8AC3E}">
        <p14:creationId xmlns:p14="http://schemas.microsoft.com/office/powerpoint/2010/main" val="226335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F1749-F885-4CFE-8724-58E3EC58D32B}"/>
              </a:ext>
            </a:extLst>
          </p:cNvPr>
          <p:cNvSpPr>
            <a:spLocks noGrp="1"/>
          </p:cNvSpPr>
          <p:nvPr>
            <p:ph idx="1"/>
          </p:nvPr>
        </p:nvSpPr>
        <p:spPr>
          <a:xfrm>
            <a:off x="263612" y="1440152"/>
            <a:ext cx="6726195" cy="4713513"/>
          </a:xfrm>
        </p:spPr>
        <p:txBody>
          <a:bodyPr>
            <a:normAutofit/>
          </a:bodyPr>
          <a:lstStyle/>
          <a:p>
            <a:pPr marL="0" indent="0">
              <a:buNone/>
            </a:pPr>
            <a:r>
              <a:rPr lang="en-US" sz="3200" b="1" dirty="0"/>
              <a:t>How to choose test devices</a:t>
            </a:r>
            <a:r>
              <a:rPr lang="ru-RU" sz="3200" b="1" dirty="0"/>
              <a:t>:</a:t>
            </a:r>
          </a:p>
          <a:p>
            <a:pPr marL="171450" indent="-171450"/>
            <a:r>
              <a:rPr lang="en-US" sz="3200" dirty="0"/>
              <a:t>Market shares, Popularity</a:t>
            </a:r>
          </a:p>
          <a:p>
            <a:pPr marL="171450" indent="-171450"/>
            <a:r>
              <a:rPr lang="en-US" sz="3200" dirty="0"/>
              <a:t>Client Statistics, Requirements</a:t>
            </a:r>
          </a:p>
          <a:p>
            <a:pPr marL="171450" indent="-171450"/>
            <a:r>
              <a:rPr lang="en-US" sz="3200" dirty="0"/>
              <a:t>Available devices on local market</a:t>
            </a:r>
          </a:p>
          <a:p>
            <a:pPr marL="171450" indent="-171450"/>
            <a:r>
              <a:rPr lang="en-US" sz="3200" dirty="0"/>
              <a:t>Available company devices </a:t>
            </a:r>
            <a:endParaRPr lang="ru-RU" sz="3200" dirty="0"/>
          </a:p>
          <a:p>
            <a:pPr marL="171450" indent="-171450"/>
            <a:r>
              <a:rPr lang="en-US" sz="3200" dirty="0"/>
              <a:t>Personal devices</a:t>
            </a:r>
            <a:endParaRPr lang="ru-RU" sz="3200" dirty="0"/>
          </a:p>
          <a:p>
            <a:pPr marL="171450" indent="-171450"/>
            <a:r>
              <a:rPr lang="en-US" sz="3200" dirty="0"/>
              <a:t>Emulators</a:t>
            </a:r>
            <a:endParaRPr lang="ru-RU" sz="3200" dirty="0"/>
          </a:p>
          <a:p>
            <a:pPr marL="171450" indent="-171450"/>
            <a:r>
              <a:rPr lang="en-US" sz="3200" dirty="0"/>
              <a:t>Device farms</a:t>
            </a:r>
            <a:endParaRPr lang="ru-RU" sz="3200" dirty="0"/>
          </a:p>
        </p:txBody>
      </p:sp>
      <p:sp>
        <p:nvSpPr>
          <p:cNvPr id="4" name="Title 1">
            <a:extLst>
              <a:ext uri="{FF2B5EF4-FFF2-40B4-BE49-F238E27FC236}">
                <a16:creationId xmlns:a16="http://schemas.microsoft.com/office/drawing/2014/main" id="{E5157286-936E-4D6C-B479-D0B0237DA4FB}"/>
              </a:ext>
            </a:extLst>
          </p:cNvPr>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Mobile device selection</a:t>
            </a:r>
            <a:endParaRPr lang="en-GB" b="1" dirty="0">
              <a:solidFill>
                <a:schemeClr val="accent2">
                  <a:lumMod val="75000"/>
                </a:schemeClr>
              </a:solidFill>
            </a:endParaRPr>
          </a:p>
        </p:txBody>
      </p:sp>
      <p:pic>
        <p:nvPicPr>
          <p:cNvPr id="9" name="Picture 8">
            <a:extLst>
              <a:ext uri="{FF2B5EF4-FFF2-40B4-BE49-F238E27FC236}">
                <a16:creationId xmlns:a16="http://schemas.microsoft.com/office/drawing/2014/main" id="{6BCEAEE6-A682-4DB5-8C8F-7F519CA76342}"/>
              </a:ext>
            </a:extLst>
          </p:cNvPr>
          <p:cNvPicPr>
            <a:picLocks noChangeAspect="1"/>
          </p:cNvPicPr>
          <p:nvPr/>
        </p:nvPicPr>
        <p:blipFill>
          <a:blip r:embed="rId3"/>
          <a:stretch>
            <a:fillRect/>
          </a:stretch>
        </p:blipFill>
        <p:spPr>
          <a:xfrm>
            <a:off x="8203632" y="3886095"/>
            <a:ext cx="2693772" cy="2021126"/>
          </a:xfrm>
          <a:prstGeom prst="rect">
            <a:avLst/>
          </a:prstGeom>
        </p:spPr>
      </p:pic>
      <p:pic>
        <p:nvPicPr>
          <p:cNvPr id="10" name="Content Placeholder 4">
            <a:extLst>
              <a:ext uri="{FF2B5EF4-FFF2-40B4-BE49-F238E27FC236}">
                <a16:creationId xmlns:a16="http://schemas.microsoft.com/office/drawing/2014/main" id="{30BD73F7-AABB-4906-8117-31F0635939F0}"/>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6989807" y="1430114"/>
            <a:ext cx="4427837" cy="1998886"/>
          </a:xfrm>
          <a:prstGeom prst="rect">
            <a:avLst/>
          </a:prstGeom>
        </p:spPr>
      </p:pic>
    </p:spTree>
    <p:extLst>
      <p:ext uri="{BB962C8B-B14F-4D97-AF65-F5344CB8AC3E}">
        <p14:creationId xmlns:p14="http://schemas.microsoft.com/office/powerpoint/2010/main" val="260314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157286-936E-4D6C-B479-D0B0237DA4FB}"/>
              </a:ext>
            </a:extLst>
          </p:cNvPr>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MAM – mobile delivery</a:t>
            </a:r>
            <a:endParaRPr lang="en-GB" b="1" dirty="0">
              <a:solidFill>
                <a:schemeClr val="accent2">
                  <a:lumMod val="75000"/>
                </a:schemeClr>
              </a:solidFill>
            </a:endParaRPr>
          </a:p>
        </p:txBody>
      </p:sp>
      <p:pic>
        <p:nvPicPr>
          <p:cNvPr id="3076" name="Picture 4" descr="Microsoft Intune Core Skills: (06) Mobile Application Management ...">
            <a:extLst>
              <a:ext uri="{FF2B5EF4-FFF2-40B4-BE49-F238E27FC236}">
                <a16:creationId xmlns:a16="http://schemas.microsoft.com/office/drawing/2014/main" id="{43CCD5C1-1EEE-439A-BB07-FC4504E07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906" y="1969231"/>
            <a:ext cx="5190290" cy="29195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C169356-5BC4-4B74-AF1E-F01296295DF3}"/>
              </a:ext>
            </a:extLst>
          </p:cNvPr>
          <p:cNvSpPr/>
          <p:nvPr/>
        </p:nvSpPr>
        <p:spPr>
          <a:xfrm>
            <a:off x="381804" y="1440150"/>
            <a:ext cx="6142564" cy="4832092"/>
          </a:xfrm>
          <a:prstGeom prst="rect">
            <a:avLst/>
          </a:prstGeom>
        </p:spPr>
        <p:txBody>
          <a:bodyPr wrap="square">
            <a:spAutoFit/>
          </a:bodyPr>
          <a:lstStyle/>
          <a:p>
            <a:r>
              <a:rPr lang="en-US" sz="2800" b="1" dirty="0">
                <a:ea typeface="Open Sans" panose="020B0606030504020204" pitchFamily="34" charset="0"/>
                <a:cs typeface="Open Sans" panose="020B0606030504020204" pitchFamily="34" charset="0"/>
              </a:rPr>
              <a:t>Delivery on test devices</a:t>
            </a:r>
            <a:endParaRPr lang="en-US" sz="2800" b="1" dirty="0">
              <a:solidFill>
                <a:srgbClr val="707070"/>
              </a:solidFill>
              <a:ea typeface="Open Sans" panose="020B0606030504020204" pitchFamily="34" charset="0"/>
              <a:cs typeface="Open Sans" panose="020B0606030504020204" pitchFamily="34" charset="0"/>
            </a:endParaRPr>
          </a:p>
          <a:p>
            <a:r>
              <a:rPr lang="en-US" sz="2800" dirty="0">
                <a:ea typeface="Open Sans" panose="020B0606030504020204" pitchFamily="34" charset="0"/>
                <a:cs typeface="Open Sans" panose="020B0606030504020204" pitchFamily="34" charset="0"/>
              </a:rPr>
              <a:t>TestFlight, HockeyApp, Fabric by Twitter, Beta by </a:t>
            </a:r>
            <a:r>
              <a:rPr lang="en-US" sz="2800" dirty="0" err="1">
                <a:ea typeface="Open Sans" panose="020B0606030504020204" pitchFamily="34" charset="0"/>
                <a:cs typeface="Open Sans" panose="020B0606030504020204" pitchFamily="34" charset="0"/>
              </a:rPr>
              <a:t>Crashlytics</a:t>
            </a:r>
            <a:r>
              <a:rPr lang="en-US" sz="2800" dirty="0">
                <a:ea typeface="Open Sans" panose="020B0606030504020204" pitchFamily="34" charset="0"/>
                <a:cs typeface="Open Sans" panose="020B0606030504020204" pitchFamily="34" charset="0"/>
              </a:rPr>
              <a:t>, and </a:t>
            </a:r>
            <a:r>
              <a:rPr lang="en-US" sz="2800" dirty="0" err="1">
                <a:ea typeface="Open Sans" panose="020B0606030504020204" pitchFamily="34" charset="0"/>
                <a:cs typeface="Open Sans" panose="020B0606030504020204" pitchFamily="34" charset="0"/>
              </a:rPr>
              <a:t>TestFairy</a:t>
            </a:r>
            <a:r>
              <a:rPr lang="en-US" sz="2800" dirty="0">
                <a:ea typeface="Open Sans" panose="020B0606030504020204" pitchFamily="34" charset="0"/>
                <a:cs typeface="Open Sans" panose="020B0606030504020204" pitchFamily="34" charset="0"/>
              </a:rPr>
              <a:t> are the most popular tools in the category "Beta Testing / Mobile App Distribution". </a:t>
            </a:r>
          </a:p>
          <a:p>
            <a:endParaRPr lang="en-US" sz="2800" dirty="0">
              <a:ea typeface="Open Sans" panose="020B0606030504020204" pitchFamily="34" charset="0"/>
              <a:cs typeface="Open Sans" panose="020B0606030504020204" pitchFamily="34" charset="0"/>
            </a:endParaRPr>
          </a:p>
          <a:p>
            <a:r>
              <a:rPr lang="en-US" sz="2800" dirty="0">
                <a:ea typeface="Open Sans" panose="020B0606030504020204" pitchFamily="34" charset="0"/>
                <a:cs typeface="Open Sans" panose="020B0606030504020204" pitchFamily="34" charset="0"/>
              </a:rPr>
              <a:t>"Must have for iOS development" is the primary reason developers pick TestFlight over its competitors, while "Crash analytics" is the reason why HockeyApp was chosen.</a:t>
            </a:r>
            <a:endParaRPr lang="en-US" sz="2800" b="0" i="0" dirty="0">
              <a:effectLs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8777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Types of mobile apps</a:t>
            </a:r>
            <a:endParaRPr lang="en-GB" b="1" dirty="0">
              <a:solidFill>
                <a:schemeClr val="accent2">
                  <a:lumMod val="75000"/>
                </a:schemeClr>
              </a:solidFill>
            </a:endParaRPr>
          </a:p>
        </p:txBody>
      </p:sp>
      <p:pic>
        <p:nvPicPr>
          <p:cNvPr id="3"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40" y="1596420"/>
            <a:ext cx="10488739" cy="3933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4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804"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rPr>
              <a:t>Web app</a:t>
            </a:r>
            <a:endParaRPr lang="en-GB" b="1" dirty="0">
              <a:solidFill>
                <a:schemeClr val="accent2">
                  <a:lumMod val="75000"/>
                </a:schemeClr>
              </a:solidFill>
            </a:endParaRPr>
          </a:p>
        </p:txBody>
      </p:sp>
      <p:sp>
        <p:nvSpPr>
          <p:cNvPr id="3" name="Rectangle 2"/>
          <p:cNvSpPr/>
          <p:nvPr/>
        </p:nvSpPr>
        <p:spPr>
          <a:xfrm>
            <a:off x="381804" y="1270510"/>
            <a:ext cx="11810196" cy="830997"/>
          </a:xfrm>
          <a:prstGeom prst="rect">
            <a:avLst/>
          </a:prstGeom>
        </p:spPr>
        <p:txBody>
          <a:bodyPr wrap="square">
            <a:spAutoFit/>
          </a:bodyPr>
          <a:lstStyle/>
          <a:p>
            <a:pPr algn="ctr"/>
            <a:r>
              <a:rPr lang="en-US" sz="2400" b="1" dirty="0"/>
              <a:t>Mobile Web application</a:t>
            </a:r>
            <a:r>
              <a:rPr lang="en-US" sz="2400" dirty="0"/>
              <a:t>, in fact, is the website opened in the gadget (smartphone or tablet) with the help of the mobile browser.</a:t>
            </a:r>
            <a:endParaRPr lang="en-GB" sz="2400" dirty="0"/>
          </a:p>
        </p:txBody>
      </p:sp>
      <p:grpSp>
        <p:nvGrpSpPr>
          <p:cNvPr id="8" name="Group 7"/>
          <p:cNvGrpSpPr/>
          <p:nvPr/>
        </p:nvGrpSpPr>
        <p:grpSpPr>
          <a:xfrm>
            <a:off x="848413" y="2434524"/>
            <a:ext cx="4119514" cy="3234102"/>
            <a:chOff x="848413" y="2434524"/>
            <a:chExt cx="4119514" cy="3234102"/>
          </a:xfrm>
        </p:grpSpPr>
        <p:sp>
          <p:nvSpPr>
            <p:cNvPr id="4" name="Rectangle 3"/>
            <p:cNvSpPr/>
            <p:nvPr/>
          </p:nvSpPr>
          <p:spPr>
            <a:xfrm>
              <a:off x="848413" y="3729634"/>
              <a:ext cx="4119514" cy="1938992"/>
            </a:xfrm>
            <a:prstGeom prst="rect">
              <a:avLst/>
            </a:prstGeom>
          </p:spPr>
          <p:txBody>
            <a:bodyPr wrap="square">
              <a:spAutoFit/>
            </a:bodyPr>
            <a:lstStyle/>
            <a:p>
              <a:r>
                <a:rPr lang="en-US" sz="2400" dirty="0"/>
                <a:t>- Easy development</a:t>
              </a:r>
            </a:p>
            <a:p>
              <a:r>
                <a:rPr lang="en-US" sz="2400" dirty="0"/>
                <a:t>- Easy access</a:t>
              </a:r>
            </a:p>
            <a:p>
              <a:r>
                <a:rPr lang="en-US" sz="2400" dirty="0"/>
                <a:t>- Easy update</a:t>
              </a:r>
            </a:p>
            <a:p>
              <a:r>
                <a:rPr lang="en-US" sz="2400" dirty="0"/>
                <a:t>- Mobile Web App requires no installation</a:t>
              </a:r>
              <a:endParaRPr lang="en-US" sz="2400" b="0" i="0" dirty="0">
                <a:effectLst/>
              </a:endParaRPr>
            </a:p>
          </p:txBody>
        </p:sp>
        <p:pic>
          <p:nvPicPr>
            <p:cNvPr id="6" name="Picture 5"/>
            <p:cNvPicPr>
              <a:picLocks noChangeAspect="1"/>
            </p:cNvPicPr>
            <p:nvPr/>
          </p:nvPicPr>
          <p:blipFill>
            <a:blip r:embed="rId2"/>
            <a:stretch>
              <a:fillRect/>
            </a:stretch>
          </p:blipFill>
          <p:spPr>
            <a:xfrm>
              <a:off x="1594593" y="2434524"/>
              <a:ext cx="993066" cy="962093"/>
            </a:xfrm>
            <a:prstGeom prst="rect">
              <a:avLst/>
            </a:prstGeom>
          </p:spPr>
        </p:pic>
      </p:grpSp>
      <p:grpSp>
        <p:nvGrpSpPr>
          <p:cNvPr id="9" name="Group 8"/>
          <p:cNvGrpSpPr/>
          <p:nvPr/>
        </p:nvGrpSpPr>
        <p:grpSpPr>
          <a:xfrm>
            <a:off x="5213023" y="2434524"/>
            <a:ext cx="6872141" cy="2819405"/>
            <a:chOff x="5213023" y="2434524"/>
            <a:chExt cx="6872141" cy="2819405"/>
          </a:xfrm>
        </p:grpSpPr>
        <p:sp>
          <p:nvSpPr>
            <p:cNvPr id="5" name="Rectangle 4"/>
            <p:cNvSpPr/>
            <p:nvPr/>
          </p:nvSpPr>
          <p:spPr>
            <a:xfrm>
              <a:off x="5213023" y="3684269"/>
              <a:ext cx="6872141" cy="1569660"/>
            </a:xfrm>
            <a:prstGeom prst="rect">
              <a:avLst/>
            </a:prstGeom>
          </p:spPr>
          <p:txBody>
            <a:bodyPr wrap="square">
              <a:spAutoFit/>
            </a:bodyPr>
            <a:lstStyle/>
            <a:p>
              <a:r>
                <a:rPr lang="en-US" sz="2400" dirty="0"/>
                <a:t>- No offline capabilities support.</a:t>
              </a:r>
            </a:p>
            <a:p>
              <a:r>
                <a:rPr lang="en-US" sz="2400" dirty="0"/>
                <a:t>- Limited functionality in the comparison with Hybrid and Native Apps. (no access to the file system and local resources).</a:t>
              </a:r>
            </a:p>
          </p:txBody>
        </p:sp>
        <p:pic>
          <p:nvPicPr>
            <p:cNvPr id="7" name="Picture 6"/>
            <p:cNvPicPr>
              <a:picLocks noChangeAspect="1"/>
            </p:cNvPicPr>
            <p:nvPr/>
          </p:nvPicPr>
          <p:blipFill>
            <a:blip r:embed="rId3"/>
            <a:stretch>
              <a:fillRect/>
            </a:stretch>
          </p:blipFill>
          <p:spPr>
            <a:xfrm>
              <a:off x="7352907" y="2434524"/>
              <a:ext cx="945547" cy="938013"/>
            </a:xfrm>
            <a:prstGeom prst="rect">
              <a:avLst/>
            </a:prstGeom>
          </p:spPr>
        </p:pic>
      </p:grpSp>
    </p:spTree>
    <p:extLst>
      <p:ext uri="{BB962C8B-B14F-4D97-AF65-F5344CB8AC3E}">
        <p14:creationId xmlns:p14="http://schemas.microsoft.com/office/powerpoint/2010/main" val="82536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7084</TotalTime>
  <Words>2565</Words>
  <Application>Microsoft Office PowerPoint</Application>
  <PresentationFormat>Widescreen</PresentationFormat>
  <Paragraphs>211</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dc:title>
  <dc:creator>Svitlana Makarova</dc:creator>
  <cp:lastModifiedBy>Svitlana Makarova</cp:lastModifiedBy>
  <cp:revision>5</cp:revision>
  <dcterms:created xsi:type="dcterms:W3CDTF">2020-05-11T20:55:26Z</dcterms:created>
  <dcterms:modified xsi:type="dcterms:W3CDTF">2020-06-18T16:02:05Z</dcterms:modified>
</cp:coreProperties>
</file>