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ekandpoke.typepad.com/geekandpoke/2012/03/thank-god-not-everything-is-softwar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873" y="2227917"/>
            <a:ext cx="8955405" cy="134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2765">
              <a:lnSpc>
                <a:spcPts val="6980"/>
              </a:lnSpc>
            </a:pPr>
            <a:r>
              <a:rPr sz="6000" dirty="0"/>
              <a:t>Clean</a:t>
            </a:r>
            <a:r>
              <a:rPr sz="6000" spc="-5" dirty="0"/>
              <a:t> Code</a:t>
            </a:r>
            <a:endParaRPr sz="6000"/>
          </a:p>
          <a:p>
            <a:pPr marL="12700">
              <a:lnSpc>
                <a:spcPts val="4580"/>
              </a:lnSpc>
            </a:pPr>
            <a:r>
              <a:rPr spc="-10" dirty="0"/>
              <a:t>Ho</a:t>
            </a:r>
            <a:r>
              <a:rPr spc="-20" dirty="0"/>
              <a:t>m</a:t>
            </a:r>
            <a:r>
              <a:rPr spc="-10" dirty="0"/>
              <a:t>icida</a:t>
            </a:r>
            <a:r>
              <a:rPr spc="-5" dirty="0"/>
              <a:t>l</a:t>
            </a:r>
            <a:r>
              <a:rPr spc="40" dirty="0"/>
              <a:t> </a:t>
            </a:r>
            <a:r>
              <a:rPr spc="-5" dirty="0"/>
              <a:t>Ma</a:t>
            </a:r>
            <a:r>
              <a:rPr spc="-20" dirty="0"/>
              <a:t>n</a:t>
            </a:r>
            <a:r>
              <a:rPr spc="-10" dirty="0"/>
              <a:t>iac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5" dirty="0"/>
              <a:t>Re</a:t>
            </a:r>
            <a:r>
              <a:rPr spc="-25" dirty="0"/>
              <a:t>a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5" dirty="0"/>
              <a:t>Code,</a:t>
            </a:r>
            <a:r>
              <a:rPr spc="10" dirty="0"/>
              <a:t> </a:t>
            </a:r>
            <a:r>
              <a:rPr spc="-5" dirty="0"/>
              <a:t>Too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772301"/>
            <a:ext cx="3126740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470"/>
              </a:lnSpc>
            </a:pPr>
            <a:r>
              <a:rPr sz="4800" spc="-5" dirty="0"/>
              <a:t>The Next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5" dirty="0"/>
              <a:t>Developer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750052" y="222504"/>
            <a:ext cx="5839967" cy="638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7767" y="5334104"/>
            <a:ext cx="1978660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95"/>
              </a:lnSpc>
            </a:pPr>
            <a:r>
              <a:rPr sz="7200" dirty="0">
                <a:solidFill>
                  <a:srgbClr val="FFFFFF"/>
                </a:solidFill>
                <a:latin typeface="Century Gothic"/>
                <a:cs typeface="Century Gothic"/>
              </a:rPr>
              <a:t>Json</a:t>
            </a:r>
            <a:endParaRPr sz="7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72301"/>
            <a:ext cx="3545204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470"/>
              </a:lnSpc>
            </a:pP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4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Might</a:t>
            </a:r>
            <a:endParaRPr sz="4800">
              <a:latin typeface="Century Gothic"/>
              <a:cs typeface="Century Gothic"/>
            </a:endParaRPr>
          </a:p>
          <a:p>
            <a:pPr marL="12700">
              <a:lnSpc>
                <a:spcPts val="5470"/>
              </a:lnSpc>
            </a:pP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Take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Awhile</a:t>
            </a:r>
            <a:endParaRPr sz="4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6779" y="464819"/>
            <a:ext cx="7068311" cy="615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4920">
              <a:lnSpc>
                <a:spcPct val="100000"/>
              </a:lnSpc>
            </a:pPr>
            <a:r>
              <a:rPr spc="-5" dirty="0"/>
              <a:t>The Pro</a:t>
            </a:r>
            <a:r>
              <a:rPr spc="-20" dirty="0"/>
              <a:t>b</a:t>
            </a:r>
            <a:r>
              <a:rPr spc="-10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43387"/>
            <a:ext cx="10505440" cy="347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Rea</a:t>
            </a:r>
            <a:r>
              <a:rPr sz="3200" spc="5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abl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2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(b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y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mere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mor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als)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Main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ainable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200" spc="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stable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Elegant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20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All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these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 qualitie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4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ar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subje</a:t>
            </a:r>
            <a:r>
              <a:rPr sz="4800" spc="1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tive.</a:t>
            </a:r>
            <a:endParaRPr sz="48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399" y="1143476"/>
            <a:ext cx="1157960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4920">
              <a:lnSpc>
                <a:spcPct val="100000"/>
              </a:lnSpc>
            </a:pPr>
            <a:r>
              <a:rPr lang="en-US" spc="-5" dirty="0" smtClean="0"/>
              <a:t>Code Quality</a:t>
            </a:r>
            <a:endParaRPr spc="-10" dirty="0"/>
          </a:p>
        </p:txBody>
      </p:sp>
      <p:pic>
        <p:nvPicPr>
          <p:cNvPr id="1028" name="Picture 4" descr="ビ 0 ル し プ し し 一 &#10;に を u &#10;Good こ 。 。 レ - &#10;he 門 q に 巳 門 部 し 、 1 ・ 一 &#10;1 ー FS 門 れ 4 ァ &#10;1 ( ~ ノ 尾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766"/>
            <a:ext cx="6579358" cy="64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9408" y="1002791"/>
            <a:ext cx="4056888" cy="5387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5056" y="954024"/>
            <a:ext cx="4102607" cy="5436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8986" y="580401"/>
            <a:ext cx="244856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Robe</a:t>
            </a:r>
            <a:r>
              <a:rPr sz="2400" spc="-10" dirty="0"/>
              <a:t>r</a:t>
            </a:r>
            <a:r>
              <a:rPr sz="2400" dirty="0"/>
              <a:t>t</a:t>
            </a:r>
            <a:r>
              <a:rPr sz="2400" spc="15" dirty="0"/>
              <a:t> </a:t>
            </a:r>
            <a:r>
              <a:rPr sz="2400" dirty="0"/>
              <a:t>C.</a:t>
            </a:r>
            <a:r>
              <a:rPr sz="2400" spc="-15" dirty="0"/>
              <a:t> </a:t>
            </a:r>
            <a:r>
              <a:rPr sz="2400" spc="5" dirty="0"/>
              <a:t>M</a:t>
            </a:r>
            <a:r>
              <a:rPr sz="2400" spc="-5" dirty="0"/>
              <a:t>art</a:t>
            </a:r>
            <a:r>
              <a:rPr sz="2400" spc="25" dirty="0"/>
              <a:t>i</a:t>
            </a:r>
            <a:r>
              <a:rPr sz="2400" dirty="0"/>
              <a:t>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566406" y="623959"/>
            <a:ext cx="2966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2400" spc="20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ch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el</a:t>
            </a:r>
            <a:r>
              <a:rPr sz="2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C.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ath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ers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0">
              <a:lnSpc>
                <a:spcPct val="100000"/>
              </a:lnSpc>
            </a:pPr>
            <a:r>
              <a:rPr spc="-10" dirty="0"/>
              <a:t>B</a:t>
            </a:r>
            <a:r>
              <a:rPr spc="-5" dirty="0"/>
              <a:t>e</a:t>
            </a:r>
            <a:r>
              <a:rPr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Clean Code</a:t>
            </a:r>
            <a:r>
              <a:rPr spc="15" dirty="0"/>
              <a:t> </a:t>
            </a:r>
            <a:r>
              <a:rPr spc="-5" dirty="0"/>
              <a:t>Advo</a:t>
            </a:r>
            <a:r>
              <a:rPr spc="-25" dirty="0"/>
              <a:t>c</a:t>
            </a:r>
            <a:r>
              <a:rPr spc="-10" dirty="0"/>
              <a:t>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41700"/>
            <a:ext cx="9157335" cy="376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Bo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y</a:t>
            </a:r>
            <a:r>
              <a:rPr sz="2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Sc</a:t>
            </a:r>
            <a:r>
              <a:rPr sz="2800" spc="0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ut</a:t>
            </a:r>
            <a:r>
              <a:rPr sz="2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Rule</a:t>
            </a:r>
            <a:endParaRPr sz="2800">
              <a:latin typeface="Century Gothic"/>
              <a:cs typeface="Century Gothic"/>
            </a:endParaRPr>
          </a:p>
          <a:p>
            <a:pPr marL="1515110" marR="5080" algn="ctr">
              <a:lnSpc>
                <a:spcPts val="4320"/>
              </a:lnSpc>
              <a:spcBef>
                <a:spcPts val="1035"/>
              </a:spcBef>
            </a:pP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Always</a:t>
            </a:r>
            <a:r>
              <a:rPr sz="4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entury Gothic"/>
                <a:cs typeface="Century Gothic"/>
              </a:rPr>
              <a:t>leav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4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the cam</a:t>
            </a:r>
            <a:r>
              <a:rPr sz="4000" spc="-20" dirty="0">
                <a:solidFill>
                  <a:srgbClr val="FFFFFF"/>
                </a:solidFill>
                <a:latin typeface="Century Gothic"/>
                <a:cs typeface="Century Gothic"/>
              </a:rPr>
              <a:t>p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grou</a:t>
            </a:r>
            <a:r>
              <a:rPr sz="4000" spc="-2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d clea</a:t>
            </a:r>
            <a:r>
              <a:rPr sz="4000" spc="-2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er</a:t>
            </a:r>
            <a:r>
              <a:rPr sz="4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than </a:t>
            </a:r>
            <a:r>
              <a:rPr sz="4000" spc="-10" dirty="0">
                <a:solidFill>
                  <a:srgbClr val="FFFFFF"/>
                </a:solidFill>
                <a:latin typeface="Century Gothic"/>
                <a:cs typeface="Century Gothic"/>
              </a:rPr>
              <a:t>yo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4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found</a:t>
            </a:r>
            <a:r>
              <a:rPr sz="4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entury Gothic"/>
                <a:cs typeface="Century Gothic"/>
              </a:rPr>
              <a:t>it.</a:t>
            </a:r>
            <a:endParaRPr sz="4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The Clean</a:t>
            </a:r>
            <a:r>
              <a:rPr sz="2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Coder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Rule</a:t>
            </a:r>
            <a:endParaRPr sz="2800">
              <a:latin typeface="Century Gothic"/>
              <a:cs typeface="Century Gothic"/>
            </a:endParaRPr>
          </a:p>
          <a:p>
            <a:pPr marL="1509395" algn="ctr">
              <a:lnSpc>
                <a:spcPts val="4560"/>
              </a:lnSpc>
              <a:spcBef>
                <a:spcPts val="490"/>
              </a:spcBef>
            </a:pP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Always</a:t>
            </a:r>
            <a:r>
              <a:rPr sz="4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entury Gothic"/>
                <a:cs typeface="Century Gothic"/>
              </a:rPr>
              <a:t>leav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4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the code</a:t>
            </a:r>
            <a:endParaRPr sz="4000">
              <a:latin typeface="Century Gothic"/>
              <a:cs typeface="Century Gothic"/>
            </a:endParaRPr>
          </a:p>
          <a:p>
            <a:pPr marL="1503045" algn="ctr">
              <a:lnSpc>
                <a:spcPts val="4560"/>
              </a:lnSpc>
            </a:pP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clea</a:t>
            </a:r>
            <a:r>
              <a:rPr sz="4000" spc="-2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er</a:t>
            </a:r>
            <a:r>
              <a:rPr sz="4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than </a:t>
            </a:r>
            <a:r>
              <a:rPr sz="4000" spc="-10" dirty="0">
                <a:solidFill>
                  <a:srgbClr val="FFFFFF"/>
                </a:solidFill>
                <a:latin typeface="Century Gothic"/>
                <a:cs typeface="Century Gothic"/>
              </a:rPr>
              <a:t>yo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4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entury Gothic"/>
                <a:cs typeface="Century Gothic"/>
              </a:rPr>
              <a:t>found</a:t>
            </a:r>
            <a:r>
              <a:rPr sz="4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entury Gothic"/>
                <a:cs typeface="Century Gothic"/>
              </a:rPr>
              <a:t>it.</a:t>
            </a:r>
            <a:endParaRPr sz="4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spc="-5" dirty="0">
                <a:latin typeface="Century Gothic"/>
                <a:cs typeface="Century Gothic"/>
              </a:rPr>
              <a:t>Course 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987" y="2367695"/>
            <a:ext cx="7919720" cy="3395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Write simple, expressive code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Clr>
                <a:srgbClr val="FFFFFF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Identify and fix code smells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FFFFFF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Refactor legacy code into clean code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FFFFFF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Review code effectively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86705">
              <a:lnSpc>
                <a:spcPct val="100000"/>
              </a:lnSpc>
            </a:pPr>
            <a:r>
              <a:rPr spc="-5" dirty="0"/>
              <a:t>What i</a:t>
            </a:r>
            <a:r>
              <a:rPr dirty="0"/>
              <a:t>s</a:t>
            </a:r>
            <a:r>
              <a:rPr spc="-5" dirty="0"/>
              <a:t> C</a:t>
            </a:r>
            <a:r>
              <a:rPr spc="0" dirty="0"/>
              <a:t>l</a:t>
            </a:r>
            <a:r>
              <a:rPr spc="-5" dirty="0"/>
              <a:t>e</a:t>
            </a:r>
            <a:r>
              <a:rPr spc="-20" dirty="0"/>
              <a:t>a</a:t>
            </a:r>
            <a:r>
              <a:rPr spc="-5" dirty="0"/>
              <a:t>n</a:t>
            </a:r>
            <a:r>
              <a:rPr spc="10" dirty="0"/>
              <a:t> </a:t>
            </a:r>
            <a:r>
              <a:rPr spc="-5" dirty="0"/>
              <a:t>Code?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43387"/>
            <a:ext cx="2880995" cy="3395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Rea</a:t>
            </a:r>
            <a:r>
              <a:rPr sz="3200" spc="5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able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Clr>
                <a:srgbClr val="FFFFFF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Main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ainable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FFFFFF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200" spc="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stable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FFFFFF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Elegant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1095" y="413004"/>
            <a:ext cx="8016240" cy="566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3669" y="6253289"/>
            <a:ext cx="11318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tt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: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/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/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g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e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ndpo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e.t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com/g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kandp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k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e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/2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0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12/03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/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th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an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k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god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n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e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e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th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g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-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s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soft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t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ml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spc="-5" dirty="0"/>
              <a:t>Why </a:t>
            </a:r>
            <a:r>
              <a:rPr dirty="0"/>
              <a:t>D</a:t>
            </a:r>
            <a:r>
              <a:rPr spc="-5" dirty="0"/>
              <a:t>o</a:t>
            </a:r>
            <a:r>
              <a:rPr dirty="0"/>
              <a:t> </a:t>
            </a:r>
            <a:r>
              <a:rPr spc="-5" dirty="0"/>
              <a:t>We Care?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367" y="2818019"/>
            <a:ext cx="6216650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470"/>
              </a:lnSpc>
            </a:pP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There’s</a:t>
            </a:r>
            <a:r>
              <a:rPr sz="4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no</a:t>
            </a:r>
            <a:r>
              <a:rPr sz="4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such</a:t>
            </a:r>
            <a:r>
              <a:rPr sz="4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thing</a:t>
            </a:r>
            <a:endParaRPr sz="4800">
              <a:latin typeface="Century Gothic"/>
              <a:cs typeface="Century Gothic"/>
            </a:endParaRPr>
          </a:p>
          <a:p>
            <a:pPr algn="ctr">
              <a:lnSpc>
                <a:spcPts val="5470"/>
              </a:lnSpc>
            </a:pP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 writ</a:t>
            </a:r>
            <a:r>
              <a:rPr sz="48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-once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8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4800" spc="-15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4800" spc="-5" dirty="0">
                <a:solidFill>
                  <a:srgbClr val="FFFFFF"/>
                </a:solidFill>
                <a:latin typeface="Century Gothic"/>
                <a:cs typeface="Century Gothic"/>
              </a:rPr>
              <a:t>de</a:t>
            </a:r>
            <a:endParaRPr sz="4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4252" y="2809045"/>
            <a:ext cx="3751579" cy="213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Bu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g F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xes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Busines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Changes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Enhancem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en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w</a:t>
            </a:r>
            <a:r>
              <a:rPr sz="32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nctiona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y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785">
              <a:lnSpc>
                <a:spcPct val="100000"/>
              </a:lnSpc>
            </a:pPr>
            <a:r>
              <a:rPr spc="-5" dirty="0"/>
              <a:t>What Pr</a:t>
            </a:r>
            <a:r>
              <a:rPr spc="-20" dirty="0"/>
              <a:t>e</a:t>
            </a:r>
            <a:r>
              <a:rPr spc="-10" dirty="0"/>
              <a:t>vent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5" dirty="0"/>
              <a:t>Clean Code?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44800"/>
            <a:ext cx="5011420" cy="273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Ignorance</a:t>
            </a:r>
            <a:endParaRPr sz="3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FFFFFF"/>
              </a:buClr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Stub</a:t>
            </a:r>
            <a:r>
              <a:rPr sz="3600" spc="10" dirty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ornness</a:t>
            </a:r>
            <a:endParaRPr sz="3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FFFFF"/>
              </a:buClr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Shor</a:t>
            </a:r>
            <a:r>
              <a:rPr sz="3600" spc="-1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Timer</a:t>
            </a:r>
            <a:r>
              <a:rPr sz="36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Syndrome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244800"/>
            <a:ext cx="2938780" cy="273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Arr</a:t>
            </a:r>
            <a:r>
              <a:rPr sz="3600" spc="-20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gance</a:t>
            </a:r>
            <a:endParaRPr sz="3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FFFFFF"/>
              </a:buClr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Job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Secu</a:t>
            </a:r>
            <a:r>
              <a:rPr sz="3600" spc="-1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ity</a:t>
            </a:r>
            <a:endParaRPr sz="3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FFFFF"/>
              </a:buClr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Scheduling</a:t>
            </a:r>
            <a:endParaRPr sz="3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785">
              <a:lnSpc>
                <a:spcPct val="100000"/>
              </a:lnSpc>
            </a:pPr>
            <a:r>
              <a:rPr spc="-5" dirty="0"/>
              <a:t>What Pr</a:t>
            </a:r>
            <a:r>
              <a:rPr spc="-20" dirty="0"/>
              <a:t>e</a:t>
            </a:r>
            <a:r>
              <a:rPr spc="-10" dirty="0"/>
              <a:t>vent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5" dirty="0"/>
              <a:t>Clean Code?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44134"/>
            <a:ext cx="9530715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FFFFFF"/>
                </a:solidFill>
                <a:latin typeface="Century Gothic"/>
                <a:cs typeface="Century Gothic"/>
              </a:rPr>
              <a:t>Number</a:t>
            </a:r>
            <a:r>
              <a:rPr sz="35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500" dirty="0">
                <a:solidFill>
                  <a:srgbClr val="FFFFFF"/>
                </a:solidFill>
                <a:latin typeface="Century Gothic"/>
                <a:cs typeface="Century Gothic"/>
              </a:rPr>
              <a:t>one</a:t>
            </a:r>
            <a:r>
              <a:rPr sz="35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500" dirty="0">
                <a:solidFill>
                  <a:srgbClr val="FFFFFF"/>
                </a:solidFill>
                <a:latin typeface="Century Gothic"/>
                <a:cs typeface="Century Gothic"/>
              </a:rPr>
              <a:t>reaso</a:t>
            </a:r>
            <a:r>
              <a:rPr sz="3500" spc="-1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350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3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/>
              <a:cs typeface="Times New Roman"/>
            </a:endParaRPr>
          </a:p>
          <a:p>
            <a:pPr marL="1144905">
              <a:lnSpc>
                <a:spcPts val="7770"/>
              </a:lnSpc>
            </a:pPr>
            <a:r>
              <a:rPr sz="6500" dirty="0">
                <a:solidFill>
                  <a:srgbClr val="FFFFFF"/>
                </a:solidFill>
                <a:latin typeface="Century Gothic"/>
                <a:cs typeface="Century Gothic"/>
              </a:rPr>
              <a:t>“I’ll clean</a:t>
            </a:r>
            <a:r>
              <a:rPr sz="65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650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6500" spc="-30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6500" dirty="0">
                <a:solidFill>
                  <a:srgbClr val="FFFFFF"/>
                </a:solidFill>
                <a:latin typeface="Century Gothic"/>
                <a:cs typeface="Century Gothic"/>
              </a:rPr>
              <a:t>p late</a:t>
            </a:r>
            <a:r>
              <a:rPr sz="6500" spc="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6500" spc="-5" dirty="0">
                <a:solidFill>
                  <a:srgbClr val="FFFFFF"/>
                </a:solidFill>
                <a:latin typeface="Century Gothic"/>
                <a:cs typeface="Century Gothic"/>
              </a:rPr>
              <a:t>.”</a:t>
            </a:r>
            <a:endParaRPr sz="65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5667927"/>
            <a:ext cx="624459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FFFFFF"/>
                </a:solidFill>
                <a:latin typeface="Century Gothic"/>
                <a:cs typeface="Century Gothic"/>
              </a:rPr>
              <a:t>Pro</a:t>
            </a:r>
            <a:r>
              <a:rPr sz="35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500" dirty="0">
                <a:solidFill>
                  <a:srgbClr val="FFFFFF"/>
                </a:solidFill>
                <a:latin typeface="Century Gothic"/>
                <a:cs typeface="Century Gothic"/>
              </a:rPr>
              <a:t>Tip:</a:t>
            </a:r>
            <a:r>
              <a:rPr sz="35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500" dirty="0">
                <a:solidFill>
                  <a:srgbClr val="FFFFFF"/>
                </a:solidFill>
                <a:latin typeface="Century Gothic"/>
                <a:cs typeface="Century Gothic"/>
              </a:rPr>
              <a:t>“Later”</a:t>
            </a:r>
            <a:r>
              <a:rPr sz="35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500" dirty="0">
                <a:solidFill>
                  <a:srgbClr val="FFFFFF"/>
                </a:solidFill>
                <a:latin typeface="Century Gothic"/>
                <a:cs typeface="Century Gothic"/>
              </a:rPr>
              <a:t>never comes.</a:t>
            </a:r>
            <a:endParaRPr sz="3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6645">
              <a:lnSpc>
                <a:spcPct val="100000"/>
              </a:lnSpc>
            </a:pPr>
            <a:r>
              <a:rPr spc="-5" dirty="0"/>
              <a:t>The Truth</a:t>
            </a:r>
            <a:r>
              <a:rPr spc="-15" dirty="0"/>
              <a:t> </a:t>
            </a:r>
            <a:r>
              <a:rPr spc="-10" dirty="0"/>
              <a:t>abou</a:t>
            </a:r>
            <a:r>
              <a:rPr spc="-5" dirty="0"/>
              <a:t>t</a:t>
            </a:r>
            <a:r>
              <a:rPr spc="30" dirty="0"/>
              <a:t> </a:t>
            </a:r>
            <a:r>
              <a:rPr spc="-5" dirty="0"/>
              <a:t>Clean 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44800"/>
            <a:ext cx="10104120" cy="334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Clean</a:t>
            </a:r>
            <a:r>
              <a:rPr sz="36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Code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save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36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time.</a:t>
            </a:r>
            <a:endParaRPr sz="3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FFFFFF"/>
              </a:buClr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We ca</a:t>
            </a:r>
            <a:r>
              <a:rPr sz="3600" spc="5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’t</a:t>
            </a:r>
            <a:r>
              <a:rPr sz="36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ta</a:t>
            </a:r>
            <a:r>
              <a:rPr sz="3600" spc="10" dirty="0">
                <a:solidFill>
                  <a:srgbClr val="FFFFFF"/>
                </a:solidFill>
                <a:latin typeface="Century Gothic"/>
                <a:cs typeface="Century Gothic"/>
              </a:rPr>
              <a:t>k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e a</a:t>
            </a:r>
            <a:r>
              <a:rPr sz="36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shor</a:t>
            </a:r>
            <a:r>
              <a:rPr sz="3600" spc="-2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term</a:t>
            </a:r>
            <a:r>
              <a:rPr sz="36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vie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w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software.</a:t>
            </a:r>
            <a:endParaRPr sz="3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endParaRPr sz="4750">
              <a:latin typeface="Times New Roman"/>
              <a:cs typeface="Times New Roman"/>
            </a:endParaRPr>
          </a:p>
          <a:p>
            <a:pPr marL="241300" indent="-228600">
              <a:lnSpc>
                <a:spcPts val="4105"/>
              </a:lnSpc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ne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ed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to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loo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k</a:t>
            </a:r>
            <a:r>
              <a:rPr sz="36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36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36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lifespa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36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6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endParaRPr sz="3600">
              <a:latin typeface="Century Gothic"/>
              <a:cs typeface="Century Gothic"/>
            </a:endParaRPr>
          </a:p>
          <a:p>
            <a:pPr marL="241300">
              <a:lnSpc>
                <a:spcPts val="4105"/>
              </a:lnSpc>
            </a:pP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ap</a:t>
            </a:r>
            <a:r>
              <a:rPr sz="3600" spc="10" dirty="0">
                <a:solidFill>
                  <a:srgbClr val="FFFFFF"/>
                </a:solidFill>
                <a:latin typeface="Century Gothic"/>
                <a:cs typeface="Century Gothic"/>
              </a:rPr>
              <a:t>p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lication.</a:t>
            </a:r>
            <a:endParaRPr sz="3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0">
              <a:lnSpc>
                <a:spcPct val="100000"/>
              </a:lnSpc>
            </a:pPr>
            <a:r>
              <a:rPr spc="-10" dirty="0"/>
              <a:t>Ho</a:t>
            </a:r>
            <a:r>
              <a:rPr spc="-5" dirty="0"/>
              <a:t>w</a:t>
            </a:r>
            <a:r>
              <a:rPr spc="20" dirty="0"/>
              <a:t> </a:t>
            </a:r>
            <a:r>
              <a:rPr spc="-10" dirty="0"/>
              <a:t>D</a:t>
            </a:r>
            <a:r>
              <a:rPr spc="-5" dirty="0"/>
              <a:t>o</a:t>
            </a:r>
            <a:r>
              <a:rPr dirty="0"/>
              <a:t> </a:t>
            </a:r>
            <a:r>
              <a:rPr spc="-5" dirty="0"/>
              <a:t>You</a:t>
            </a:r>
            <a:r>
              <a:rPr spc="20" dirty="0"/>
              <a:t> </a:t>
            </a:r>
            <a:r>
              <a:rPr spc="-5" dirty="0"/>
              <a:t>Write Cle</a:t>
            </a:r>
            <a:r>
              <a:rPr spc="-25" dirty="0"/>
              <a:t>a</a:t>
            </a:r>
            <a:r>
              <a:rPr spc="-5" dirty="0"/>
              <a:t>n</a:t>
            </a:r>
            <a:r>
              <a:rPr spc="10" dirty="0"/>
              <a:t> </a:t>
            </a:r>
            <a:r>
              <a:rPr spc="-5" dirty="0"/>
              <a:t>Code?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43387"/>
            <a:ext cx="9089390" cy="3395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Rule of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Thumb: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300">
              <a:latin typeface="Times New Roman"/>
              <a:cs typeface="Times New Roman"/>
            </a:endParaRPr>
          </a:p>
          <a:p>
            <a:pPr marL="1572895" algn="ctr">
              <a:lnSpc>
                <a:spcPts val="5015"/>
              </a:lnSpc>
            </a:pP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Imagin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4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develo</a:t>
            </a:r>
            <a:r>
              <a:rPr sz="4400" spc="-20" dirty="0">
                <a:solidFill>
                  <a:srgbClr val="FFFFFF"/>
                </a:solidFill>
                <a:latin typeface="Century Gothic"/>
                <a:cs typeface="Century Gothic"/>
              </a:rPr>
              <a:t>p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er</a:t>
            </a:r>
            <a:endParaRPr sz="4400">
              <a:latin typeface="Century Gothic"/>
              <a:cs typeface="Century Gothic"/>
            </a:endParaRPr>
          </a:p>
          <a:p>
            <a:pPr marL="1579245" algn="ctr">
              <a:lnSpc>
                <a:spcPts val="4755"/>
              </a:lnSpc>
            </a:pP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wh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o c</a:t>
            </a:r>
            <a:r>
              <a:rPr sz="4400" spc="-15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mes </a:t>
            </a: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afte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4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endParaRPr sz="4400">
              <a:latin typeface="Century Gothic"/>
              <a:cs typeface="Century Gothic"/>
            </a:endParaRPr>
          </a:p>
          <a:p>
            <a:pPr marL="1575435" algn="ctr">
              <a:lnSpc>
                <a:spcPts val="4755"/>
              </a:lnSpc>
            </a:pP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s a</a:t>
            </a:r>
            <a:r>
              <a:rPr sz="4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homici</a:t>
            </a:r>
            <a:r>
              <a:rPr sz="4400" spc="-2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4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maniac</a:t>
            </a:r>
            <a:endParaRPr sz="4400">
              <a:latin typeface="Century Gothic"/>
              <a:cs typeface="Century Gothic"/>
            </a:endParaRPr>
          </a:p>
          <a:p>
            <a:pPr marL="1570355" algn="ctr">
              <a:lnSpc>
                <a:spcPts val="5015"/>
              </a:lnSpc>
            </a:pP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wh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4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knows</a:t>
            </a:r>
            <a:r>
              <a:rPr sz="4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wher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yo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4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entury Gothic"/>
                <a:cs typeface="Century Gothic"/>
              </a:rPr>
              <a:t>li</a:t>
            </a:r>
            <a:r>
              <a:rPr sz="4400" spc="-15" dirty="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sz="4400" dirty="0">
                <a:solidFill>
                  <a:srgbClr val="FFFFFF"/>
                </a:solidFill>
                <a:latin typeface="Century Gothic"/>
                <a:cs typeface="Century Gothic"/>
              </a:rPr>
              <a:t>e.</a:t>
            </a:r>
            <a:endParaRPr sz="4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0685" y="5775251"/>
            <a:ext cx="13665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200" spc="-15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nk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own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231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Office Theme</vt:lpstr>
      <vt:lpstr>Clean Code Homicidal Maniacs Read Code, Too</vt:lpstr>
      <vt:lpstr>Course Goals</vt:lpstr>
      <vt:lpstr>What is Clean Code?</vt:lpstr>
      <vt:lpstr>PowerPoint Presentation</vt:lpstr>
      <vt:lpstr>Why Do We Care?</vt:lpstr>
      <vt:lpstr>What Prevents Clean Code?</vt:lpstr>
      <vt:lpstr>What Prevents Clean Code?</vt:lpstr>
      <vt:lpstr>The Truth about Clean Code</vt:lpstr>
      <vt:lpstr>How Do You Write Clean Code?</vt:lpstr>
      <vt:lpstr>The Next Developer</vt:lpstr>
      <vt:lpstr>PowerPoint Presentation</vt:lpstr>
      <vt:lpstr>The Problem</vt:lpstr>
      <vt:lpstr>Code Quality</vt:lpstr>
      <vt:lpstr>Robert C. Martin</vt:lpstr>
      <vt:lpstr>Be a Clean Code Advocate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2</cp:revision>
  <dcterms:created xsi:type="dcterms:W3CDTF">2020-12-22T17:14:37Z</dcterms:created>
  <dcterms:modified xsi:type="dcterms:W3CDTF">2020-12-25T12:39:32Z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