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71" r:id="rId2"/>
    <p:sldId id="272" r:id="rId3"/>
    <p:sldId id="275" r:id="rId4"/>
    <p:sldId id="276" r:id="rId5"/>
    <p:sldId id="277" r:id="rId6"/>
    <p:sldId id="278" r:id="rId7"/>
    <p:sldId id="279" r:id="rId8"/>
    <p:sldId id="280" r:id="rId9"/>
    <p:sldId id="282" r:id="rId10"/>
    <p:sldId id="283" r:id="rId11"/>
    <p:sldId id="286" r:id="rId12"/>
    <p:sldId id="284" r:id="rId13"/>
    <p:sldId id="285" r:id="rId14"/>
    <p:sldId id="287" r:id="rId15"/>
    <p:sldId id="281" r:id="rId16"/>
    <p:sldId id="288" r:id="rId17"/>
    <p:sldId id="289" r:id="rId18"/>
    <p:sldId id="296" r:id="rId19"/>
    <p:sldId id="294" r:id="rId20"/>
    <p:sldId id="295" r:id="rId21"/>
    <p:sldId id="297" r:id="rId22"/>
    <p:sldId id="298" r:id="rId23"/>
    <p:sldId id="299" r:id="rId24"/>
    <p:sldId id="300" r:id="rId25"/>
    <p:sldId id="291" r:id="rId26"/>
    <p:sldId id="274" r:id="rId27"/>
    <p:sldId id="293" r:id="rId28"/>
    <p:sldId id="301" r:id="rId29"/>
    <p:sldId id="270" r:id="rId3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986" autoAdjust="0"/>
  </p:normalViewPr>
  <p:slideViewPr>
    <p:cSldViewPr>
      <p:cViewPr varScale="1">
        <p:scale>
          <a:sx n="87" d="100"/>
          <a:sy n="87" d="100"/>
        </p:scale>
        <p:origin x="147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BAC58-2994-4520-AF2C-D43020CE8323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C9114-543F-4218-9E7A-2287D3131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62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5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can be tolerated if they appear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 once, 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used to create polymorphic objects, and are hidden behind an inheritance relationship</a:t>
            </a:r>
          </a:p>
          <a:p>
            <a:pPr marL="0" indent="0" rtl="0" fontAlgn="ctr">
              <a:buNone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that the rest of the system can’t see them</a:t>
            </a:r>
            <a:endParaRPr lang="x-non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39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rtl="0" fontAlgn="ctr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many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possible combination of values should be tested for each function?</a:t>
            </a:r>
          </a:p>
          <a:p>
            <a:pPr marL="171450" indent="-171450" rtl="0" fontAlgn="ctr">
              <a:buFontTx/>
              <a:buChar char="-"/>
            </a:pP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objects to pack arguments into one</a:t>
            </a:r>
          </a:p>
          <a:p>
            <a:pPr marL="171450" indent="-171450" rtl="0" fontAlgn="ctr">
              <a:buFontTx/>
              <a:buChar char="-"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 rtl="0" fontAlgn="ctr">
              <a:buNone/>
            </a:pPr>
            <a:endParaRPr lang="x-non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67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22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you spot the side effect ?</a:t>
            </a:r>
          </a:p>
          <a:p>
            <a:pPr marL="0" indent="0" rtl="0" fontAlgn="ctr">
              <a:buNone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side effect is the call to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Session.initialize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  <a:endParaRPr lang="x-non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727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checkPassword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only be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called at certain times (in other words, when it is safe to initialize the session). </a:t>
            </a:r>
          </a:p>
          <a:p>
            <a:pPr marL="0" indent="0" rtl="0" fontAlgn="ctr">
              <a:buNone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it is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called out of order, session data may be inadvertently lost.</a:t>
            </a:r>
            <a:endParaRPr lang="x-non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040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Does this function append s as the footer to something?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indent="0" rtl="0" fontAlgn="ctr">
              <a:buNone/>
            </a:pP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oes it append some footer to s? </a:t>
            </a:r>
          </a:p>
          <a:p>
            <a:pPr marL="0" indent="0" rtl="0" fontAlgn="ctr">
              <a:buNone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Is s an input or an output?</a:t>
            </a:r>
            <a:endParaRPr lang="x-non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616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it asking whether the “username” attribute was previously set to “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unclebob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”?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it asking whether the “username” attribute was successfully set to “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unclebob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”?</a:t>
            </a:r>
            <a:endParaRPr lang="x-non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373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x-non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3248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violation of command query separation.</a:t>
            </a:r>
          </a:p>
          <a:p>
            <a:pPr marL="171450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 to deeply nested structures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caller must deal with the error immediately</a:t>
            </a:r>
            <a:endParaRPr lang="x-non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022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Separate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concerns to the right focused place</a:t>
            </a:r>
            <a:endParaRPr lang="x-non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67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 counts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should not be longer than a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screen size</a:t>
            </a:r>
            <a:endParaRPr lang="x-non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701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 like functions that do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one thing =&gt; error handling is also one thing</a:t>
            </a:r>
            <a:endParaRPr lang="x-non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443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exception to add a new error type, so that you won’t need to change other classes</a:t>
            </a:r>
            <a:endParaRPr lang="x-non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11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them what is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duplicate code</a:t>
            </a:r>
            <a:endParaRPr lang="x-non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847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first try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it’s ok to have:</a:t>
            </a:r>
          </a:p>
          <a:p>
            <a:pPr marL="171450" indent="-171450" rtl="0" fontAlgn="ctr">
              <a:buFontTx/>
              <a:buChar char="-"/>
            </a:pP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duplicate code</a:t>
            </a:r>
          </a:p>
          <a:p>
            <a:pPr marL="171450" indent="-171450" rtl="0" fontAlgn="ctr">
              <a:buFontTx/>
              <a:buChar char="-"/>
            </a:pP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complicated loops</a:t>
            </a:r>
          </a:p>
          <a:p>
            <a:pPr marL="171450" indent="-171450" rtl="0" fontAlgn="ctr">
              <a:buFontTx/>
              <a:buChar char="-"/>
            </a:pP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clumsy code</a:t>
            </a:r>
          </a:p>
          <a:p>
            <a:pPr marL="0" indent="0" rtl="0" fontAlgn="ctr">
              <a:buFontTx/>
              <a:buNone/>
            </a:pP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just jot down anything pops up into your mind and then start to refactor</a:t>
            </a:r>
          </a:p>
          <a:p>
            <a:pPr marL="0" indent="0" rtl="0" fontAlgn="ctr">
              <a:buFontTx/>
              <a:buNone/>
            </a:pP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 like a writer that want’s to write a paper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960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96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Tell them about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PomoTodo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 for windows</a:t>
            </a:r>
            <a:endParaRPr lang="x-non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45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513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49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25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 out a function that is doing more than one thing:</a:t>
            </a:r>
          </a:p>
          <a:p>
            <a:pPr marL="0" indent="0" rtl="0" fontAlgn="ctr">
              <a:buNone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if you can extract another function with a different name</a:t>
            </a:r>
            <a:endParaRPr lang="x-non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72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Functions that do one thing cannot be reasonably divided into sections.</a:t>
            </a:r>
            <a:endParaRPr lang="x-non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43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Mixing level's of abstraction make's function confusing.</a:t>
            </a:r>
            <a:endParaRPr lang="x-non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56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9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98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28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2192000" cy="14417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4793" y="1143476"/>
            <a:ext cx="10662412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540" y="2241700"/>
            <a:ext cx="10662919" cy="3763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vaherisaber/CleanCode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vaherisaber/CleanCode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375403"/>
            <a:ext cx="12192000" cy="2482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44561" y="2606678"/>
            <a:ext cx="8302878" cy="1769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4580"/>
              </a:lnSpc>
            </a:pPr>
            <a:r>
              <a:rPr lang="en-US" sz="6000" dirty="0"/>
              <a:t>Chapter 3</a:t>
            </a:r>
            <a:br>
              <a:rPr lang="en-US" sz="6000" dirty="0"/>
            </a:br>
            <a:br>
              <a:rPr lang="en-US" spc="-10" dirty="0"/>
            </a:br>
            <a:r>
              <a:rPr lang="en-US" spc="-10" dirty="0"/>
              <a:t>Functions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312726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1143476"/>
            <a:ext cx="108938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dirty="0"/>
              <a:t>Switch Statements</a:t>
            </a:r>
            <a:endParaRPr spc="-5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986" y="2133600"/>
            <a:ext cx="10534219" cy="4431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It’s large, when added new type it will grow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Does more than </a:t>
            </a:r>
            <a:r>
              <a:rPr lang="en-US" sz="3200" dirty="0">
                <a:solidFill>
                  <a:srgbClr val="FFFF00"/>
                </a:solidFill>
                <a:latin typeface="Century Gothic"/>
                <a:cs typeface="Century Gothic"/>
              </a:rPr>
              <a:t>One </a:t>
            </a: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thing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Violates the Single Responsibility Principle (there is more than one reason for it to change)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Violates the Open Closed Principle (it must change whenever new types are added)</a:t>
            </a:r>
            <a:endParaRPr lang="en-US" sz="32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65074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77741"/>
            <a:ext cx="9687393" cy="664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30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457200" y="1143476"/>
            <a:ext cx="118844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dirty="0"/>
              <a:t>Function arguments</a:t>
            </a:r>
            <a:endParaRPr spc="-5" dirty="0">
              <a:latin typeface="Century Gothic"/>
              <a:cs typeface="Century Gothic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088413"/>
              </p:ext>
            </p:extLst>
          </p:nvPr>
        </p:nvGraphicFramePr>
        <p:xfrm>
          <a:off x="457200" y="1981200"/>
          <a:ext cx="11277599" cy="469053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914335222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897167705"/>
                    </a:ext>
                  </a:extLst>
                </a:gridCol>
                <a:gridCol w="6629399">
                  <a:extLst>
                    <a:ext uri="{9D8B030D-6E8A-4147-A177-3AD203B41FA5}">
                      <a16:colId xmlns:a16="http://schemas.microsoft.com/office/drawing/2014/main" val="1043275744"/>
                    </a:ext>
                  </a:extLst>
                </a:gridCol>
              </a:tblGrid>
              <a:tr h="61253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Number</a:t>
                      </a:r>
                      <a:r>
                        <a:rPr lang="en-US" sz="2400" baseline="0" dirty="0"/>
                        <a:t> of </a:t>
                      </a:r>
                      <a:r>
                        <a:rPr lang="en-US" sz="2400" baseline="0" dirty="0" err="1"/>
                        <a:t>arg</a:t>
                      </a:r>
                      <a:r>
                        <a:rPr lang="en-US" sz="2400" baseline="0" dirty="0"/>
                        <a:t>(s)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Should</a:t>
                      </a:r>
                      <a:r>
                        <a:rPr lang="en-US" sz="2400" baseline="0" dirty="0"/>
                        <a:t> I use ?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9801426"/>
                  </a:ext>
                </a:extLst>
              </a:tr>
              <a:tr h="10195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Zero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Ideal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executeMaintainance</a:t>
                      </a:r>
                      <a:r>
                        <a:rPr lang="en-US" sz="20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3499783"/>
                  </a:ext>
                </a:extLst>
              </a:tr>
              <a:tr h="10195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 or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logEvent</a:t>
                      </a:r>
                      <a:r>
                        <a:rPr lang="en-US" sz="20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(category:</a:t>
                      </a:r>
                      <a:r>
                        <a:rPr lang="en-US" sz="2000" baseline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String, action: String)</a:t>
                      </a:r>
                      <a:endParaRPr lang="en-US" sz="20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9123503"/>
                  </a:ext>
                </a:extLst>
              </a:tr>
              <a:tr h="10195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Avoid where possible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sendDataToRemote</a:t>
                      </a:r>
                      <a:r>
                        <a:rPr lang="en-US" sz="20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(data:</a:t>
                      </a:r>
                      <a:r>
                        <a:rPr lang="en-US" sz="2000" baseline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Data, url: String, port: </a:t>
                      </a:r>
                      <a:r>
                        <a:rPr lang="en-US" sz="2000" baseline="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Int</a:t>
                      </a:r>
                      <a:r>
                        <a:rPr lang="en-US" sz="2000" baseline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)</a:t>
                      </a:r>
                      <a:endParaRPr lang="en-US" sz="20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7958094"/>
                  </a:ext>
                </a:extLst>
              </a:tr>
              <a:tr h="10195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&lt;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Not recommended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makeThumbnail</a:t>
                      </a:r>
                      <a:r>
                        <a:rPr lang="en-US" sz="20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(file:</a:t>
                      </a:r>
                      <a:r>
                        <a:rPr lang="en-US" sz="2000" baseline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File, size: </a:t>
                      </a:r>
                      <a:r>
                        <a:rPr lang="en-US" sz="2000" baseline="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Int</a:t>
                      </a:r>
                      <a:r>
                        <a:rPr lang="en-US" sz="2000" baseline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, height: </a:t>
                      </a:r>
                      <a:r>
                        <a:rPr lang="en-US" sz="2000" baseline="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Int</a:t>
                      </a:r>
                      <a:r>
                        <a:rPr lang="en-US" sz="2000" baseline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, width: </a:t>
                      </a:r>
                      <a:r>
                        <a:rPr lang="en-US" sz="2000" baseline="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Int</a:t>
                      </a:r>
                      <a:r>
                        <a:rPr lang="en-US" sz="2000" baseline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)</a:t>
                      </a:r>
                      <a:endParaRPr lang="en-US" sz="20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71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1682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1143476"/>
            <a:ext cx="108938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spc="-5" dirty="0"/>
              <a:t>Flag arguments</a:t>
            </a:r>
            <a:endParaRPr spc="-5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986" y="2367695"/>
            <a:ext cx="10534219" cy="196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i="1" dirty="0">
                <a:solidFill>
                  <a:srgbClr val="FFFFFF"/>
                </a:solidFill>
                <a:latin typeface="Century Gothic"/>
                <a:cs typeface="Century Gothic"/>
              </a:rPr>
              <a:t>render(</a:t>
            </a:r>
            <a:r>
              <a:rPr lang="en-US" sz="3200" i="1" dirty="0" err="1">
                <a:solidFill>
                  <a:srgbClr val="FFFFFF"/>
                </a:solidFill>
                <a:latin typeface="Century Gothic"/>
                <a:cs typeface="Century Gothic"/>
              </a:rPr>
              <a:t>isHeader</a:t>
            </a:r>
            <a:r>
              <a:rPr lang="en-US" sz="3200" i="1" dirty="0">
                <a:solidFill>
                  <a:srgbClr val="FFFFFF"/>
                </a:solidFill>
                <a:latin typeface="Century Gothic"/>
                <a:cs typeface="Century Gothic"/>
              </a:rPr>
              <a:t>: Boolean)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i="1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This function is loudly telling us it is doing more than one thing</a:t>
            </a:r>
            <a:endParaRPr sz="32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83471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81000"/>
            <a:ext cx="111986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spc="-5" dirty="0">
                <a:latin typeface="Century Gothic"/>
                <a:cs typeface="Century Gothic"/>
              </a:rPr>
              <a:t>Have no side effect</a:t>
            </a:r>
            <a:endParaRPr spc="-5" dirty="0">
              <a:latin typeface="Century Gothic"/>
              <a:cs typeface="Century Gothic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289" y="1134435"/>
            <a:ext cx="10040911" cy="564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765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981200" y="1143000"/>
            <a:ext cx="139418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spc="-5" dirty="0">
                <a:solidFill>
                  <a:srgbClr val="00B0F0"/>
                </a:solidFill>
              </a:rPr>
              <a:t>Vocabulary</a:t>
            </a:r>
            <a:r>
              <a:rPr lang="en-US" spc="-5" dirty="0"/>
              <a:t>: Temporal coupling</a:t>
            </a:r>
            <a:endParaRPr spc="-5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986" y="2367695"/>
            <a:ext cx="10534219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3200" dirty="0">
                <a:solidFill>
                  <a:srgbClr val="FFFF00"/>
                </a:solidFill>
                <a:latin typeface="Century Gothic"/>
                <a:cs typeface="Century Gothic"/>
              </a:rPr>
              <a:t>when there are two or more members of a class that need to be invoked in a particular order.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71" y="3960473"/>
            <a:ext cx="11897048" cy="15289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90798" y="6093729"/>
            <a:ext cx="7738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https://enterprisecraftsmanship.com/posts/temporal-coupling-and-immutability</a:t>
            </a:r>
          </a:p>
        </p:txBody>
      </p:sp>
    </p:spTree>
    <p:extLst>
      <p:ext uri="{BB962C8B-B14F-4D97-AF65-F5344CB8AC3E}">
        <p14:creationId xmlns:p14="http://schemas.microsoft.com/office/powerpoint/2010/main" val="2325322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1143476"/>
            <a:ext cx="108938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spc="-5" dirty="0"/>
              <a:t>Output arguments</a:t>
            </a:r>
            <a:endParaRPr spc="-5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986" y="2367695"/>
            <a:ext cx="10534219" cy="16004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What does this function do?</a:t>
            </a:r>
          </a:p>
          <a:p>
            <a:pPr marL="12700">
              <a:lnSpc>
                <a:spcPct val="100000"/>
              </a:lnSpc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4000" i="1" dirty="0" err="1">
                <a:solidFill>
                  <a:schemeClr val="bg1"/>
                </a:solidFill>
                <a:latin typeface="Century Gothic"/>
                <a:cs typeface="Century Gothic"/>
              </a:rPr>
              <a:t>appendFooter</a:t>
            </a:r>
            <a:r>
              <a:rPr lang="en-US" sz="4000" i="1" dirty="0">
                <a:solidFill>
                  <a:schemeClr val="bg1"/>
                </a:solidFill>
                <a:latin typeface="Century Gothic"/>
                <a:cs typeface="Century Gothic"/>
              </a:rPr>
              <a:t>(s);</a:t>
            </a:r>
            <a:endParaRPr sz="4000" i="1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892986" y="4343400"/>
            <a:ext cx="1053421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3200" i="1" dirty="0">
                <a:solidFill>
                  <a:srgbClr val="FFFF00"/>
                </a:solidFill>
                <a:latin typeface="Century Gothic"/>
                <a:cs typeface="Century Gothic"/>
              </a:rPr>
              <a:t>public void </a:t>
            </a:r>
            <a:r>
              <a:rPr lang="en-US" sz="3200" i="1" dirty="0" err="1">
                <a:solidFill>
                  <a:srgbClr val="FFFF00"/>
                </a:solidFill>
                <a:latin typeface="Century Gothic"/>
                <a:cs typeface="Century Gothic"/>
              </a:rPr>
              <a:t>appendFooter</a:t>
            </a:r>
            <a:r>
              <a:rPr lang="en-US" sz="3200" i="1" dirty="0">
                <a:solidFill>
                  <a:srgbClr val="FFFF00"/>
                </a:solidFill>
                <a:latin typeface="Century Gothic"/>
                <a:cs typeface="Century Gothic"/>
              </a:rPr>
              <a:t>(</a:t>
            </a:r>
            <a:r>
              <a:rPr lang="en-US" sz="3200" i="1" dirty="0" err="1">
                <a:solidFill>
                  <a:srgbClr val="FFFF00"/>
                </a:solidFill>
                <a:latin typeface="Century Gothic"/>
                <a:cs typeface="Century Gothic"/>
              </a:rPr>
              <a:t>StringBuffer</a:t>
            </a:r>
            <a:r>
              <a:rPr lang="en-US" sz="3200" i="1" dirty="0">
                <a:solidFill>
                  <a:srgbClr val="FFFF00"/>
                </a:solidFill>
                <a:latin typeface="Century Gothic"/>
                <a:cs typeface="Century Gothic"/>
              </a:rPr>
              <a:t> report)</a:t>
            </a:r>
          </a:p>
        </p:txBody>
      </p:sp>
      <p:sp>
        <p:nvSpPr>
          <p:cNvPr id="6" name="object 3"/>
          <p:cNvSpPr txBox="1"/>
          <p:nvPr/>
        </p:nvSpPr>
        <p:spPr>
          <a:xfrm>
            <a:off x="892986" y="5305850"/>
            <a:ext cx="1053421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3200" i="1" dirty="0" err="1">
                <a:solidFill>
                  <a:srgbClr val="FFFF00"/>
                </a:solidFill>
                <a:latin typeface="Century Gothic"/>
                <a:cs typeface="Century Gothic"/>
              </a:rPr>
              <a:t>report.appendFooter</a:t>
            </a:r>
            <a:r>
              <a:rPr lang="en-US" sz="3200" i="1" dirty="0">
                <a:solidFill>
                  <a:srgbClr val="FFFF00"/>
                </a:solidFill>
                <a:latin typeface="Century Gothic"/>
                <a:cs typeface="Century Gothic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4006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133600" y="1143476"/>
            <a:ext cx="135608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spc="-5" dirty="0"/>
              <a:t>Command Query Separation</a:t>
            </a:r>
            <a:endParaRPr spc="-5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986" y="2367695"/>
            <a:ext cx="10534219" cy="34470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Consider this signature:</a:t>
            </a:r>
          </a:p>
          <a:p>
            <a:pPr marL="12700"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12700">
              <a:tabLst>
                <a:tab pos="241300" algn="l"/>
              </a:tabLst>
            </a:pPr>
            <a:r>
              <a:rPr lang="en-US" sz="3200" dirty="0">
                <a:solidFill>
                  <a:srgbClr val="FFFF00"/>
                </a:solidFill>
                <a:latin typeface="Roboto" panose="02000000000000000000" pitchFamily="2" charset="0"/>
                <a:ea typeface="Roboto" panose="02000000000000000000" pitchFamily="2" charset="0"/>
                <a:cs typeface="Century Gothic"/>
              </a:rPr>
              <a:t>public </a:t>
            </a:r>
            <a:r>
              <a:rPr lang="en-US" sz="3200" dirty="0" err="1">
                <a:solidFill>
                  <a:srgbClr val="FFFF00"/>
                </a:solidFill>
                <a:latin typeface="Roboto" panose="02000000000000000000" pitchFamily="2" charset="0"/>
                <a:ea typeface="Roboto" panose="02000000000000000000" pitchFamily="2" charset="0"/>
                <a:cs typeface="Century Gothic"/>
              </a:rPr>
              <a:t>boolean</a:t>
            </a:r>
            <a:r>
              <a:rPr lang="en-US" sz="3200" dirty="0">
                <a:solidFill>
                  <a:srgbClr val="FFFF00"/>
                </a:solidFill>
                <a:latin typeface="Roboto" panose="02000000000000000000" pitchFamily="2" charset="0"/>
                <a:ea typeface="Roboto" panose="02000000000000000000" pitchFamily="2" charset="0"/>
                <a:cs typeface="Century Gothic"/>
              </a:rPr>
              <a:t> set(String attribute, String value);</a:t>
            </a:r>
          </a:p>
          <a:p>
            <a:pPr marL="12700"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12700"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What does this function do?</a:t>
            </a:r>
            <a:endParaRPr lang="en-US" sz="3200" dirty="0">
              <a:latin typeface="Century Gothic"/>
              <a:cs typeface="Century Gothic"/>
            </a:endParaRPr>
          </a:p>
          <a:p>
            <a:pPr marL="12700"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12700">
              <a:tabLst>
                <a:tab pos="241300" algn="l"/>
              </a:tabLst>
            </a:pPr>
            <a:r>
              <a:rPr lang="en-US" sz="3200" dirty="0">
                <a:solidFill>
                  <a:srgbClr val="FFFF00"/>
                </a:solidFill>
                <a:latin typeface="Roboto" panose="02000000000000000000" pitchFamily="2" charset="0"/>
                <a:ea typeface="Roboto" panose="02000000000000000000" pitchFamily="2" charset="0"/>
                <a:cs typeface="Century Gothic"/>
              </a:rPr>
              <a:t>if (set("username", "</a:t>
            </a:r>
            <a:r>
              <a:rPr lang="en-US" sz="3200" dirty="0" err="1">
                <a:solidFill>
                  <a:srgbClr val="FFFF00"/>
                </a:solidFill>
                <a:latin typeface="Roboto" panose="02000000000000000000" pitchFamily="2" charset="0"/>
                <a:ea typeface="Roboto" panose="02000000000000000000" pitchFamily="2" charset="0"/>
                <a:cs typeface="Century Gothic"/>
              </a:rPr>
              <a:t>unclebob</a:t>
            </a:r>
            <a:r>
              <a:rPr lang="en-US" sz="3200" dirty="0">
                <a:solidFill>
                  <a:srgbClr val="FFFF00"/>
                </a:solidFill>
                <a:latin typeface="Roboto" panose="02000000000000000000" pitchFamily="2" charset="0"/>
                <a:ea typeface="Roboto" panose="02000000000000000000" pitchFamily="2" charset="0"/>
                <a:cs typeface="Century Gothic"/>
              </a:rPr>
              <a:t>"))...</a:t>
            </a:r>
          </a:p>
        </p:txBody>
      </p:sp>
    </p:spTree>
    <p:extLst>
      <p:ext uri="{BB962C8B-B14F-4D97-AF65-F5344CB8AC3E}">
        <p14:creationId xmlns:p14="http://schemas.microsoft.com/office/powerpoint/2010/main" val="68317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133600" y="1143476"/>
            <a:ext cx="135608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spc="-5" dirty="0"/>
              <a:t>Command Query Separation</a:t>
            </a:r>
            <a:endParaRPr spc="-5" dirty="0">
              <a:latin typeface="Century Gothic"/>
              <a:cs typeface="Century Gothic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048000"/>
            <a:ext cx="8518262" cy="213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834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4572000" y="1143476"/>
            <a:ext cx="16459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dirty="0"/>
              <a:t>Prefer Exceptions to Returning Error Codes</a:t>
            </a:r>
            <a:endParaRPr spc="-5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057400"/>
            <a:ext cx="8892915" cy="43508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0753" y="2667000"/>
            <a:ext cx="7076607" cy="284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78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1143476"/>
            <a:ext cx="108938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spc="-5" dirty="0"/>
              <a:t>Small, </a:t>
            </a:r>
            <a:r>
              <a:rPr lang="en-US" sz="3600" spc="-5" dirty="0"/>
              <a:t>small</a:t>
            </a:r>
            <a:r>
              <a:rPr lang="en-US" spc="-5" dirty="0"/>
              <a:t>, </a:t>
            </a:r>
            <a:r>
              <a:rPr lang="en-US" sz="2800" spc="-5" dirty="0"/>
              <a:t>small</a:t>
            </a:r>
            <a:endParaRPr spc="-5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986" y="2367695"/>
            <a:ext cx="10534219" cy="196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The first rule of functions is that they should be small. </a:t>
            </a:r>
          </a:p>
          <a:p>
            <a:pPr marL="12700">
              <a:lnSpc>
                <a:spcPct val="100000"/>
              </a:lnSpc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The second rule of functions is that they should be smaller than that.</a:t>
            </a:r>
            <a:endParaRPr sz="32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98540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533400" y="457200"/>
            <a:ext cx="121130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spc="-5" dirty="0"/>
              <a:t>Extract Try/Catch Blocks</a:t>
            </a:r>
            <a:endParaRPr spc="-5" dirty="0">
              <a:latin typeface="Century Gothic"/>
              <a:cs typeface="Century Gothic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295400"/>
            <a:ext cx="9544987" cy="524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01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600200" y="1143476"/>
            <a:ext cx="130274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spc="-5" dirty="0"/>
              <a:t>Error Handling Is One Thing</a:t>
            </a:r>
            <a:endParaRPr spc="-5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986" y="2367695"/>
            <a:ext cx="10534219" cy="2462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Do nothing else than error handling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>
                <a:solidFill>
                  <a:srgbClr val="FFFF00"/>
                </a:solidFill>
                <a:latin typeface="Century Gothic"/>
                <a:cs typeface="Century Gothic"/>
              </a:rPr>
              <a:t>Try</a:t>
            </a: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 at the very first line of function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Nothing else after </a:t>
            </a:r>
            <a:r>
              <a:rPr lang="en-US" sz="3200" dirty="0">
                <a:solidFill>
                  <a:srgbClr val="FFFF00"/>
                </a:solidFill>
                <a:latin typeface="Century Gothic"/>
                <a:cs typeface="Century Gothic"/>
              </a:rPr>
              <a:t>catch/finally</a:t>
            </a: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 blocks</a:t>
            </a:r>
            <a:endParaRPr sz="32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03132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657600" y="1143476"/>
            <a:ext cx="150848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spc="-5" dirty="0"/>
              <a:t>The Error.java Dependency Magnet</a:t>
            </a:r>
            <a:endParaRPr spc="-5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986" y="5562600"/>
            <a:ext cx="1053421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What happens if we add a new error?</a:t>
            </a:r>
            <a:endParaRPr sz="3200" dirty="0">
              <a:latin typeface="Century Gothic"/>
              <a:cs typeface="Century Gothic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2174385"/>
            <a:ext cx="4595972" cy="297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712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600200" y="1143476"/>
            <a:ext cx="130274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spc="-5" dirty="0"/>
              <a:t>Don’t Repeat Yourself (DRY)</a:t>
            </a:r>
            <a:endParaRPr spc="-5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986" y="2367695"/>
            <a:ext cx="10534219" cy="34470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Costs: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Change every occurrence when one is changed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Bloat codebase with long and twisted code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Root of all evil !</a:t>
            </a:r>
          </a:p>
        </p:txBody>
      </p:sp>
    </p:spTree>
    <p:extLst>
      <p:ext uri="{BB962C8B-B14F-4D97-AF65-F5344CB8AC3E}">
        <p14:creationId xmlns:p14="http://schemas.microsoft.com/office/powerpoint/2010/main" val="1857528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1143476"/>
            <a:ext cx="93698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dirty="0"/>
              <a:t>How Do You Write Functions Like This?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75192" y="3733800"/>
            <a:ext cx="10534219" cy="16004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4000" dirty="0">
                <a:solidFill>
                  <a:srgbClr val="FFFFFF"/>
                </a:solidFill>
                <a:latin typeface="Century Gothic"/>
                <a:cs typeface="Century Gothic"/>
              </a:rPr>
              <a:t>Use </a:t>
            </a:r>
            <a:r>
              <a:rPr lang="en-US" sz="4000" dirty="0">
                <a:solidFill>
                  <a:srgbClr val="FFFF00"/>
                </a:solidFill>
                <a:latin typeface="Century Gothic"/>
                <a:cs typeface="Century Gothic"/>
              </a:rPr>
              <a:t>iteration rule </a:t>
            </a:r>
            <a:r>
              <a:rPr lang="en-US" sz="4000" dirty="0">
                <a:solidFill>
                  <a:srgbClr val="FFFFFF"/>
                </a:solidFill>
                <a:latin typeface="Century Gothic"/>
                <a:cs typeface="Century Gothic"/>
              </a:rPr>
              <a:t>to reach a good code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sz="32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36968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914400" y="1143000"/>
            <a:ext cx="128750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spc="-5" dirty="0">
                <a:solidFill>
                  <a:srgbClr val="00B0F0"/>
                </a:solidFill>
              </a:rPr>
              <a:t>Vocabulary</a:t>
            </a:r>
            <a:r>
              <a:rPr lang="en-US" spc="-5" dirty="0"/>
              <a:t>: Best practices</a:t>
            </a:r>
            <a:endParaRPr spc="-5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986" y="2367695"/>
            <a:ext cx="10534219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Set of proven techniques for a particular problem.</a:t>
            </a:r>
            <a:endParaRPr lang="en-US" sz="3200" dirty="0">
              <a:solidFill>
                <a:srgbClr val="FF0000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0000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err="1">
                <a:solidFill>
                  <a:schemeClr val="bg1"/>
                </a:solidFill>
                <a:latin typeface="Century Gothic"/>
                <a:cs typeface="Century Gothic"/>
              </a:rPr>
              <a:t>Eg</a:t>
            </a:r>
            <a:r>
              <a:rPr lang="en-US" sz="3200" dirty="0">
                <a:solidFill>
                  <a:schemeClr val="bg1"/>
                </a:solidFill>
                <a:latin typeface="Century Gothic"/>
                <a:cs typeface="Century Gothic"/>
              </a:rPr>
              <a:t>. Security, Network, Database, Cache, …</a:t>
            </a:r>
          </a:p>
        </p:txBody>
      </p:sp>
    </p:spTree>
    <p:extLst>
      <p:ext uri="{BB962C8B-B14F-4D97-AF65-F5344CB8AC3E}">
        <p14:creationId xmlns:p14="http://schemas.microsoft.com/office/powerpoint/2010/main" val="37642498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omodoro Technique - A Detailed Beginner's Gui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0"/>
            <a:ext cx="8185030" cy="686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0893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838200" y="1143476"/>
            <a:ext cx="122654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spc="-5" dirty="0">
                <a:solidFill>
                  <a:srgbClr val="00B0F0"/>
                </a:solidFill>
              </a:rPr>
              <a:t>Practice</a:t>
            </a:r>
            <a:r>
              <a:rPr lang="en-US" spc="-5" dirty="0"/>
              <a:t>: Checklist for PR</a:t>
            </a:r>
            <a:endParaRPr spc="-5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986" y="2367695"/>
            <a:ext cx="10534219" cy="34470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Create a list of measurements to check when you’re done with a task and created a pull request (merge request) to be reviewed by your colleague</a:t>
            </a:r>
          </a:p>
          <a:p>
            <a:pPr marL="12700">
              <a:lnSpc>
                <a:spcPct val="100000"/>
              </a:lnSpc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3200" dirty="0">
                <a:solidFill>
                  <a:srgbClr val="FFFF00"/>
                </a:solidFill>
                <a:latin typeface="Century Gothic"/>
                <a:cs typeface="Century Gothic"/>
              </a:rPr>
              <a:t>Definition of done </a:t>
            </a: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:</a:t>
            </a:r>
          </a:p>
          <a:p>
            <a:pPr marL="469900" indent="-457200">
              <a:lnSpc>
                <a:spcPct val="100000"/>
              </a:lnSpc>
              <a:buFontTx/>
              <a:buChar char="-"/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We have a list of </a:t>
            </a:r>
            <a:r>
              <a:rPr lang="en-US" sz="3200" dirty="0">
                <a:solidFill>
                  <a:srgbClr val="00B050"/>
                </a:solidFill>
                <a:latin typeface="Century Gothic"/>
                <a:cs typeface="Century Gothic"/>
              </a:rPr>
              <a:t>do </a:t>
            </a: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and </a:t>
            </a:r>
            <a:r>
              <a:rPr lang="en-US" sz="3200" dirty="0">
                <a:solidFill>
                  <a:srgbClr val="FF0000"/>
                </a:solidFill>
                <a:latin typeface="Century Gothic"/>
                <a:cs typeface="Century Gothic"/>
              </a:rPr>
              <a:t>don’t</a:t>
            </a: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 to be checked</a:t>
            </a:r>
          </a:p>
          <a:p>
            <a:pPr marL="469900" indent="-457200">
              <a:lnSpc>
                <a:spcPct val="100000"/>
              </a:lnSpc>
              <a:buFontTx/>
              <a:buChar char="-"/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Naming + Functions chapters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18240" y="6023349"/>
            <a:ext cx="4883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hlinkClick r:id="rId3"/>
              </a:rPr>
              <a:t>https://github.com/javaherisaber/CleanCode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3797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838200" y="1143476"/>
            <a:ext cx="122654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spc="-5" dirty="0">
                <a:solidFill>
                  <a:srgbClr val="00B0F0"/>
                </a:solidFill>
              </a:rPr>
              <a:t>Practice</a:t>
            </a:r>
            <a:r>
              <a:rPr lang="en-US" spc="-5" dirty="0"/>
              <a:t>: Checklist for PR</a:t>
            </a:r>
            <a:endParaRPr spc="-5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986" y="2286000"/>
            <a:ext cx="10534219" cy="34470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Code of conduct:</a:t>
            </a:r>
          </a:p>
          <a:p>
            <a:pPr marL="469900" indent="-457200">
              <a:lnSpc>
                <a:spcPct val="100000"/>
              </a:lnSpc>
              <a:buFontTx/>
              <a:buChar char="-"/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Clone project into your local machine</a:t>
            </a:r>
          </a:p>
          <a:p>
            <a:pPr marL="469900" indent="-457200">
              <a:lnSpc>
                <a:spcPct val="100000"/>
              </a:lnSpc>
              <a:buFontTx/>
              <a:buChar char="-"/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Create a branch with name </a:t>
            </a:r>
            <a:r>
              <a:rPr lang="en-US" sz="3200" dirty="0">
                <a:solidFill>
                  <a:srgbClr val="00B0F0"/>
                </a:solidFill>
                <a:latin typeface="Century Gothic"/>
                <a:cs typeface="Century Gothic"/>
              </a:rPr>
              <a:t>cr23_{</a:t>
            </a:r>
            <a:r>
              <a:rPr lang="en-US" sz="3200" dirty="0" err="1">
                <a:solidFill>
                  <a:srgbClr val="00B0F0"/>
                </a:solidFill>
                <a:latin typeface="Century Gothic"/>
                <a:cs typeface="Century Gothic"/>
              </a:rPr>
              <a:t>your_name</a:t>
            </a:r>
            <a:r>
              <a:rPr lang="en-US" sz="3200" dirty="0">
                <a:solidFill>
                  <a:srgbClr val="00B0F0"/>
                </a:solidFill>
                <a:latin typeface="Century Gothic"/>
                <a:cs typeface="Century Gothic"/>
              </a:rPr>
              <a:t>}</a:t>
            </a:r>
          </a:p>
          <a:p>
            <a:pPr marL="469900" indent="-457200">
              <a:lnSpc>
                <a:spcPct val="100000"/>
              </a:lnSpc>
              <a:buFontTx/>
              <a:buChar char="-"/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Write down your task to </a:t>
            </a:r>
            <a:r>
              <a:rPr lang="en-US" sz="3200" dirty="0">
                <a:solidFill>
                  <a:srgbClr val="FFFF00"/>
                </a:solidFill>
                <a:latin typeface="Century Gothic"/>
                <a:cs typeface="Century Gothic"/>
              </a:rPr>
              <a:t>Code Review checklist.md</a:t>
            </a:r>
          </a:p>
          <a:p>
            <a:pPr marL="469900" indent="-457200">
              <a:lnSpc>
                <a:spcPct val="100000"/>
              </a:lnSpc>
              <a:buFontTx/>
              <a:buChar char="-"/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Push your changes to remote</a:t>
            </a:r>
          </a:p>
          <a:p>
            <a:pPr marL="469900" indent="-457200">
              <a:lnSpc>
                <a:spcPct val="100000"/>
              </a:lnSpc>
              <a:buFontTx/>
              <a:buChar char="-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469900" indent="-457200">
              <a:lnSpc>
                <a:spcPct val="100000"/>
              </a:lnSpc>
              <a:buFontTx/>
              <a:buChar char="-"/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Use English only</a:t>
            </a:r>
            <a:endParaRPr lang="en-US" sz="3200" dirty="0">
              <a:solidFill>
                <a:srgbClr val="FFFF00"/>
              </a:solidFill>
              <a:latin typeface="Century Gothic"/>
              <a:cs typeface="Century Goth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18240" y="6023349"/>
            <a:ext cx="4883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hlinkClick r:id="rId3"/>
              </a:rPr>
              <a:t>https://github.com/javaherisaber/CleanCode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710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8548" y="2960821"/>
            <a:ext cx="269367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Tha</a:t>
            </a:r>
            <a:r>
              <a:rPr spc="-20" dirty="0"/>
              <a:t>n</a:t>
            </a:r>
            <a:r>
              <a:rPr spc="-5" dirty="0"/>
              <a:t>k</a:t>
            </a:r>
            <a:r>
              <a:rPr spc="10" dirty="0"/>
              <a:t> </a:t>
            </a:r>
            <a:r>
              <a:rPr spc="-5" dirty="0"/>
              <a:t>Yo</a:t>
            </a:r>
            <a:r>
              <a:rPr spc="-20" dirty="0"/>
              <a:t>u</a:t>
            </a:r>
            <a:r>
              <a:rPr spc="-5" dirty="0"/>
              <a:t>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1143476"/>
            <a:ext cx="108938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spc="-5" dirty="0"/>
              <a:t>Small, </a:t>
            </a:r>
            <a:r>
              <a:rPr lang="en-US" sz="3600" spc="-5" dirty="0"/>
              <a:t>small</a:t>
            </a:r>
            <a:r>
              <a:rPr lang="en-US" spc="-5" dirty="0"/>
              <a:t>, </a:t>
            </a:r>
            <a:r>
              <a:rPr lang="en-US" sz="2800" spc="-5" dirty="0"/>
              <a:t>small</a:t>
            </a:r>
            <a:endParaRPr spc="-5" dirty="0">
              <a:latin typeface="Century Gothic"/>
              <a:cs typeface="Century Gothic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71800" y="2286000"/>
            <a:ext cx="6325998" cy="3276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590800" y="2286000"/>
            <a:ext cx="0" cy="327660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971799" y="5791200"/>
            <a:ext cx="6325998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30718" y="3724244"/>
            <a:ext cx="1229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&lt; 20 Lines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76800" y="6019801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120 Characters (Max)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99" y="2335284"/>
            <a:ext cx="6173597" cy="317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007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143476"/>
            <a:ext cx="114272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dirty="0"/>
              <a:t>Blocks and Indenting</a:t>
            </a:r>
            <a:endParaRPr spc="-5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986" y="2367695"/>
            <a:ext cx="10534219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i="1" dirty="0">
                <a:solidFill>
                  <a:srgbClr val="FFFFFF"/>
                </a:solidFill>
                <a:latin typeface="Century Gothic"/>
                <a:cs typeface="Century Gothic"/>
              </a:rPr>
              <a:t>if/when/while/switch</a:t>
            </a: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  =&gt; One line long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1 or 2 Indentation level</a:t>
            </a:r>
            <a:endParaRPr sz="3200" dirty="0">
              <a:latin typeface="Century Gothic"/>
              <a:cs typeface="Century Gothic"/>
            </a:endParaRPr>
          </a:p>
        </p:txBody>
      </p:sp>
      <p:pic>
        <p:nvPicPr>
          <p:cNvPr id="1026" name="Picture 2" descr="Python Indentation - AskPyth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505200"/>
            <a:ext cx="7677150" cy="32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315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1143476"/>
            <a:ext cx="108938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spc="-5" dirty="0"/>
              <a:t>Do one thing</a:t>
            </a:r>
            <a:endParaRPr spc="-5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986" y="2367695"/>
            <a:ext cx="10534219" cy="2462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Functions should do one thing.</a:t>
            </a:r>
          </a:p>
          <a:p>
            <a:pPr marL="12700">
              <a:lnSpc>
                <a:spcPct val="100000"/>
              </a:lnSpc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They should do it well.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They should do it only.</a:t>
            </a:r>
            <a:endParaRPr sz="32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59800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52399"/>
            <a:ext cx="9473784" cy="6524785"/>
          </a:xfrm>
          <a:prstGeom prst="rect">
            <a:avLst/>
          </a:prstGeom>
        </p:spPr>
      </p:pic>
      <p:sp>
        <p:nvSpPr>
          <p:cNvPr id="8" name="Pentagon 7"/>
          <p:cNvSpPr/>
          <p:nvPr/>
        </p:nvSpPr>
        <p:spPr>
          <a:xfrm>
            <a:off x="914400" y="609600"/>
            <a:ext cx="609600" cy="381000"/>
          </a:xfrm>
          <a:prstGeom prst="homePlat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9" name="Pentagon 8"/>
          <p:cNvSpPr/>
          <p:nvPr/>
        </p:nvSpPr>
        <p:spPr>
          <a:xfrm>
            <a:off x="904407" y="2895600"/>
            <a:ext cx="609600" cy="381000"/>
          </a:xfrm>
          <a:prstGeom prst="homePlat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1" name="Pentagon 10"/>
          <p:cNvSpPr/>
          <p:nvPr/>
        </p:nvSpPr>
        <p:spPr>
          <a:xfrm>
            <a:off x="914400" y="5638801"/>
            <a:ext cx="609600" cy="381000"/>
          </a:xfrm>
          <a:prstGeom prst="homePlat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2" name="Oval 11"/>
          <p:cNvSpPr/>
          <p:nvPr/>
        </p:nvSpPr>
        <p:spPr>
          <a:xfrm>
            <a:off x="6875489" y="4343400"/>
            <a:ext cx="3530184" cy="1828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Sections within function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252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4419600" y="1143476"/>
            <a:ext cx="158468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dirty="0"/>
              <a:t>One Level of Abstraction per Function</a:t>
            </a:r>
            <a:endParaRPr spc="-5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986" y="2367695"/>
            <a:ext cx="11146614" cy="3816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High level of abstraction</a:t>
            </a:r>
            <a:br>
              <a:rPr lang="en-US" sz="3200" dirty="0">
                <a:latin typeface="Century Gothic"/>
                <a:cs typeface="Century Gothic"/>
              </a:rPr>
            </a:br>
            <a:r>
              <a:rPr lang="en-US" sz="3200" i="1" dirty="0" err="1">
                <a:solidFill>
                  <a:srgbClr val="FFFF00"/>
                </a:solidFill>
                <a:latin typeface="Century Gothic"/>
                <a:cs typeface="Century Gothic"/>
              </a:rPr>
              <a:t>getHtml</a:t>
            </a:r>
            <a:r>
              <a:rPr lang="en-US" sz="3200" i="1" dirty="0">
                <a:solidFill>
                  <a:srgbClr val="FFFF00"/>
                </a:solidFill>
                <a:latin typeface="Century Gothic"/>
                <a:cs typeface="Century Gothic"/>
              </a:rPr>
              <a:t>()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i="1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intermediate level of abstraction</a:t>
            </a:r>
            <a:b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</a:br>
            <a:r>
              <a:rPr lang="en-US" sz="2800" i="1" dirty="0">
                <a:solidFill>
                  <a:srgbClr val="FFFF00"/>
                </a:solidFill>
                <a:latin typeface="Century Gothic"/>
                <a:cs typeface="Century Gothic"/>
              </a:rPr>
              <a:t>String </a:t>
            </a:r>
            <a:r>
              <a:rPr lang="en-US" sz="2800" i="1" dirty="0" err="1">
                <a:solidFill>
                  <a:srgbClr val="FFFF00"/>
                </a:solidFill>
                <a:latin typeface="Century Gothic"/>
                <a:cs typeface="Century Gothic"/>
              </a:rPr>
              <a:t>pagePathName</a:t>
            </a:r>
            <a:r>
              <a:rPr lang="en-US" sz="2800" i="1" dirty="0">
                <a:solidFill>
                  <a:srgbClr val="FFFF00"/>
                </a:solidFill>
                <a:latin typeface="Century Gothic"/>
                <a:cs typeface="Century Gothic"/>
              </a:rPr>
              <a:t> = </a:t>
            </a:r>
            <a:r>
              <a:rPr lang="en-US" sz="2800" i="1" dirty="0" err="1">
                <a:solidFill>
                  <a:srgbClr val="FFFF00"/>
                </a:solidFill>
                <a:latin typeface="Century Gothic"/>
                <a:cs typeface="Century Gothic"/>
              </a:rPr>
              <a:t>PathParser.render</a:t>
            </a:r>
            <a:r>
              <a:rPr lang="en-US" sz="2800" i="1" dirty="0">
                <a:solidFill>
                  <a:srgbClr val="FFFF00"/>
                </a:solidFill>
                <a:latin typeface="Century Gothic"/>
                <a:cs typeface="Century Gothic"/>
              </a:rPr>
              <a:t>(</a:t>
            </a:r>
            <a:r>
              <a:rPr lang="en-US" sz="2800" i="1" dirty="0" err="1">
                <a:solidFill>
                  <a:srgbClr val="FFFF00"/>
                </a:solidFill>
                <a:latin typeface="Century Gothic"/>
                <a:cs typeface="Century Gothic"/>
              </a:rPr>
              <a:t>pagePath</a:t>
            </a:r>
            <a:r>
              <a:rPr lang="en-US" sz="2800" i="1" dirty="0">
                <a:solidFill>
                  <a:srgbClr val="FFFF00"/>
                </a:solidFill>
                <a:latin typeface="Century Gothic"/>
                <a:cs typeface="Century Gothic"/>
              </a:rPr>
              <a:t>);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2800" i="1" dirty="0">
              <a:solidFill>
                <a:srgbClr val="FFFF00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>
                <a:solidFill>
                  <a:schemeClr val="bg1"/>
                </a:solidFill>
                <a:latin typeface="Century Gothic"/>
                <a:cs typeface="Century Gothic"/>
              </a:rPr>
              <a:t>remarkably low level</a:t>
            </a:r>
          </a:p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3200" i="1" dirty="0">
                <a:solidFill>
                  <a:srgbClr val="FFFF00"/>
                </a:solidFill>
                <a:latin typeface="Century Gothic"/>
                <a:cs typeface="Century Gothic"/>
              </a:rPr>
              <a:t>.append("\n")</a:t>
            </a:r>
          </a:p>
        </p:txBody>
      </p:sp>
    </p:spTree>
    <p:extLst>
      <p:ext uri="{BB962C8B-B14F-4D97-AF65-F5344CB8AC3E}">
        <p14:creationId xmlns:p14="http://schemas.microsoft.com/office/powerpoint/2010/main" val="3960996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1143476"/>
            <a:ext cx="108938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dirty="0"/>
              <a:t>The Stepdown Rule</a:t>
            </a:r>
            <a:endParaRPr spc="-5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986" y="2367695"/>
            <a:ext cx="10534219" cy="196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3200" dirty="0">
                <a:solidFill>
                  <a:srgbClr val="00B0F0"/>
                </a:solidFill>
                <a:latin typeface="Century Gothic"/>
                <a:cs typeface="Century Gothic"/>
              </a:rPr>
              <a:t>Reading Code from Top to Bottom</a:t>
            </a:r>
          </a:p>
          <a:p>
            <a:pPr marL="12700">
              <a:lnSpc>
                <a:spcPct val="100000"/>
              </a:lnSpc>
              <a:tabLst>
                <a:tab pos="241300" algn="l"/>
              </a:tabLst>
            </a:pPr>
            <a:endParaRPr lang="en-US" sz="3200" dirty="0">
              <a:solidFill>
                <a:srgbClr val="00B0F0"/>
              </a:solidFill>
              <a:latin typeface="Century Gothic"/>
              <a:cs typeface="Century Gothic"/>
            </a:endParaRPr>
          </a:p>
          <a:p>
            <a:pPr marL="469900" indent="-457200"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Read the program as though it were a set of </a:t>
            </a:r>
            <a:r>
              <a:rPr lang="en-US" sz="3200" dirty="0">
                <a:solidFill>
                  <a:srgbClr val="FFFF00"/>
                </a:solidFill>
                <a:latin typeface="Century Gothic"/>
                <a:cs typeface="Century Gothic"/>
              </a:rPr>
              <a:t>TO</a:t>
            </a: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 paragraphs</a:t>
            </a:r>
            <a:endParaRPr lang="en-US" sz="32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48275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1143476"/>
            <a:ext cx="108938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dirty="0"/>
              <a:t>Switch Statements</a:t>
            </a:r>
            <a:endParaRPr spc="-5" dirty="0">
              <a:latin typeface="Century Gothic"/>
              <a:cs typeface="Century Gothic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981200"/>
            <a:ext cx="10881144" cy="452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441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</TotalTime>
  <Words>989</Words>
  <Application>Microsoft Office PowerPoint</Application>
  <PresentationFormat>Widescreen</PresentationFormat>
  <Paragraphs>180</Paragraphs>
  <Slides>29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Century Gothic</vt:lpstr>
      <vt:lpstr>Roboto</vt:lpstr>
      <vt:lpstr>Office Theme</vt:lpstr>
      <vt:lpstr>Chapter 3  Functions</vt:lpstr>
      <vt:lpstr>Small, small, small</vt:lpstr>
      <vt:lpstr>Small, small, small</vt:lpstr>
      <vt:lpstr>Blocks and Indenting</vt:lpstr>
      <vt:lpstr>Do one thing</vt:lpstr>
      <vt:lpstr>PowerPoint Presentation</vt:lpstr>
      <vt:lpstr>One Level of Abstraction per Function</vt:lpstr>
      <vt:lpstr>The Stepdown Rule</vt:lpstr>
      <vt:lpstr>Switch Statements</vt:lpstr>
      <vt:lpstr>Switch Statements</vt:lpstr>
      <vt:lpstr>PowerPoint Presentation</vt:lpstr>
      <vt:lpstr>Function arguments</vt:lpstr>
      <vt:lpstr>Flag arguments</vt:lpstr>
      <vt:lpstr>Have no side effect</vt:lpstr>
      <vt:lpstr>Vocabulary: Temporal coupling</vt:lpstr>
      <vt:lpstr>Output arguments</vt:lpstr>
      <vt:lpstr>Command Query Separation</vt:lpstr>
      <vt:lpstr>Command Query Separation</vt:lpstr>
      <vt:lpstr>Prefer Exceptions to Returning Error Codes</vt:lpstr>
      <vt:lpstr>Extract Try/Catch Blocks</vt:lpstr>
      <vt:lpstr>Error Handling Is One Thing</vt:lpstr>
      <vt:lpstr>The Error.java Dependency Magnet</vt:lpstr>
      <vt:lpstr>Don’t Repeat Yourself (DRY)</vt:lpstr>
      <vt:lpstr>How Do You Write Functions Like This?</vt:lpstr>
      <vt:lpstr>Vocabulary: Best practices</vt:lpstr>
      <vt:lpstr>PowerPoint Presentation</vt:lpstr>
      <vt:lpstr>Practice: Checklist for PR</vt:lpstr>
      <vt:lpstr>Practice: Checklist for PR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Clark</dc:creator>
  <cp:lastModifiedBy>Mahdi Javaheri</cp:lastModifiedBy>
  <cp:revision>41</cp:revision>
  <dcterms:created xsi:type="dcterms:W3CDTF">2020-12-22T17:14:37Z</dcterms:created>
  <dcterms:modified xsi:type="dcterms:W3CDTF">2021-01-05T12:17:16Z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2015-07-31T00:00:00Z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2020-12-22T00:00:00Z</vt:filetime>
  </property>
</Properties>
</file>