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1" r:id="rId2"/>
    <p:sldId id="286" r:id="rId3"/>
    <p:sldId id="274" r:id="rId4"/>
    <p:sldId id="288" r:id="rId5"/>
    <p:sldId id="289" r:id="rId6"/>
    <p:sldId id="290" r:id="rId7"/>
    <p:sldId id="292" r:id="rId8"/>
    <p:sldId id="294" r:id="rId9"/>
    <p:sldId id="295" r:id="rId10"/>
    <p:sldId id="296" r:id="rId11"/>
    <p:sldId id="291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87" r:id="rId25"/>
    <p:sldId id="309" r:id="rId26"/>
    <p:sldId id="316" r:id="rId27"/>
    <p:sldId id="311" r:id="rId28"/>
    <p:sldId id="313" r:id="rId29"/>
    <p:sldId id="281" r:id="rId30"/>
    <p:sldId id="317" r:id="rId31"/>
    <p:sldId id="270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36" autoAdjust="0"/>
  </p:normalViewPr>
  <p:slideViewPr>
    <p:cSldViewPr>
      <p:cViewPr varScale="1">
        <p:scale>
          <a:sx n="58" d="100"/>
          <a:sy n="58" d="100"/>
        </p:scale>
        <p:origin x="11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46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Whatever else a TODO might be, it is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excuse to leave bad code in the system.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2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mumbling means talking to yourself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your mouth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 about this bit of code: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Who loads all the defaults?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Were they loaded before the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loadProperties.load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Was the author trying to comfort himself about the fact that he was leaving the catch block empty?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Was the author trying to tell himself to come back here later and write the code that would load the defaults?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0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function does not return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this.closed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true</a:t>
            </a:r>
          </a:p>
          <a:p>
            <a:pPr marL="0" indent="0" rtl="0" fontAlgn="ctr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returns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this.closed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true</a:t>
            </a:r>
          </a:p>
          <a:p>
            <a:pPr marL="0" indent="0" rtl="0" fontAlgn="ctr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Programmer expects that as soon as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this.closed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becomes true this function will return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3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Mandated means =&gt;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اجباری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all functions and variables should have java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7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GIT or other types of version control system to keep these for you!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4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you see the cut-paste error?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authors aren’t paying attention when comments are written (or pasted),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should readers be expected to profit from them?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7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 and expressive code with few comments is far superior to cluttered and complex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with lots of comments.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2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5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control systems are very good at remembering who added what, when.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6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Others who see that commented-out code won’t have the courage to delete it.</a:t>
            </a:r>
          </a:p>
          <a:p>
            <a:pPr marL="0" indent="0" rtl="0" fontAlgn="ctr"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they important?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ere they left 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reminders for some imminent change?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9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8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Referencing global configurations and information in a local function will quickly turn it into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those information changes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6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filter byte?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it relate to the +1?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to the *3? 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Both?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pixel a byte?</a:t>
            </a:r>
          </a:p>
          <a:p>
            <a:pPr marL="0" indent="0" rtl="0" fontAlgn="ctr"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pity when a comment needs its own explanation.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6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https://docs.microsoft.com/en-us/dotnet/csharp/whats-new/csharp-9</a:t>
            </a:r>
          </a:p>
          <a:p>
            <a:pPr marL="0" indent="0" rtl="0" fontAlgn="ctr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https://github.com/material-components/material-components-android/releases</a:t>
            </a:r>
          </a:p>
          <a:p>
            <a:pPr marL="0" indent="0" rtl="0" fontAlgn="ctr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https://github.com/google/dagger/releases</a:t>
            </a:r>
          </a:p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6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one do you prefer?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9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decisions that can be questionable by other programmers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type of comments are risky, 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with care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7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eepachangelog.com/en/1.1.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mver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dirty="0" smtClean="0"/>
              <a:t>Chapter 4</a:t>
            </a:r>
            <a:br>
              <a:rPr lang="en-US" sz="600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>Comments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467600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TODO comments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200"/>
            <a:ext cx="10516849" cy="26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Task to be done or implemented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Reminder to delete a deprecated feature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Request for someone else to think for a better way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324600" y="914400"/>
            <a:ext cx="548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Types of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848600" y="1143476"/>
            <a:ext cx="3578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Public APIs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931" y="1759029"/>
            <a:ext cx="726858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8077200" y="1143476"/>
            <a:ext cx="3350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Mumbling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53" y="2286000"/>
            <a:ext cx="10537152" cy="3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638800" y="1143476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Redundant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46737"/>
            <a:ext cx="8481330" cy="43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638800" y="1143476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Misleading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3362"/>
            <a:ext cx="11410442" cy="45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638800" y="1143476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Mandated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63362"/>
            <a:ext cx="9709432" cy="44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403595" y="1143000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Journal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57731"/>
            <a:ext cx="10158014" cy="49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089395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Noise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811560"/>
            <a:ext cx="8192903" cy="50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698995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Scary Noise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062410"/>
            <a:ext cx="6458536" cy="40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57400" y="1143476"/>
            <a:ext cx="13484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/>
              <a:t>Why do we need comments?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743200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Document for public reference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Help you recognize and memorize code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To express your intent better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7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105400" y="1143000"/>
            <a:ext cx="67818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Don’t use comment when you can use a function or variable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93516"/>
            <a:ext cx="10263404" cy="1108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86" y="5029200"/>
            <a:ext cx="10743431" cy="12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698995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Position markers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124200"/>
            <a:ext cx="9327032" cy="7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Closing brace comment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10181561" cy="46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Attributions and Bylines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2819400"/>
            <a:ext cx="6310745" cy="89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Tool</a:t>
            </a:r>
            <a:r>
              <a:rPr lang="en-US" spc="-5" dirty="0" smtClean="0"/>
              <a:t>: </a:t>
            </a:r>
            <a:r>
              <a:rPr lang="en-US" spc="-5" dirty="0" err="1" smtClean="0"/>
              <a:t>GitToolbox</a:t>
            </a:r>
            <a:r>
              <a:rPr lang="en-US" spc="-5" dirty="0" smtClean="0"/>
              <a:t> for </a:t>
            </a:r>
            <a:r>
              <a:rPr lang="en-US" spc="-5" dirty="0" err="1" smtClean="0"/>
              <a:t>Intellij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pc="-5" dirty="0" err="1" smtClean="0"/>
              <a:t>Gitlense</a:t>
            </a:r>
            <a:r>
              <a:rPr lang="en-US" spc="-5" dirty="0" smtClean="0"/>
              <a:t> for </a:t>
            </a:r>
            <a:r>
              <a:rPr lang="en-US" spc="-5" dirty="0" err="1" smtClean="0"/>
              <a:t>VsCode</a:t>
            </a:r>
            <a:r>
              <a:rPr lang="en-US" spc="-5" dirty="0" smtClean="0"/>
              <a:t> 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3276600"/>
            <a:ext cx="1053421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It helps you to visualize code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authorship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at a glance via </a:t>
            </a:r>
            <a:r>
              <a:rPr lang="en-US" sz="3200" dirty="0" err="1">
                <a:solidFill>
                  <a:srgbClr val="FFFFFF"/>
                </a:solidFill>
                <a:latin typeface="Century Gothic"/>
                <a:cs typeface="Century Gothic"/>
              </a:rPr>
              <a:t>Git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blame annotations and code lens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89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Commented-Out code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05200"/>
            <a:ext cx="11459630" cy="1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Tool</a:t>
            </a:r>
            <a:r>
              <a:rPr lang="en-US" spc="-5" dirty="0" smtClean="0"/>
              <a:t>: Gist for </a:t>
            </a:r>
            <a:r>
              <a:rPr lang="en-US" spc="-5" dirty="0" err="1" smtClean="0"/>
              <a:t>Github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pc="-5" dirty="0" smtClean="0"/>
              <a:t>Snippet for </a:t>
            </a:r>
            <a:r>
              <a:rPr lang="en-US" spc="-5" dirty="0" err="1" smtClean="0"/>
              <a:t>Gitlab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3276600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Gist is a simple way to share code snippets and pastes with others. It is used when you need to share a sample piece of code or technique with your co-workers or friends.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34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Nonlocal information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0800"/>
            <a:ext cx="10674729" cy="34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err="1" smtClean="0"/>
              <a:t>Inobvious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95600"/>
            <a:ext cx="11502044" cy="19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1143000"/>
            <a:ext cx="12341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 rtl="0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Changelog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133600"/>
            <a:ext cx="1076561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 changelog is a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log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or record of all notable changes made to a project.</a:t>
            </a:r>
            <a:endParaRPr lang="en-US" sz="3200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8599" y="5105400"/>
            <a:ext cx="385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https://keepachangelog.com/en/1.1.0/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503" y="5791200"/>
            <a:ext cx="20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https://semver.org/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0" y="1143476"/>
            <a:ext cx="12496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 algn="ctr">
              <a:lnSpc>
                <a:spcPct val="100000"/>
              </a:lnSpc>
            </a:pPr>
            <a:r>
              <a:rPr lang="en-US" dirty="0"/>
              <a:t>Comments Do Not Make Up for Bad Code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200581" y="36576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Don’t comment bad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code—rewrite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it</a:t>
            </a:r>
            <a:endParaRPr sz="3200" dirty="0">
              <a:solidFill>
                <a:srgbClr val="FFFF00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15400" y="5101183"/>
            <a:ext cx="195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solidFill>
                  <a:srgbClr val="00B0F0"/>
                </a:solidFill>
              </a:rPr>
              <a:t>Brian W. Kernighan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143476"/>
            <a:ext cx="11811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Practice</a:t>
            </a:r>
            <a:r>
              <a:rPr lang="en-US" spc="-5" dirty="0" smtClean="0"/>
              <a:t>: Code smell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Find a project on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Github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and review it’s code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Definition of Done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List 5 naming issues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List 3 function issues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List 3 comment issues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Create a pull request from your edit suggestion</a:t>
            </a:r>
          </a:p>
        </p:txBody>
      </p:sp>
    </p:spTree>
    <p:extLst>
      <p:ext uri="{BB962C8B-B14F-4D97-AF65-F5344CB8AC3E}">
        <p14:creationId xmlns:p14="http://schemas.microsoft.com/office/powerpoint/2010/main" val="624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9600" y="1143476"/>
            <a:ext cx="1203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/>
              <a:t>Explain Yourself in Code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43200"/>
            <a:ext cx="11697462" cy="26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010400" y="1143476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Legal comments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4" y="2524106"/>
            <a:ext cx="11820607" cy="981094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814717" y="45720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Though prefer to use a file with name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LICENCE</a:t>
            </a:r>
            <a:endParaRPr lang="en-US" sz="3200" dirty="0">
              <a:solidFill>
                <a:srgbClr val="FFFF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12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8592" y="34290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err="1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responderBeingTested</a:t>
            </a:r>
            <a:r>
              <a:rPr lang="en-US" sz="3200" i="1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()</a:t>
            </a:r>
            <a:endParaRPr lang="en-US" sz="3200" i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791200" y="1143476"/>
            <a:ext cx="5636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Informative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92" y="2063362"/>
            <a:ext cx="10103005" cy="1071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92" y="4353393"/>
            <a:ext cx="10128297" cy="16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172200" y="1143476"/>
            <a:ext cx="5255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Explanation of Intent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8" y="2590800"/>
            <a:ext cx="10976903" cy="32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315200" y="1143476"/>
            <a:ext cx="4112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Clarification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0"/>
            <a:ext cx="6617057" cy="47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00600" y="1143476"/>
            <a:ext cx="6626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Warning of Consequences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7000"/>
            <a:ext cx="11202649" cy="26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652</Words>
  <Application>Microsoft Office PowerPoint</Application>
  <PresentationFormat>Widescreen</PresentationFormat>
  <Paragraphs>145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Roboto</vt:lpstr>
      <vt:lpstr>Office Theme</vt:lpstr>
      <vt:lpstr>Chapter 4  Comments</vt:lpstr>
      <vt:lpstr>Why do we need comments?</vt:lpstr>
      <vt:lpstr>Comments Do Not Make Up for Bad Code</vt:lpstr>
      <vt:lpstr>Explain Yourself in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Tool: GitToolbox for Intellij Gitlense for VsCode </vt:lpstr>
      <vt:lpstr>PowerPoint Presentation</vt:lpstr>
      <vt:lpstr>Tool: Gist for Github Snippet for Gitlab</vt:lpstr>
      <vt:lpstr>PowerPoint Presentation</vt:lpstr>
      <vt:lpstr>PowerPoint Presentation</vt:lpstr>
      <vt:lpstr>Vocabulary: Changelog</vt:lpstr>
      <vt:lpstr>Practice: Code smell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50</cp:revision>
  <dcterms:created xsi:type="dcterms:W3CDTF">2020-12-22T17:14:37Z</dcterms:created>
  <dcterms:modified xsi:type="dcterms:W3CDTF">2021-01-13T17:57:02Z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