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86" r:id="rId3"/>
    <p:sldId id="291" r:id="rId4"/>
    <p:sldId id="289" r:id="rId5"/>
    <p:sldId id="288" r:id="rId6"/>
    <p:sldId id="292" r:id="rId7"/>
    <p:sldId id="293" r:id="rId8"/>
    <p:sldId id="294" r:id="rId9"/>
    <p:sldId id="295" r:id="rId10"/>
    <p:sldId id="290" r:id="rId11"/>
    <p:sldId id="299" r:id="rId12"/>
    <p:sldId id="298" r:id="rId13"/>
    <p:sldId id="300" r:id="rId14"/>
    <p:sldId id="301" r:id="rId15"/>
    <p:sldId id="305" r:id="rId16"/>
    <p:sldId id="302" r:id="rId17"/>
    <p:sldId id="306" r:id="rId18"/>
    <p:sldId id="303" r:id="rId19"/>
    <p:sldId id="307" r:id="rId20"/>
    <p:sldId id="281" r:id="rId21"/>
    <p:sldId id="287" r:id="rId22"/>
    <p:sldId id="270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2616" autoAdjust="0"/>
  </p:normalViewPr>
  <p:slideViewPr>
    <p:cSldViewPr>
      <p:cViewPr varScale="1">
        <p:scale>
          <a:sx n="61" d="100"/>
          <a:sy n="61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exposes its implementation and 6-2 hides it using functions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6-2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set the coordinates together as an atomic operation</a:t>
            </a:r>
          </a:p>
          <a:p>
            <a:pPr marL="0" indent="0" rtl="0" fontAlgn="ctr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keep 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vairables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private to prevent unintended dependency on them, so that we can change implementation.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should not invoke methods on objects that are returned by any of the allowed functions.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to friends, not to strangers.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they are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their internal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hidden rather than exposed, and so knowledge of their innards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violation of the Law of Demeter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they are just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no behavior,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they naturally expose their internal structure,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Demeter does not apply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like Activity in old android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option could lead to an explosion of methods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presumes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getScratchDirectoryOption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a data structure, not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should be telling it to do something; we should not be asking it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its internals.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0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DTO and Bean classes are being used as mapping object to parse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get data from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Bean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63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Typically these Active Records are direct translations from database tables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treat the Active Record as a data structure and to create separate objects that contain the business rules and that hide their internal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4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6-3 exposes detail of 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Geometry class operates on the three shape classes.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shape classes are simple data structures without any behavior.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(perimeter = 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محیط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area = 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مساحت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would happen if a perimeter() function were added to Geometry ?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anything depended on shape classes would be unaffected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add a new shape ?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must change all of the functions in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solution of same concept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Geometry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 add a new shape, none of the existing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affected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 add a new function all of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changed!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Mature programmers know that the idea that everything is an object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myth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blogs/2017/11/15/live-sha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help/idea/code-with-m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6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Objects and Data structures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90600"/>
            <a:ext cx="1143000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b="1" dirty="0" smtClean="0">
                <a:solidFill>
                  <a:srgbClr val="00B0F0"/>
                </a:solidFill>
                <a:latin typeface="Century Gothic"/>
                <a:cs typeface="Century Gothic"/>
              </a:rPr>
              <a:t>Procedural code</a:t>
            </a:r>
            <a:endParaRPr lang="en-US" sz="3200" dirty="0" smtClean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easy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to add new functions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without changing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existing data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structures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hard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to add new data structures because all the functions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must change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b="1" dirty="0" smtClean="0">
                <a:solidFill>
                  <a:srgbClr val="00B0F0"/>
                </a:solidFill>
                <a:latin typeface="Century Gothic"/>
                <a:cs typeface="Century Gothic"/>
              </a:rPr>
              <a:t>Object-Oriented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easy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to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add new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classes without changing existing functions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hard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to add new functions because all the classes must change.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02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77000" y="609600"/>
            <a:ext cx="5334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The law of Demeter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892986" y="1752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method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f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of a class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should only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call the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methods of these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 object created by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f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 object passed as an argument to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f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object held in an instance variable of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12" y="5638800"/>
            <a:ext cx="10741565" cy="7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0" y="609600"/>
            <a:ext cx="4953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Train Wrecks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4800600"/>
            <a:ext cx="10306197" cy="1495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02604"/>
            <a:ext cx="5809387" cy="30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Hybrids</a:t>
            </a:r>
            <a:endParaRPr lang="en-US" dirty="0" smtClean="0"/>
          </a:p>
        </p:txBody>
      </p:sp>
      <p:sp>
        <p:nvSpPr>
          <p:cNvPr id="5" name="object 3"/>
          <p:cNvSpPr txBox="1"/>
          <p:nvPr/>
        </p:nvSpPr>
        <p:spPr>
          <a:xfrm>
            <a:off x="892986" y="1752600"/>
            <a:ext cx="10918014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alf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object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Half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data structure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have functions that do significant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things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They have public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variables or public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accessor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mutators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Difficulty??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make’s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hard to add new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functions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make’s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hard to add new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2725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Hiding Structure</a:t>
            </a:r>
            <a:endParaRPr lang="en-US" dirty="0" smtClean="0"/>
          </a:p>
        </p:txBody>
      </p:sp>
      <p:sp>
        <p:nvSpPr>
          <p:cNvPr id="5" name="object 3"/>
          <p:cNvSpPr txBox="1"/>
          <p:nvPr/>
        </p:nvSpPr>
        <p:spPr>
          <a:xfrm>
            <a:off x="892986" y="1752600"/>
            <a:ext cx="10534219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if </a:t>
            </a:r>
            <a:r>
              <a:rPr lang="en-US" sz="3200" dirty="0" err="1">
                <a:solidFill>
                  <a:srgbClr val="FFFF00"/>
                </a:solidFill>
                <a:latin typeface="Century Gothic"/>
                <a:cs typeface="Century Gothic"/>
              </a:rPr>
              <a:t>ctxt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options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, and </a:t>
            </a:r>
            <a:r>
              <a:rPr lang="en-US" sz="3200" dirty="0" err="1">
                <a:solidFill>
                  <a:srgbClr val="FFFF00"/>
                </a:solidFill>
                <a:latin typeface="Century Gothic"/>
                <a:cs typeface="Century Gothic"/>
              </a:rPr>
              <a:t>scratchDir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are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objects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with real behavior?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fa-IR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How then would we get the absolute path of the scratch directory?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33" y="4648200"/>
            <a:ext cx="7608123" cy="15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Hiding Structure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1" y="1905000"/>
            <a:ext cx="11280909" cy="1349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8" y="4267200"/>
            <a:ext cx="11191514" cy="7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 Transfer Objects</a:t>
            </a:r>
            <a:endParaRPr lang="en-US" dirty="0" smtClean="0"/>
          </a:p>
        </p:txBody>
      </p:sp>
      <p:sp>
        <p:nvSpPr>
          <p:cNvPr id="5" name="object 3"/>
          <p:cNvSpPr txBox="1"/>
          <p:nvPr/>
        </p:nvSpPr>
        <p:spPr>
          <a:xfrm>
            <a:off x="892986" y="1752600"/>
            <a:ext cx="10918014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DTO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data structure with public variables and no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functions.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Bean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private variables manipulated by </a:t>
            </a:r>
            <a:r>
              <a:rPr lang="en-US" sz="3200" b="1" dirty="0">
                <a:solidFill>
                  <a:srgbClr val="FFFFFF"/>
                </a:solidFill>
                <a:latin typeface="Century Gothic"/>
                <a:cs typeface="Century Gothic"/>
              </a:rPr>
              <a:t>getters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and </a:t>
            </a:r>
            <a:r>
              <a:rPr lang="en-US" sz="3200" b="1" dirty="0">
                <a:solidFill>
                  <a:srgbClr val="FFFFFF"/>
                </a:solidFill>
                <a:latin typeface="Century Gothic"/>
                <a:cs typeface="Century Gothic"/>
              </a:rPr>
              <a:t>setters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 Transfer Objects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71600"/>
            <a:ext cx="8029904" cy="53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Active record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892986" y="1752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Special form of DTO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Data structure with public variables alongside navigational methods like 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save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find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Example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Model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classes in 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Laravel</a:t>
            </a:r>
            <a:endParaRPr lang="en-US" sz="3200" i="1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Putting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business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rules into these classes make's it a </a:t>
            </a:r>
            <a:r>
              <a:rPr lang="en-US" sz="3200" b="1" dirty="0">
                <a:solidFill>
                  <a:srgbClr val="FFFFFF"/>
                </a:solidFill>
                <a:latin typeface="Century Gothic"/>
                <a:cs typeface="Century Gothic"/>
              </a:rPr>
              <a:t>Hybrid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structure and hard to change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0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6096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Active record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0"/>
            <a:ext cx="8309167" cy="50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762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Data abstraction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60491"/>
            <a:ext cx="10020925" cy="506890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781800" y="5181600"/>
            <a:ext cx="1401580" cy="4004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781800" y="5943600"/>
            <a:ext cx="140158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83380" y="5181600"/>
            <a:ext cx="22560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coordinates in an atomic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76400" y="1143000"/>
            <a:ext cx="1385965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Pair programming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Pair programming is an agile software development technique in which two programmers work together at one workstation.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 descr="Image result for pair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4824248" cy="308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Collaborate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on the same codebase without the need to synchronize code or to configure the same development tools, settings, or environment.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876800" y="756047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pc="-5" dirty="0">
                <a:solidFill>
                  <a:srgbClr val="00B0F0"/>
                </a:solidFill>
              </a:rPr>
              <a:t>Tool</a:t>
            </a:r>
            <a:r>
              <a:rPr lang="en-US" spc="-5" dirty="0"/>
              <a:t>: </a:t>
            </a:r>
            <a:r>
              <a:rPr lang="en-US" spc="-5" dirty="0" err="1" smtClean="0"/>
              <a:t>CodeWithMe</a:t>
            </a:r>
            <a:r>
              <a:rPr lang="en-US" spc="-5" dirty="0" smtClean="0"/>
              <a:t> (</a:t>
            </a:r>
            <a:r>
              <a:rPr lang="en-US" spc="-5" dirty="0" err="1" smtClean="0"/>
              <a:t>Intellij</a:t>
            </a:r>
            <a:r>
              <a:rPr lang="en-US" spc="-5" dirty="0" smtClean="0"/>
              <a:t>)</a:t>
            </a:r>
            <a:br>
              <a:rPr lang="en-US" spc="-5" dirty="0" smtClean="0"/>
            </a:br>
            <a:r>
              <a:rPr lang="en-US" spc="-5" dirty="0" smtClean="0"/>
              <a:t>         </a:t>
            </a:r>
            <a:r>
              <a:rPr lang="en-US" spc="-5" dirty="0" err="1" smtClean="0"/>
              <a:t>LiveShare</a:t>
            </a:r>
            <a:r>
              <a:rPr lang="en-US" spc="-5" dirty="0" smtClean="0"/>
              <a:t> (</a:t>
            </a:r>
            <a:r>
              <a:rPr lang="en-US" spc="-5" dirty="0" err="1" smtClean="0"/>
              <a:t>VsCode</a:t>
            </a:r>
            <a:r>
              <a:rPr lang="en-US" spc="-5" dirty="0" smtClean="0"/>
              <a:t>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3193" y="4888468"/>
            <a:ext cx="577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https://code.visualstudio.com/blogs/2017/11/15/live-share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6443" y="5483643"/>
            <a:ext cx="560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https://www.jetbrains.com/help/idea/code-with-me.html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762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Data abstraction</a:t>
            </a:r>
            <a:endParaRPr lang="en-US" dirty="0"/>
          </a:p>
        </p:txBody>
      </p:sp>
      <p:pic>
        <p:nvPicPr>
          <p:cNvPr id="1026" name="Picture 2" descr="Cartesian to Polar coordinates Calculator - High accuracy calc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0416"/>
            <a:ext cx="5129134" cy="3814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518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762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Data abstraction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10810193" cy="2127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7532"/>
            <a:ext cx="10809157" cy="1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Object</a:t>
            </a:r>
            <a:b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endParaRPr lang="en-US" sz="3200" b="1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Hide their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data behind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abstractions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Expose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functions that operate on that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600" b="1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Century Gothic"/>
                <a:cs typeface="Century Gothic"/>
              </a:rPr>
              <a:t>Structure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Expose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their data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no meaningful functions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876800" y="609600"/>
            <a:ext cx="6934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Data/Object Anti-Symmetry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95"/>
            <a:ext cx="9543738" cy="68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609600"/>
            <a:ext cx="6934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Data/Object Anti-Symmetry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" y="1905000"/>
            <a:ext cx="11273852" cy="41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609600"/>
            <a:ext cx="6934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Data/Object Anti-Symmetry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9845396" cy="51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609600"/>
            <a:ext cx="6934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Data/Object Anti-Symmetry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10636469" cy="33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665</Words>
  <Application>Microsoft Office PowerPoint</Application>
  <PresentationFormat>Widescreen</PresentationFormat>
  <Paragraphs>121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Office Theme</vt:lpstr>
      <vt:lpstr>Chapter 6  Objects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Vocabulary: Pair programming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43</cp:revision>
  <dcterms:created xsi:type="dcterms:W3CDTF">2020-12-22T17:14:37Z</dcterms:created>
  <dcterms:modified xsi:type="dcterms:W3CDTF">2021-02-10T13:32:32Z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