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1" r:id="rId2"/>
    <p:sldId id="286" r:id="rId3"/>
    <p:sldId id="274" r:id="rId4"/>
    <p:sldId id="288" r:id="rId5"/>
    <p:sldId id="289" r:id="rId6"/>
    <p:sldId id="290" r:id="rId7"/>
    <p:sldId id="292" r:id="rId8"/>
    <p:sldId id="294" r:id="rId9"/>
    <p:sldId id="295" r:id="rId10"/>
    <p:sldId id="296" r:id="rId11"/>
    <p:sldId id="291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7" r:id="rId25"/>
    <p:sldId id="309" r:id="rId26"/>
    <p:sldId id="316" r:id="rId27"/>
    <p:sldId id="311" r:id="rId28"/>
    <p:sldId id="313" r:id="rId29"/>
    <p:sldId id="281" r:id="rId30"/>
    <p:sldId id="317" r:id="rId31"/>
    <p:sldId id="270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36" autoAdjust="0"/>
  </p:normalViewPr>
  <p:slideViewPr>
    <p:cSldViewPr>
      <p:cViewPr varScale="1">
        <p:scale>
          <a:sx n="58" d="100"/>
          <a:sy n="58" d="100"/>
        </p:scale>
        <p:origin x="11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BAC58-2994-4520-AF2C-D43020CE8323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9114-543F-4218-9E7A-2287D3131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6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4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Whatever else a TODO might be, it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excuse to leave bad code in the system.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2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mumbling means talking to yourself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your mouth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about this bit of code: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Who loads all the defaults?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Were they loaded before the call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loadProperties.load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comfort himself about the fact that he was leaving the catch block empty?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Was the author trying to tell himself to come back here later and write the code that would load the defaults?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0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6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does not return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returns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i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true</a:t>
            </a:r>
          </a:p>
          <a:p>
            <a:pPr marL="0" indent="0" rtl="0" fontAlgn="ctr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Programmer expects that as soon 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this.closed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becomes true this function will return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3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Mandated means =&gt; </a:t>
            </a:r>
            <a:r>
              <a:rPr lang="fa-I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اجباری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functions and variables should have java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7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GIT or other types of version control system to keep these for you!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2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you see the cut-paste error?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authors aren’t paying attention when comments are written (or pasted),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should readers be expected to profit from them?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7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and expressive code with few comments is far superior to cluttered and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with lots of comments.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4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control systems are very good at remembering who added what, when.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6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 who see that commented-out code won’t have the courage to delete it.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they important?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 they left as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reminders for some imminent change?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9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8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Referencing global configurations and information in a local function will quickly turn it into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those information changes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filter byte?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it relate to the +1?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to the *3? </a:t>
            </a:r>
          </a:p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Both?</a:t>
            </a:r>
          </a:p>
          <a:p>
            <a:pPr marL="0" indent="0" rtl="0" fontAlgn="ctr"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pixel a byte?</a:t>
            </a:r>
          </a:p>
          <a:p>
            <a:pPr marL="0" indent="0" rtl="0" fontAlgn="ctr">
              <a:buNone/>
            </a:pPr>
            <a:endParaRPr lang="en-US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a pity when a comment needs its own explanation.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6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https://docs.microsoft.com/en-us/dotnet/csharp/whats-new/csharp-9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https://github.com/material-components/material-components-android/releases</a:t>
            </a:r>
          </a:p>
          <a:p>
            <a:pPr marL="0" indent="0" rtl="0" fontAlgn="ctr"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https://github.com/google/dagger/releases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learning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curve theory to: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between tools to work with.</a:t>
            </a:r>
          </a:p>
          <a:p>
            <a:pPr marL="171450" indent="-171450" rtl="0" fontAlgn="ctr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 your work on R&amp;D tasks</a:t>
            </a:r>
          </a:p>
          <a:p>
            <a:pPr marL="171450" indent="-171450" rtl="0" fontAlgn="ctr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one do you prefer?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decisions that can be questionable by other programmers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type of comments are risky, 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with care</a:t>
            </a: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 fontAlgn="ctr">
              <a:buNone/>
            </a:pPr>
            <a:endParaRPr lang="x-non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27BB8-F6A4-4A78-9DDC-C4121304CC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1441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793" y="1143476"/>
            <a:ext cx="10662412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241700"/>
            <a:ext cx="10662919" cy="3763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keepachangelog.com/en/1.1.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75403"/>
            <a:ext cx="12192000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4561" y="2606678"/>
            <a:ext cx="8302878" cy="176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4580"/>
              </a:lnSpc>
            </a:pPr>
            <a:r>
              <a:rPr lang="en-US" sz="6000" dirty="0" smtClean="0"/>
              <a:t>Chapter 4</a:t>
            </a:r>
            <a:br>
              <a:rPr lang="en-US" sz="6000" dirty="0" smtClean="0"/>
            </a:br>
            <a:r>
              <a:rPr lang="en-US" spc="-10" dirty="0" smtClean="0"/>
              <a:t/>
            </a:r>
            <a:br>
              <a:rPr lang="en-US" spc="-10" dirty="0" smtClean="0"/>
            </a:br>
            <a:r>
              <a:rPr lang="en-US" spc="-10" dirty="0" smtClean="0"/>
              <a:t>Comments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1272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467600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TODO comments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10516849" cy="26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986" y="2367695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Task to be done or implemented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Reminder to delete a deprecated feature</a:t>
            </a: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Request for someone else to think for a better way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6324600" y="914400"/>
            <a:ext cx="5483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Types of 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848600" y="1143476"/>
            <a:ext cx="3578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Public APIs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931" y="1759029"/>
            <a:ext cx="726858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8077200" y="1143476"/>
            <a:ext cx="3350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Mumbling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3" y="2286000"/>
            <a:ext cx="10537152" cy="3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Redundant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46737"/>
            <a:ext cx="8481330" cy="438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Misleading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3362"/>
            <a:ext cx="11410442" cy="45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638800" y="1143476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Mandated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63362"/>
            <a:ext cx="9709432" cy="4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403595" y="1143000"/>
            <a:ext cx="5788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Journal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57731"/>
            <a:ext cx="10158014" cy="49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893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Noise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811560"/>
            <a:ext cx="8192903" cy="504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Scary Noise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062410"/>
            <a:ext cx="6458536" cy="40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1143476"/>
            <a:ext cx="13484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/>
              <a:t>Why do we need comments?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743200"/>
            <a:ext cx="10534219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Document for public reference</a:t>
            </a: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Help you recognize and memorize code</a:t>
            </a: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To express your intent better</a:t>
            </a:r>
            <a:endParaRPr sz="3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7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105400" y="1143000"/>
            <a:ext cx="67818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Don’t use comment when you can use a function or variable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93516"/>
            <a:ext cx="10263404" cy="11083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186" y="5029200"/>
            <a:ext cx="10743431" cy="121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698995" y="1143000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Position markers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124200"/>
            <a:ext cx="9327032" cy="7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Closing brace comment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10181561" cy="46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Attributions and Bylines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947" y="2819400"/>
            <a:ext cx="6310745" cy="89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</a:t>
            </a:r>
            <a:r>
              <a:rPr lang="en-US" spc="-5" dirty="0" err="1" smtClean="0"/>
              <a:t>GitToolbox</a:t>
            </a:r>
            <a:r>
              <a:rPr lang="en-US" spc="-5" dirty="0" smtClean="0"/>
              <a:t> for </a:t>
            </a:r>
            <a:r>
              <a:rPr lang="en-US" spc="-5" dirty="0" err="1" smtClean="0"/>
              <a:t>Intellij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err="1" smtClean="0"/>
              <a:t>Gitlense</a:t>
            </a:r>
            <a:r>
              <a:rPr lang="en-US" spc="-5" dirty="0" smtClean="0"/>
              <a:t> for </a:t>
            </a:r>
            <a:r>
              <a:rPr lang="en-US" spc="-5" dirty="0" err="1" smtClean="0"/>
              <a:t>VsCode</a:t>
            </a:r>
            <a:r>
              <a:rPr lang="en-US" spc="-5" dirty="0" smtClean="0"/>
              <a:t> 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It helps you to visualize code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authorship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at a glance via </a:t>
            </a:r>
            <a:r>
              <a:rPr lang="en-US" sz="3200" dirty="0" err="1">
                <a:solidFill>
                  <a:srgbClr val="FFFFFF"/>
                </a:solidFill>
                <a:latin typeface="Century Gothic"/>
                <a:cs typeface="Century Gothic"/>
              </a:rPr>
              <a:t>Git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blame annotations and code lens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9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Commented-Out code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05200"/>
            <a:ext cx="11459630" cy="1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1143476"/>
            <a:ext cx="1226540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Tool</a:t>
            </a:r>
            <a:r>
              <a:rPr lang="en-US" spc="-5" dirty="0" smtClean="0"/>
              <a:t>: Gist for </a:t>
            </a:r>
            <a:r>
              <a:rPr lang="en-US" spc="-5" dirty="0" err="1" smtClean="0"/>
              <a:t>Github</a:t>
            </a:r>
            <a:r>
              <a:rPr lang="en-US" spc="-5" dirty="0" smtClean="0"/>
              <a:t/>
            </a:r>
            <a:br>
              <a:rPr lang="en-US" spc="-5" dirty="0" smtClean="0"/>
            </a:br>
            <a:r>
              <a:rPr lang="en-US" spc="-5" dirty="0" smtClean="0"/>
              <a:t>Snippet for </a:t>
            </a:r>
            <a:r>
              <a:rPr lang="en-US" spc="-5" dirty="0" err="1" smtClean="0"/>
              <a:t>Gitlab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3276600"/>
            <a:ext cx="1053421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Gist is a simple way to share code snippets and pastes with others. It is used when you need to share a sample piece of code or technique with your co-workers or friends.</a:t>
            </a:r>
            <a:endParaRPr lang="en-US"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34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/>
              <a:t>Nonlocal information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10674729" cy="34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5791201" y="1143000"/>
            <a:ext cx="6324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err="1" smtClean="0"/>
              <a:t>Inobvious</a:t>
            </a:r>
            <a:r>
              <a:rPr lang="en-US" dirty="0" smtClean="0"/>
              <a:t> connection</a:t>
            </a:r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839200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Bad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95600"/>
            <a:ext cx="11502044" cy="19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1143000"/>
            <a:ext cx="12341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 rtl="0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Changelog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76561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A changelog is a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log</a:t>
            </a:r>
            <a:r>
              <a:rPr lang="en-US" sz="3200" dirty="0">
                <a:solidFill>
                  <a:srgbClr val="FFFFFF"/>
                </a:solidFill>
                <a:latin typeface="Century Gothic"/>
                <a:cs typeface="Century Gothic"/>
              </a:rPr>
              <a:t> or record of all notable changes made to a project.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8599" y="5105400"/>
            <a:ext cx="385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https://keepachangelog.com/en/1.1.0/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2503" y="5791200"/>
            <a:ext cx="202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/>
              </a:rPr>
              <a:t>https://semver.org/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3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0" y="1143476"/>
            <a:ext cx="124968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 algn="ctr">
              <a:lnSpc>
                <a:spcPct val="100000"/>
              </a:lnSpc>
            </a:pPr>
            <a:r>
              <a:rPr lang="en-US" dirty="0"/>
              <a:t>Comments Do Not Make Up for Bad Code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200581" y="36576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Don’t comment bad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code—rewrite </a:t>
            </a:r>
            <a:r>
              <a:rPr lang="en-US" sz="3200" dirty="0">
                <a:solidFill>
                  <a:srgbClr val="FFFF00"/>
                </a:solidFill>
                <a:latin typeface="Century Gothic"/>
                <a:cs typeface="Century Gothic"/>
              </a:rPr>
              <a:t>it</a:t>
            </a:r>
            <a:endParaRPr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5400" y="5101183"/>
            <a:ext cx="19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solidFill>
                  <a:srgbClr val="00B0F0"/>
                </a:solidFill>
              </a:rPr>
              <a:t>Brian W. Kernighan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66800" y="1143000"/>
            <a:ext cx="130274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 dirty="0" smtClean="0">
                <a:solidFill>
                  <a:srgbClr val="00B0F0"/>
                </a:solidFill>
              </a:rPr>
              <a:t>Vocabulary</a:t>
            </a:r>
            <a:r>
              <a:rPr lang="en-US" spc="-5" dirty="0" smtClean="0"/>
              <a:t>: Learning curve</a:t>
            </a:r>
            <a:endParaRPr spc="-5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986" y="2133600"/>
            <a:ext cx="10765614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Relationship between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Proficiency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and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Amount of time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you spend to learn something</a:t>
            </a:r>
            <a:b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To do a task as Done.</a:t>
            </a:r>
            <a:endParaRPr lang="en-US" sz="3200" dirty="0" smtClean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1026" name="Picture 2" descr="https://en.wikipedia.org/api/rest_v1/page/graph/png/Learning_curve/0/8ecbe54983fb93cd5cacd2eaf19e9f5e1bb6f2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4444"/>
            <a:ext cx="3453938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28" name="Picture 4" descr="https://en.wikipedia.org/api/rest_v1/page/graph/png/Learning_curve/0/d5319f58b5392f830a0a3406a14a65d110da878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4034444"/>
            <a:ext cx="3593774" cy="25170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211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48" y="2960821"/>
            <a:ext cx="269367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Tha</a:t>
            </a:r>
            <a:r>
              <a:rPr spc="-20" dirty="0"/>
              <a:t>n</a:t>
            </a:r>
            <a:r>
              <a:rPr spc="-5" dirty="0"/>
              <a:t>k</a:t>
            </a:r>
            <a:r>
              <a:rPr spc="10" dirty="0"/>
              <a:t> </a:t>
            </a:r>
            <a:r>
              <a:rPr spc="-5" dirty="0"/>
              <a:t>Yo</a:t>
            </a:r>
            <a:r>
              <a:rPr spc="-20" dirty="0"/>
              <a:t>u</a:t>
            </a:r>
            <a:r>
              <a:rPr spc="-5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09600" y="1143476"/>
            <a:ext cx="1203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6475">
              <a:lnSpc>
                <a:spcPct val="100000"/>
              </a:lnSpc>
            </a:pPr>
            <a:r>
              <a:rPr lang="en-US" spc="-5"/>
              <a:t>Explain Yourself in Code</a:t>
            </a:r>
            <a:endParaRPr spc="-5" dirty="0">
              <a:latin typeface="Century Gothic"/>
              <a:cs typeface="Century Gothic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11697462" cy="26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010400" y="1143476"/>
            <a:ext cx="44168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Legal comments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4" y="2524106"/>
            <a:ext cx="11820607" cy="981094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814717" y="4572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Though prefer to use a file with name </a:t>
            </a:r>
            <a:r>
              <a:rPr lang="en-US" sz="3200" dirty="0" smtClean="0">
                <a:solidFill>
                  <a:srgbClr val="FFFF00"/>
                </a:solidFill>
                <a:latin typeface="Century Gothic"/>
                <a:cs typeface="Century Gothic"/>
              </a:rPr>
              <a:t>LICENCE</a:t>
            </a:r>
            <a:endParaRPr lang="en-US" sz="3200" dirty="0">
              <a:solidFill>
                <a:srgbClr val="FFFF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12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592" y="3429000"/>
            <a:ext cx="105342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3200" i="1" dirty="0" err="1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responderBeingTested</a:t>
            </a:r>
            <a:r>
              <a:rPr lang="en-US" sz="3200" i="1" dirty="0" smtClean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Century Gothic"/>
              </a:rPr>
              <a:t>()</a:t>
            </a:r>
            <a:endParaRPr lang="en-US" sz="3200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Century Gothic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5791200" y="1143476"/>
            <a:ext cx="5636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Informative Comments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2" y="2063362"/>
            <a:ext cx="10103005" cy="1071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92" y="4353393"/>
            <a:ext cx="10128297" cy="16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6172200" y="1143476"/>
            <a:ext cx="5255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Explanation of Intent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8" y="2590800"/>
            <a:ext cx="10976903" cy="32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7315200" y="1143476"/>
            <a:ext cx="41120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Clarification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905000"/>
            <a:ext cx="6617057" cy="47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4800600" y="1143476"/>
            <a:ext cx="662660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/>
              <a:t>Warning of Consequences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8380602" y="223590"/>
            <a:ext cx="16764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dirty="0" smtClean="0">
                <a:solidFill>
                  <a:srgbClr val="00B050"/>
                </a:solidFill>
              </a:rPr>
              <a:t>Good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67000"/>
            <a:ext cx="11202649" cy="26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651</Words>
  <Application>Microsoft Office PowerPoint</Application>
  <PresentationFormat>Widescreen</PresentationFormat>
  <Paragraphs>141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Century Gothic</vt:lpstr>
      <vt:lpstr>Roboto</vt:lpstr>
      <vt:lpstr>Office Theme</vt:lpstr>
      <vt:lpstr>Chapter 4  Comments</vt:lpstr>
      <vt:lpstr>Why do we need comments?</vt:lpstr>
      <vt:lpstr>Comments Do Not Make Up for Bad Code</vt:lpstr>
      <vt:lpstr>Explain Yourself in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Tool: GitToolbox for Intellij Gitlense for VsCode </vt:lpstr>
      <vt:lpstr>PowerPoint Presentation</vt:lpstr>
      <vt:lpstr>Tool: Gist for Github Snippet for Gitlab</vt:lpstr>
      <vt:lpstr>PowerPoint Presentation</vt:lpstr>
      <vt:lpstr>PowerPoint Presentation</vt:lpstr>
      <vt:lpstr>Vocabulary: Changelog</vt:lpstr>
      <vt:lpstr>Vocabulary: Learning curve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Mahdi Javaheri</cp:lastModifiedBy>
  <cp:revision>44</cp:revision>
  <dcterms:created xsi:type="dcterms:W3CDTF">2020-12-22T17:14:37Z</dcterms:created>
  <dcterms:modified xsi:type="dcterms:W3CDTF">2021-01-11T16:22:02Z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2020-12-22T00:00:00Z</vt:filetime>
  </property>
</Properties>
</file>