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6" r:id="rId9"/>
    <p:sldId id="259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4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2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9197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2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208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93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0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8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6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5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8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0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06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Isolation Forest for Log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Its Importance, Comparison, and Application in Log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Advantages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 smtClean="0"/>
          </a:p>
          <a:p>
            <a:r>
              <a:rPr dirty="0"/>
              <a:t>- Linear Time Complexity O(n log n).</a:t>
            </a:r>
          </a:p>
          <a:p>
            <a:r>
              <a:rPr dirty="0"/>
              <a:t>- Low Memory Usage.</a:t>
            </a:r>
          </a:p>
          <a:p>
            <a:r>
              <a:rPr dirty="0"/>
              <a:t>- No Assumption on Data Distribution.</a:t>
            </a:r>
          </a:p>
          <a:p>
            <a:r>
              <a:rPr dirty="0"/>
              <a:t>- Works in High Dimensions.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646"/>
            <a:ext cx="8229600" cy="1143000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/>
              <a:t>Less Effective with Small Datasets.</a:t>
            </a:r>
          </a:p>
          <a:p>
            <a:r>
              <a:rPr lang="en-US" dirty="0"/>
              <a:t>- May Misclassify Rare Normal Events.</a:t>
            </a:r>
          </a:p>
          <a:p>
            <a:r>
              <a:rPr lang="en-US" dirty="0"/>
              <a:t>- Feature Selection Sensitivity.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Isolation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Introduced in 2008 by Fei Tony Liu, Kai Ming Ting, and Zhi-Hua Zhou.</a:t>
            </a:r>
          </a:p>
          <a:p>
            <a:r>
              <a:t>- Developed to efficiently detect anomalies using a tree-based approach.</a:t>
            </a:r>
          </a:p>
          <a:p>
            <a:r>
              <a:t>- Different from traditional density-based and distance-based methods.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Do We Need Isolation Forest?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Scalability: Handles large datasets efficiently.</a:t>
            </a:r>
          </a:p>
          <a:p>
            <a:r>
              <a:t>- Efficiency: Faster than distance-based methods.</a:t>
            </a:r>
          </a:p>
          <a:p>
            <a:r>
              <a:t>- Effective for High-Dimensional Data: Works well with log data.</a:t>
            </a:r>
          </a:p>
          <a:p>
            <a:r>
              <a:t>- Unsupervised Learning: Does not require labeled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Why Isolation Forest is Good for Log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Works Well with High-Dimensional Logs.</a:t>
            </a:r>
          </a:p>
          <a:p>
            <a:r>
              <a:t>- Fast Processing of Real-Time Logs.</a:t>
            </a:r>
          </a:p>
          <a:p>
            <a:r>
              <a:t>- Detects Rare Anomalies Efficiently.</a:t>
            </a:r>
          </a:p>
          <a:p>
            <a:r>
              <a:t>- Handles Unlabeled Data.</a:t>
            </a:r>
          </a:p>
          <a:p>
            <a:r>
              <a:t>- Less Memory Intensive.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Mathematical </a:t>
            </a:r>
            <a:r>
              <a:rPr dirty="0" smtClean="0"/>
              <a:t>Foundations</a:t>
            </a:r>
            <a:r>
              <a:rPr lang="en-US" dirty="0" smtClean="0"/>
              <a:t> [1/2]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- </a:t>
            </a:r>
            <a:r>
              <a:rPr dirty="0"/>
              <a:t>Anomaly Score Formula:</a:t>
            </a:r>
          </a:p>
          <a:p>
            <a:r>
              <a:rPr dirty="0"/>
              <a:t> </a:t>
            </a:r>
            <a:endParaRPr lang="en-US" dirty="0" smtClean="0"/>
          </a:p>
          <a:p>
            <a:r>
              <a:rPr lang="en-US" dirty="0" smtClean="0"/>
              <a:t>h(x</a:t>
            </a:r>
            <a:r>
              <a:rPr lang="en-US" dirty="0"/>
              <a:t>) is the average path length of an </a:t>
            </a:r>
            <a:r>
              <a:rPr lang="en-US" dirty="0" smtClean="0"/>
              <a:t>instance x in </a:t>
            </a:r>
            <a:r>
              <a:rPr lang="en-US" dirty="0"/>
              <a:t>the isolation trees</a:t>
            </a:r>
            <a:endParaRPr dirty="0"/>
          </a:p>
          <a:p>
            <a:r>
              <a:rPr lang="en-US" dirty="0"/>
              <a:t>(h(x)) is the expected path length of </a:t>
            </a:r>
            <a:r>
              <a:rPr lang="en-US" dirty="0" smtClean="0"/>
              <a:t>x </a:t>
            </a:r>
            <a:r>
              <a:rPr lang="en-US" dirty="0"/>
              <a:t>over all trees</a:t>
            </a:r>
            <a:r>
              <a:rPr lang="en-US" dirty="0" smtClean="0"/>
              <a:t>.</a:t>
            </a:r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226" y="1740159"/>
            <a:ext cx="3330329" cy="1274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497" y="4991966"/>
            <a:ext cx="7661343" cy="15393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</a:t>
            </a:r>
            <a:r>
              <a:rPr lang="en-US" dirty="0" smtClean="0"/>
              <a:t>Foundations [2/2]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43404"/>
            <a:ext cx="7144139" cy="37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2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/>
              <a:t>Why Isolation Forest is the Best for Log Analysis</a:t>
            </a:r>
          </a:p>
          <a:p>
            <a:r>
              <a:rPr lang="en-US" sz="2400" b="1" dirty="0"/>
              <a:t>Scalable &amp; Fast</a:t>
            </a:r>
            <a:r>
              <a:rPr lang="en-US" sz="2400" dirty="0"/>
              <a:t> – Handles millions of log entries efficiently.</a:t>
            </a:r>
          </a:p>
          <a:p>
            <a:r>
              <a:rPr lang="en-US" sz="2400" b="1" dirty="0"/>
              <a:t>Unsupervised Learning</a:t>
            </a:r>
            <a:r>
              <a:rPr lang="en-US" sz="2400" dirty="0"/>
              <a:t> – Works without labeled data, making it ideal for unknown log patterns.</a:t>
            </a:r>
          </a:p>
          <a:p>
            <a:r>
              <a:rPr lang="en-US" sz="2400" b="1" dirty="0"/>
              <a:t>Handles High-Dimensional Logs</a:t>
            </a:r>
            <a:r>
              <a:rPr lang="en-US" sz="2400" dirty="0"/>
              <a:t> – Works well on logs with many categorical and numerical fields.</a:t>
            </a:r>
          </a:p>
          <a:p>
            <a:r>
              <a:rPr lang="en-US" sz="2400" b="1" dirty="0"/>
              <a:t>Memory Efficient</a:t>
            </a:r>
            <a:r>
              <a:rPr lang="en-US" sz="2400" dirty="0"/>
              <a:t> – Does not store entire datasets in memory.</a:t>
            </a:r>
          </a:p>
          <a:p>
            <a:r>
              <a:rPr lang="en-US" sz="2400" b="1" dirty="0"/>
              <a:t>Resistant to Noise</a:t>
            </a:r>
            <a:r>
              <a:rPr lang="en-US" sz="2400" dirty="0"/>
              <a:t> – Unlike LOF or One-Class SVM, it is not sensitive to noisy log entries.</a:t>
            </a:r>
          </a:p>
        </p:txBody>
      </p:sp>
    </p:spTree>
    <p:extLst>
      <p:ext uri="{BB962C8B-B14F-4D97-AF65-F5344CB8AC3E}">
        <p14:creationId xmlns:p14="http://schemas.microsoft.com/office/powerpoint/2010/main" val="3135142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26" y="2430009"/>
            <a:ext cx="8229600" cy="1143000"/>
          </a:xfrm>
        </p:spPr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4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69221"/>
              </p:ext>
            </p:extLst>
          </p:nvPr>
        </p:nvGraphicFramePr>
        <p:xfrm>
          <a:off x="-373221" y="0"/>
          <a:ext cx="10543590" cy="6857999"/>
        </p:xfrm>
        <a:graphic>
          <a:graphicData uri="http://schemas.openxmlformats.org/drawingml/2006/table">
            <a:tbl>
              <a:tblPr/>
              <a:tblGrid>
                <a:gridCol w="1171510">
                  <a:extLst>
                    <a:ext uri="{9D8B030D-6E8A-4147-A177-3AD203B41FA5}">
                      <a16:colId xmlns:a16="http://schemas.microsoft.com/office/drawing/2014/main" val="1530973044"/>
                    </a:ext>
                  </a:extLst>
                </a:gridCol>
                <a:gridCol w="1171510">
                  <a:extLst>
                    <a:ext uri="{9D8B030D-6E8A-4147-A177-3AD203B41FA5}">
                      <a16:colId xmlns:a16="http://schemas.microsoft.com/office/drawing/2014/main" val="1001262790"/>
                    </a:ext>
                  </a:extLst>
                </a:gridCol>
                <a:gridCol w="1171510">
                  <a:extLst>
                    <a:ext uri="{9D8B030D-6E8A-4147-A177-3AD203B41FA5}">
                      <a16:colId xmlns:a16="http://schemas.microsoft.com/office/drawing/2014/main" val="2314582463"/>
                    </a:ext>
                  </a:extLst>
                </a:gridCol>
                <a:gridCol w="1171510">
                  <a:extLst>
                    <a:ext uri="{9D8B030D-6E8A-4147-A177-3AD203B41FA5}">
                      <a16:colId xmlns:a16="http://schemas.microsoft.com/office/drawing/2014/main" val="4075028845"/>
                    </a:ext>
                  </a:extLst>
                </a:gridCol>
                <a:gridCol w="1171510">
                  <a:extLst>
                    <a:ext uri="{9D8B030D-6E8A-4147-A177-3AD203B41FA5}">
                      <a16:colId xmlns:a16="http://schemas.microsoft.com/office/drawing/2014/main" val="1105690457"/>
                    </a:ext>
                  </a:extLst>
                </a:gridCol>
                <a:gridCol w="1171510">
                  <a:extLst>
                    <a:ext uri="{9D8B030D-6E8A-4147-A177-3AD203B41FA5}">
                      <a16:colId xmlns:a16="http://schemas.microsoft.com/office/drawing/2014/main" val="821311947"/>
                    </a:ext>
                  </a:extLst>
                </a:gridCol>
                <a:gridCol w="1171510">
                  <a:extLst>
                    <a:ext uri="{9D8B030D-6E8A-4147-A177-3AD203B41FA5}">
                      <a16:colId xmlns:a16="http://schemas.microsoft.com/office/drawing/2014/main" val="3403293896"/>
                    </a:ext>
                  </a:extLst>
                </a:gridCol>
                <a:gridCol w="1171510">
                  <a:extLst>
                    <a:ext uri="{9D8B030D-6E8A-4147-A177-3AD203B41FA5}">
                      <a16:colId xmlns:a16="http://schemas.microsoft.com/office/drawing/2014/main" val="2843023527"/>
                    </a:ext>
                  </a:extLst>
                </a:gridCol>
                <a:gridCol w="1171510">
                  <a:extLst>
                    <a:ext uri="{9D8B030D-6E8A-4147-A177-3AD203B41FA5}">
                      <a16:colId xmlns:a16="http://schemas.microsoft.com/office/drawing/2014/main" val="3543594735"/>
                    </a:ext>
                  </a:extLst>
                </a:gridCol>
              </a:tblGrid>
              <a:tr h="1045028">
                <a:tc>
                  <a:txBody>
                    <a:bodyPr/>
                    <a:lstStyle/>
                    <a:p>
                      <a:r>
                        <a:rPr lang="en-US" sz="1400" b="1" dirty="0"/>
                        <a:t>Algorithm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Approach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Complexity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Handles High-Dimensional Data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Works on Unlabeled Data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Detects Global &amp; Local Anomalies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Real-Time Capability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Robust to Noise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Suitable for Log Analysis?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514303"/>
                  </a:ext>
                </a:extLst>
              </a:tr>
              <a:tr h="1045028">
                <a:tc>
                  <a:txBody>
                    <a:bodyPr/>
                    <a:lstStyle/>
                    <a:p>
                      <a:r>
                        <a:rPr lang="en-US" sz="1400" b="1" dirty="0"/>
                        <a:t>Isolation Forest</a:t>
                      </a:r>
                      <a:endParaRPr lang="en-US" sz="1400" dirty="0"/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Tree-based partitioning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O(nlog⁡n)O(n \log n)O(nlogn)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Only global anomalies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 (fast)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✅ Best for logs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03790"/>
                  </a:ext>
                </a:extLst>
              </a:tr>
              <a:tr h="849085">
                <a:tc>
                  <a:txBody>
                    <a:bodyPr/>
                    <a:lstStyle/>
                    <a:p>
                      <a:r>
                        <a:rPr lang="en-US" sz="1400" b="1" dirty="0"/>
                        <a:t>One-Class SVM</a:t>
                      </a:r>
                      <a:endParaRPr lang="en-US" sz="1400" dirty="0"/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Boundary-based (kernel)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O(n2)O(n^2)O(n2)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Only global anomalies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 (slow)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Sensitive to noise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❌ Not ideal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384143"/>
                  </a:ext>
                </a:extLst>
              </a:tr>
              <a:tr h="1240972">
                <a:tc>
                  <a:txBody>
                    <a:bodyPr/>
                    <a:lstStyle/>
                    <a:p>
                      <a:r>
                        <a:rPr lang="en-US" sz="1400" b="1" dirty="0"/>
                        <a:t>Local Outlier Factor (LOF)</a:t>
                      </a:r>
                      <a:endParaRPr lang="en-US" sz="1400" dirty="0"/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Density-based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O(n2)O(n^2)O(n2)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Both global &amp; local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 (slow)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Sensitive to density changes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❌ Not ideal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313498"/>
                  </a:ext>
                </a:extLst>
              </a:tr>
              <a:tr h="1240972">
                <a:tc>
                  <a:txBody>
                    <a:bodyPr/>
                    <a:lstStyle/>
                    <a:p>
                      <a:r>
                        <a:rPr lang="en-US" sz="1400" b="1" dirty="0"/>
                        <a:t>Autoencoders</a:t>
                      </a:r>
                      <a:endParaRPr lang="en-US" sz="1400" dirty="0"/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Neural Network Embedding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 (needs training)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Both global &amp; local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 (requires training)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Yes (if trained well)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✅ Good, but needs labeled data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83463"/>
                  </a:ext>
                </a:extLst>
              </a:tr>
              <a:tr h="1436914">
                <a:tc>
                  <a:txBody>
                    <a:bodyPr/>
                    <a:lstStyle/>
                    <a:p>
                      <a:r>
                        <a:rPr lang="en-US" sz="1400" b="1" dirty="0"/>
                        <a:t>PCA (Principal Component Analysis)</a:t>
                      </a:r>
                      <a:endParaRPr lang="en-US" sz="1400" dirty="0"/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Projection-based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O(n2)O(n^2)O(n2)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❌ No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✅ Yes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❌ Global anomalies only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❌ No (offline)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❌ Sensitive to linear patterns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❌ Not ideal</a:t>
                      </a:r>
                    </a:p>
                  </a:txBody>
                  <a:tcPr marL="43104" marR="43104" marT="21552" marB="215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577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499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Isolation Forest for Log Anomaly Detection</vt:lpstr>
      <vt:lpstr>History of Isolation Forest</vt:lpstr>
      <vt:lpstr>Why Do We Need Isolation Forest?</vt:lpstr>
      <vt:lpstr>Why Isolation Forest is Good for Log Analysis?</vt:lpstr>
      <vt:lpstr>Mathematical Foundations [1/2]</vt:lpstr>
      <vt:lpstr>Mathematical Foundations [2/2]</vt:lpstr>
      <vt:lpstr>Why</vt:lpstr>
      <vt:lpstr>Comparison</vt:lpstr>
      <vt:lpstr>PowerPoint Presentation</vt:lpstr>
      <vt:lpstr>Advantages</vt:lpstr>
      <vt:lpstr>Disadvantages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Isolation Forest for Log Anomaly Detection</dc:title>
  <dc:subject/>
  <dc:creator/>
  <cp:keywords/>
  <dc:description>generated using python-pptx</dc:description>
  <cp:lastModifiedBy>Muhammad Javaid</cp:lastModifiedBy>
  <cp:revision>14</cp:revision>
  <dcterms:created xsi:type="dcterms:W3CDTF">2013-01-27T09:14:16Z</dcterms:created>
  <dcterms:modified xsi:type="dcterms:W3CDTF">2025-03-16T09:34:58Z</dcterms:modified>
  <cp:category/>
</cp:coreProperties>
</file>