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73" r:id="rId7"/>
    <p:sldId id="261" r:id="rId8"/>
    <p:sldId id="262" r:id="rId9"/>
    <p:sldId id="289" r:id="rId10"/>
    <p:sldId id="293" r:id="rId11"/>
    <p:sldId id="263" r:id="rId12"/>
    <p:sldId id="264" r:id="rId13"/>
    <p:sldId id="265" r:id="rId14"/>
    <p:sldId id="266" r:id="rId15"/>
    <p:sldId id="267" r:id="rId16"/>
    <p:sldId id="268" r:id="rId17"/>
    <p:sldId id="281" r:id="rId18"/>
    <p:sldId id="269" r:id="rId19"/>
    <p:sldId id="283" r:id="rId20"/>
    <p:sldId id="271" r:id="rId21"/>
    <p:sldId id="272" r:id="rId22"/>
    <p:sldId id="290" r:id="rId23"/>
    <p:sldId id="291" r:id="rId24"/>
    <p:sldId id="288" r:id="rId25"/>
    <p:sldId id="292" r:id="rId26"/>
    <p:sldId id="287" r:id="rId27"/>
    <p:sldId id="294" r:id="rId28"/>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qso+muD7qxSKyk66oXGt+27nM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1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70" d="100"/>
          <a:sy n="70" d="100"/>
        </p:scale>
        <p:origin x="135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1131556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9317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3169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5447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098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0239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942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6212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6588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389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4128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966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736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6535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461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9867fdc9_0_11: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9867fdc9_0_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5868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039867fdc9_0_16: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2039867fdc9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9544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Final Year Project Proposal</a:t>
            </a:r>
            <a:endParaRPr dirty="0"/>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Threat Track AI: Log Detection Using LLM Model With Agentic AI</a:t>
            </a:r>
            <a:endParaRPr dirty="0"/>
          </a:p>
          <a:p>
            <a:pPr marL="63500" lvl="0" indent="0" algn="l" rtl="0">
              <a:lnSpc>
                <a:spcPct val="100000"/>
              </a:lnSpc>
              <a:spcBef>
                <a:spcPts val="280"/>
              </a:spcBef>
              <a:spcAft>
                <a:spcPts val="0"/>
              </a:spcAft>
              <a:buClr>
                <a:srgbClr val="888888"/>
              </a:buClr>
              <a:buSzPts val="1400"/>
              <a:buFont typeface="Arial"/>
              <a:buNone/>
            </a:pPr>
            <a:r>
              <a:rPr lang="en-US" sz="1400" dirty="0"/>
              <a:t>	    Supervised By: Dr. Muhammad Mansoor Alam (Professor)</a:t>
            </a:r>
          </a:p>
          <a:p>
            <a:pPr marL="63500" lvl="0" indent="0" algn="l" rtl="0">
              <a:lnSpc>
                <a:spcPct val="100000"/>
              </a:lnSpc>
              <a:spcBef>
                <a:spcPts val="280"/>
              </a:spcBef>
              <a:spcAft>
                <a:spcPts val="0"/>
              </a:spcAft>
              <a:buClr>
                <a:srgbClr val="888888"/>
              </a:buClr>
              <a:buSzPts val="1400"/>
              <a:buFont typeface="Arial"/>
              <a:buNone/>
            </a:pPr>
            <a:r>
              <a:rPr lang="en-US" sz="1400" dirty="0"/>
              <a:t>	    Industrial Supervisor: M Tayyab Ali (CTO)</a:t>
            </a: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74960593"/>
              </p:ext>
            </p:extLst>
          </p:nvPr>
        </p:nvGraphicFramePr>
        <p:xfrm>
          <a:off x="-1" y="-2"/>
          <a:ext cx="9209317" cy="5840964"/>
        </p:xfrm>
        <a:graphic>
          <a:graphicData uri="http://schemas.openxmlformats.org/drawingml/2006/table">
            <a:tbl>
              <a:tblPr/>
              <a:tblGrid>
                <a:gridCol w="4050432">
                  <a:extLst>
                    <a:ext uri="{9D8B030D-6E8A-4147-A177-3AD203B41FA5}">
                      <a16:colId xmlns:a16="http://schemas.microsoft.com/office/drawing/2014/main" xmlns="" val="3698163113"/>
                    </a:ext>
                  </a:extLst>
                </a:gridCol>
                <a:gridCol w="1031777">
                  <a:extLst>
                    <a:ext uri="{9D8B030D-6E8A-4147-A177-3AD203B41FA5}">
                      <a16:colId xmlns:a16="http://schemas.microsoft.com/office/drawing/2014/main" xmlns="" val="436700546"/>
                    </a:ext>
                  </a:extLst>
                </a:gridCol>
                <a:gridCol w="1031777">
                  <a:extLst>
                    <a:ext uri="{9D8B030D-6E8A-4147-A177-3AD203B41FA5}">
                      <a16:colId xmlns:a16="http://schemas.microsoft.com/office/drawing/2014/main" xmlns="" val="2815801045"/>
                    </a:ext>
                  </a:extLst>
                </a:gridCol>
                <a:gridCol w="1031777">
                  <a:extLst>
                    <a:ext uri="{9D8B030D-6E8A-4147-A177-3AD203B41FA5}">
                      <a16:colId xmlns:a16="http://schemas.microsoft.com/office/drawing/2014/main" xmlns="" val="2579666148"/>
                    </a:ext>
                  </a:extLst>
                </a:gridCol>
                <a:gridCol w="1031777">
                  <a:extLst>
                    <a:ext uri="{9D8B030D-6E8A-4147-A177-3AD203B41FA5}">
                      <a16:colId xmlns:a16="http://schemas.microsoft.com/office/drawing/2014/main" xmlns="" val="117727124"/>
                    </a:ext>
                  </a:extLst>
                </a:gridCol>
                <a:gridCol w="1031777">
                  <a:extLst>
                    <a:ext uri="{9D8B030D-6E8A-4147-A177-3AD203B41FA5}">
                      <a16:colId xmlns:a16="http://schemas.microsoft.com/office/drawing/2014/main" xmlns="" val="926774753"/>
                    </a:ext>
                  </a:extLst>
                </a:gridCol>
              </a:tblGrid>
              <a:tr h="475251">
                <a:tc>
                  <a:txBody>
                    <a:bodyPr/>
                    <a:lstStyle/>
                    <a:p>
                      <a:r>
                        <a:rPr lang="en-US" sz="1200" b="1" dirty="0"/>
                        <a:t>Paper</a:t>
                      </a:r>
                      <a:endParaRPr lang="en-US" sz="1200" dirty="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Authors</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Year</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Focus</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Methodology</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b="1"/>
                        <a:t>Key Findings</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1475585504"/>
                  </a:ext>
                </a:extLst>
              </a:tr>
              <a:tr h="2051235">
                <a:tc>
                  <a:txBody>
                    <a:bodyPr/>
                    <a:lstStyle/>
                    <a:p>
                      <a:r>
                        <a:rPr lang="en-US" sz="1200" i="1" dirty="0"/>
                        <a:t>Issues and Challenges in Anomaly Detection for Web Log Data</a:t>
                      </a:r>
                      <a:endParaRPr lang="en-US" sz="1200" dirty="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M. Siwach, S. Mann</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2022</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Evaluates six anomaly detection techniques (3 supervised, 3 unsupervised) on web logs.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Uses a toolkit to analyze 15M+ log messages and 365K anomaly cases from public datasets.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Provides insights into the strengths of different anomaly detection methods.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1452463496"/>
                  </a:ext>
                </a:extLst>
              </a:tr>
              <a:tr h="1657239">
                <a:tc>
                  <a:txBody>
                    <a:bodyPr/>
                    <a:lstStyle/>
                    <a:p>
                      <a:r>
                        <a:rPr lang="en-US" sz="1200" i="1"/>
                        <a:t>Automated Log Analysis and Anomaly Detection Using ML</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A. H. Shah, D. Pasha, E. H. Zadeh, S. Konur</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2022</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Develops an automated log anomaly detection model using ML.</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Combines domain knowledge with ML to label logs and train a classification model.</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dirty="0"/>
                        <a:t>Achieves 98% accuracy in detecting anomalies.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3451393938"/>
                  </a:ext>
                </a:extLst>
              </a:tr>
              <a:tr h="1657239">
                <a:tc>
                  <a:txBody>
                    <a:bodyPr/>
                    <a:lstStyle/>
                    <a:p>
                      <a:r>
                        <a:rPr lang="en-US" sz="1200" i="1"/>
                        <a:t>Log Anomaly Detection Using LLM-Based Parsing &amp; Attention</a:t>
                      </a:r>
                      <a:endParaRPr lang="en-US" sz="1200"/>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dirty="0"/>
                        <a:t>A. Fariha, V. Gharavian, M. Masoud, A. Azim</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2024</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Uses LLM-based parsing and attention for anomaly detection.</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a:t>Parses logs with LLMs, embeds representations, and applies an attention mechanism.</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r>
                        <a:rPr lang="en-US" sz="1200" dirty="0"/>
                        <a:t>Enhances anomaly detection accuracy by leveraging LLM-based insights.</a:t>
                      </a:r>
                    </a:p>
                  </a:txBody>
                  <a:tcPr marL="75433" marR="75433" marT="37716" marB="3771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xmlns="" val="1227875321"/>
                  </a:ext>
                </a:extLst>
              </a:tr>
            </a:tbl>
          </a:graphicData>
        </a:graphic>
      </p:graphicFrame>
    </p:spTree>
    <p:extLst>
      <p:ext uri="{BB962C8B-B14F-4D97-AF65-F5344CB8AC3E}">
        <p14:creationId xmlns:p14="http://schemas.microsoft.com/office/powerpoint/2010/main" val="213042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9867fdc9_0_11"/>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4400" b="0" dirty="0"/>
              <a:t>Gap Analysis</a:t>
            </a:r>
            <a:endParaRPr sz="4400" b="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039867fdc9_0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Gap Analysis</a:t>
            </a:r>
            <a:endParaRPr dirty="0"/>
          </a:p>
        </p:txBody>
      </p:sp>
      <p:sp>
        <p:nvSpPr>
          <p:cNvPr id="134" name="Google Shape;134;g2039867fdc9_0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a:lnSpc>
                <a:spcPct val="150000"/>
              </a:lnSpc>
              <a:buFont typeface="Wingdings" panose="05000000000000000000" pitchFamily="2" charset="2"/>
              <a:buChar char="§"/>
            </a:pPr>
            <a:r>
              <a:rPr lang="en-US" sz="2400" dirty="0"/>
              <a:t>Lack of affordable AI-based log monitoring tools for localized deployment.</a:t>
            </a:r>
          </a:p>
          <a:p>
            <a:pPr>
              <a:lnSpc>
                <a:spcPct val="150000"/>
              </a:lnSpc>
              <a:buFont typeface="Wingdings" panose="05000000000000000000" pitchFamily="2" charset="2"/>
              <a:buChar char="§"/>
            </a:pPr>
            <a:r>
              <a:rPr lang="en-US" sz="2400" dirty="0"/>
              <a:t>Existing solutions focus on anomaly detection but lack actionable insights.</a:t>
            </a:r>
          </a:p>
          <a:p>
            <a:pPr>
              <a:lnSpc>
                <a:spcPct val="150000"/>
              </a:lnSpc>
              <a:buFont typeface="Wingdings" panose="05000000000000000000" pitchFamily="2" charset="2"/>
              <a:buChar char="§"/>
            </a:pPr>
            <a:r>
              <a:rPr lang="en-US" sz="2400" dirty="0"/>
              <a:t>No integration of Agentic AI for automated real-time log classification and response.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4400" b="0" dirty="0"/>
              <a:t>Problem Statement</a:t>
            </a:r>
            <a:endParaRPr sz="44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lvl="0"/>
            <a:r>
              <a:rPr lang="en-US" dirty="0"/>
              <a:t>Problem Statement</a:t>
            </a:r>
            <a:endParaRPr dirty="0"/>
          </a:p>
        </p:txBody>
      </p:sp>
      <p:sp>
        <p:nvSpPr>
          <p:cNvPr id="146" name="Google Shape;146;p9"/>
          <p:cNvSpPr txBox="1">
            <a:spLocks noGrp="1"/>
          </p:cNvSpPr>
          <p:nvPr>
            <p:ph type="body" idx="1"/>
          </p:nvPr>
        </p:nvSpPr>
        <p:spPr>
          <a:xfrm>
            <a:off x="457200" y="958755"/>
            <a:ext cx="8229600" cy="4525963"/>
          </a:xfrm>
          <a:prstGeom prst="rect">
            <a:avLst/>
          </a:prstGeom>
          <a:noFill/>
          <a:ln>
            <a:noFill/>
          </a:ln>
        </p:spPr>
        <p:txBody>
          <a:bodyPr spcFirstLastPara="1" wrap="square" lIns="91425" tIns="45700" rIns="91425" bIns="45700" anchor="t" anchorCtr="0">
            <a:noAutofit/>
          </a:bodyPr>
          <a:lstStyle/>
          <a:p>
            <a:pPr>
              <a:lnSpc>
                <a:spcPct val="150000"/>
              </a:lnSpc>
              <a:buFont typeface="Wingdings" panose="05000000000000000000" pitchFamily="2" charset="2"/>
              <a:buChar char="§"/>
            </a:pPr>
            <a:r>
              <a:rPr lang="en-US" sz="2400" dirty="0"/>
              <a:t>IT teams face alert fatigue due to excessive log alerts and lack automated solutions for detected issues.</a:t>
            </a:r>
          </a:p>
          <a:p>
            <a:pPr>
              <a:lnSpc>
                <a:spcPct val="150000"/>
              </a:lnSpc>
              <a:buFont typeface="Wingdings" panose="05000000000000000000" pitchFamily="2" charset="2"/>
              <a:buChar char="§"/>
            </a:pPr>
            <a:r>
              <a:rPr lang="en-US" sz="2400" dirty="0"/>
              <a:t>Current AI-based tools detect anomalies but fail to provide actionable solutions.</a:t>
            </a:r>
          </a:p>
          <a:p>
            <a:pPr>
              <a:lnSpc>
                <a:spcPct val="150000"/>
              </a:lnSpc>
              <a:buFont typeface="Wingdings" panose="05000000000000000000" pitchFamily="2" charset="2"/>
              <a:buChar char="§"/>
            </a:pPr>
            <a:r>
              <a:rPr lang="en-US" sz="2400" dirty="0"/>
              <a:t>Organizations need an end-to-end solution that integrates log collection, classification, response, and visualization.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4400" b="0" dirty="0"/>
              <a:t>Proposed Solution And Methodology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Proposed Solution</a:t>
            </a:r>
            <a:endParaRPr dirty="0"/>
          </a:p>
        </p:txBody>
      </p:sp>
      <p:sp>
        <p:nvSpPr>
          <p:cNvPr id="158" name="Google Shape;158;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nSpc>
                <a:spcPct val="150000"/>
              </a:lnSpc>
              <a:buFont typeface="Wingdings" panose="05000000000000000000" pitchFamily="2" charset="2"/>
              <a:buChar char="§"/>
            </a:pPr>
            <a:r>
              <a:rPr lang="en-US" sz="2400" dirty="0"/>
              <a:t>Threat Track AI will be locally deployable AI system that uses LLMs and Agentic AI to analyze logs, filter critical alerts, and provide real-time solutions.</a:t>
            </a:r>
          </a:p>
          <a:p>
            <a:pPr>
              <a:lnSpc>
                <a:spcPct val="150000"/>
              </a:lnSpc>
              <a:buFont typeface="Wingdings" panose="05000000000000000000" pitchFamily="2" charset="2"/>
              <a:buChar char="§"/>
            </a:pPr>
            <a:r>
              <a:rPr lang="en-US" sz="2400" b="1" dirty="0"/>
              <a:t>Key Features:</a:t>
            </a:r>
          </a:p>
          <a:p>
            <a:pPr marL="114300" indent="0">
              <a:lnSpc>
                <a:spcPct val="150000"/>
              </a:lnSpc>
              <a:buNone/>
            </a:pPr>
            <a:r>
              <a:rPr lang="en-US" sz="2400" dirty="0"/>
              <a:t>  	- Real-time &amp; day-wise log analysis</a:t>
            </a:r>
          </a:p>
          <a:p>
            <a:pPr marL="114300" indent="0">
              <a:lnSpc>
                <a:spcPct val="150000"/>
              </a:lnSpc>
              <a:buNone/>
            </a:pPr>
            <a:r>
              <a:rPr lang="en-US" sz="2400" dirty="0"/>
              <a:t>  	- LLM-based classification of logs</a:t>
            </a:r>
          </a:p>
          <a:p>
            <a:pPr marL="114300" indent="0">
              <a:lnSpc>
                <a:spcPct val="150000"/>
              </a:lnSpc>
              <a:buNone/>
            </a:pPr>
            <a:r>
              <a:rPr lang="en-US" sz="2400" dirty="0"/>
              <a:t>  	- Agentic AI integration for autonomous log processing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Text Placeholder 2"/>
          <p:cNvSpPr>
            <a:spLocks noGrp="1"/>
          </p:cNvSpPr>
          <p:nvPr>
            <p:ph type="body" idx="1"/>
          </p:nvPr>
        </p:nvSpPr>
        <p:spPr/>
        <p:txBody>
          <a:bodyPr/>
          <a:lstStyle/>
          <a:p>
            <a:pPr>
              <a:lnSpc>
                <a:spcPct val="150000"/>
              </a:lnSpc>
              <a:buFont typeface="Wingdings" panose="05000000000000000000" pitchFamily="2" charset="2"/>
              <a:buChar char="§"/>
            </a:pPr>
            <a:r>
              <a:rPr lang="en-US" sz="2400" b="1" dirty="0"/>
              <a:t>Data Collection: </a:t>
            </a:r>
            <a:r>
              <a:rPr lang="en-US" sz="2400" dirty="0"/>
              <a:t>Logs from multiple sources.</a:t>
            </a:r>
          </a:p>
          <a:p>
            <a:pPr>
              <a:lnSpc>
                <a:spcPct val="150000"/>
              </a:lnSpc>
              <a:buFont typeface="Wingdings" panose="05000000000000000000" pitchFamily="2" charset="2"/>
              <a:buChar char="§"/>
            </a:pPr>
            <a:r>
              <a:rPr lang="en-US" sz="2400" b="1" dirty="0"/>
              <a:t>Preprocessing: </a:t>
            </a:r>
            <a:r>
              <a:rPr lang="en-US" sz="2400" dirty="0"/>
              <a:t>Removing noise, structuring data.</a:t>
            </a:r>
          </a:p>
          <a:p>
            <a:pPr>
              <a:lnSpc>
                <a:spcPct val="150000"/>
              </a:lnSpc>
              <a:buFont typeface="Wingdings" panose="05000000000000000000" pitchFamily="2" charset="2"/>
              <a:buChar char="§"/>
            </a:pPr>
            <a:r>
              <a:rPr lang="en-US" sz="2400" b="1" dirty="0"/>
              <a:t>LLM Classification: </a:t>
            </a:r>
            <a:r>
              <a:rPr lang="en-US" sz="2400" dirty="0"/>
              <a:t>Detect security threats &amp; categorize logs.</a:t>
            </a:r>
          </a:p>
          <a:p>
            <a:pPr>
              <a:lnSpc>
                <a:spcPct val="150000"/>
              </a:lnSpc>
              <a:buFont typeface="Wingdings" panose="05000000000000000000" pitchFamily="2" charset="2"/>
              <a:buChar char="§"/>
            </a:pPr>
            <a:r>
              <a:rPr lang="en-US" sz="2400" b="1" dirty="0"/>
              <a:t>AI Agents: </a:t>
            </a:r>
            <a:r>
              <a:rPr lang="en-US" sz="2400" dirty="0"/>
              <a:t>Identify log patterns, provide automated responses.</a:t>
            </a:r>
          </a:p>
          <a:p>
            <a:pPr>
              <a:lnSpc>
                <a:spcPct val="150000"/>
              </a:lnSpc>
              <a:buFont typeface="Wingdings" panose="05000000000000000000" pitchFamily="2" charset="2"/>
              <a:buChar char="§"/>
            </a:pPr>
            <a:r>
              <a:rPr lang="en-US" sz="2400" b="1" dirty="0"/>
              <a:t>Continuous Monitoring: </a:t>
            </a:r>
            <a:r>
              <a:rPr lang="en-US" sz="2400" dirty="0"/>
              <a:t>Ensuring real-time threat detection.</a:t>
            </a:r>
          </a:p>
          <a:p>
            <a:pPr>
              <a:lnSpc>
                <a:spcPct val="150000"/>
              </a:lnSpc>
              <a:buFont typeface="Wingdings" panose="05000000000000000000" pitchFamily="2" charset="2"/>
              <a:buChar char="§"/>
            </a:pPr>
            <a:endParaRPr lang="en-US" dirty="0"/>
          </a:p>
          <a:p>
            <a:pPr>
              <a:lnSpc>
                <a:spcPct val="150000"/>
              </a:lnSpc>
              <a:buFont typeface="Wingdings" panose="05000000000000000000" pitchFamily="2" charset="2"/>
              <a:buChar char="§"/>
            </a:pPr>
            <a:endParaRPr lang="en-US" dirty="0"/>
          </a:p>
        </p:txBody>
      </p:sp>
    </p:spTree>
    <p:extLst>
      <p:ext uri="{BB962C8B-B14F-4D97-AF65-F5344CB8AC3E}">
        <p14:creationId xmlns:p14="http://schemas.microsoft.com/office/powerpoint/2010/main" val="275457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4400" b="0" dirty="0"/>
              <a:t>Project Scope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Project Scope </a:t>
            </a:r>
          </a:p>
        </p:txBody>
      </p:sp>
      <p:sp>
        <p:nvSpPr>
          <p:cNvPr id="3" name="Text Placeholder 2"/>
          <p:cNvSpPr>
            <a:spLocks noGrp="1"/>
          </p:cNvSpPr>
          <p:nvPr>
            <p:ph type="body" idx="1"/>
          </p:nvPr>
        </p:nvSpPr>
        <p:spPr>
          <a:xfrm>
            <a:off x="457200" y="1299949"/>
            <a:ext cx="8229600" cy="4525963"/>
          </a:xfrm>
        </p:spPr>
        <p:txBody>
          <a:bodyPr/>
          <a:lstStyle/>
          <a:p>
            <a:pPr>
              <a:lnSpc>
                <a:spcPct val="150000"/>
              </a:lnSpc>
              <a:buFont typeface="Wingdings" panose="05000000000000000000" pitchFamily="2" charset="2"/>
              <a:buChar char="§"/>
            </a:pPr>
            <a:r>
              <a:rPr lang="en-US" sz="2400" dirty="0"/>
              <a:t>Dynamic AI-powered log analysis adapting to different log types.</a:t>
            </a:r>
          </a:p>
          <a:p>
            <a:pPr>
              <a:lnSpc>
                <a:spcPct val="150000"/>
              </a:lnSpc>
              <a:buFont typeface="Wingdings" panose="05000000000000000000" pitchFamily="2" charset="2"/>
              <a:buChar char="§"/>
            </a:pPr>
            <a:r>
              <a:rPr lang="en-US" sz="2400" dirty="0"/>
              <a:t>Log processing to uncover recurring threats.</a:t>
            </a:r>
          </a:p>
          <a:p>
            <a:pPr>
              <a:lnSpc>
                <a:spcPct val="150000"/>
              </a:lnSpc>
              <a:buFont typeface="Wingdings" panose="05000000000000000000" pitchFamily="2" charset="2"/>
              <a:buChar char="§"/>
            </a:pPr>
            <a:r>
              <a:rPr lang="en-US" sz="2400" dirty="0"/>
              <a:t>Customizable AI agents to support future scalability.</a:t>
            </a:r>
          </a:p>
          <a:p>
            <a:pPr>
              <a:lnSpc>
                <a:spcPct val="150000"/>
              </a:lnSpc>
              <a:buFont typeface="Wingdings" panose="05000000000000000000" pitchFamily="2" charset="2"/>
              <a:buChar char="§"/>
            </a:pPr>
            <a:endParaRPr lang="en-US" sz="2400" dirty="0"/>
          </a:p>
        </p:txBody>
      </p:sp>
    </p:spTree>
    <p:extLst>
      <p:ext uri="{BB962C8B-B14F-4D97-AF65-F5344CB8AC3E}">
        <p14:creationId xmlns:p14="http://schemas.microsoft.com/office/powerpoint/2010/main" val="1744675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Project Team</a:t>
            </a:r>
            <a:endParaRPr dirty="0"/>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indent="-457200">
              <a:spcBef>
                <a:spcPts val="0"/>
              </a:spcBef>
              <a:buSzPts val="3200"/>
              <a:buFont typeface="Wingdings" panose="05000000000000000000" pitchFamily="2" charset="2"/>
              <a:buChar char="§"/>
            </a:pPr>
            <a:r>
              <a:rPr lang="en-US" sz="2800" dirty="0"/>
              <a:t>Danyal Khan(40856)</a:t>
            </a:r>
            <a:endParaRPr sz="2800" dirty="0"/>
          </a:p>
          <a:p>
            <a:pPr indent="-457200">
              <a:spcBef>
                <a:spcPts val="640"/>
              </a:spcBef>
              <a:buSzPts val="3200"/>
              <a:buFont typeface="Wingdings" panose="05000000000000000000" pitchFamily="2" charset="2"/>
              <a:buChar char="§"/>
            </a:pPr>
            <a:r>
              <a:rPr lang="en-US" sz="2800" dirty="0"/>
              <a:t>Khawaja Bilal Ahmad(41276)</a:t>
            </a:r>
            <a:endParaRPr sz="2800" dirty="0"/>
          </a:p>
          <a:p>
            <a:pPr indent="-457200">
              <a:spcBef>
                <a:spcPts val="640"/>
              </a:spcBef>
              <a:buSzPts val="3200"/>
              <a:buFont typeface="Wingdings" panose="05000000000000000000" pitchFamily="2" charset="2"/>
              <a:buChar char="§"/>
            </a:pPr>
            <a:r>
              <a:rPr lang="en-US" sz="2800" dirty="0"/>
              <a:t>Muhammad Javaid (40855)</a:t>
            </a:r>
            <a:endParaRPr sz="2800" dirty="0"/>
          </a:p>
          <a:p>
            <a:pPr marL="660400" indent="-457200">
              <a:spcBef>
                <a:spcPts val="640"/>
              </a:spcBef>
              <a:buSzPts val="3200"/>
              <a:buFont typeface="Wingdings" panose="05000000000000000000" pitchFamily="2" charset="2"/>
              <a:buChar char="§"/>
            </a:pP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114300" lvl="0">
              <a:spcBef>
                <a:spcPts val="360"/>
              </a:spcBef>
              <a:buClr>
                <a:schemeClr val="dk1"/>
              </a:buClr>
              <a:buSzPts val="1800"/>
            </a:pPr>
            <a:r>
              <a:rPr lang="en-US" sz="4400" b="0" dirty="0"/>
              <a:t>Constraints And Limitations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Constraints And Limitations</a:t>
            </a:r>
          </a:p>
        </p:txBody>
      </p:sp>
      <p:sp>
        <p:nvSpPr>
          <p:cNvPr id="182" name="Google Shape;182;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sz="2400" b="1" dirty="0"/>
              <a:t>Scalability Issues: </a:t>
            </a:r>
            <a:r>
              <a:rPr lang="en-US" sz="2400" dirty="0"/>
              <a:t>Large-scale deployments may require infrastructure upgrades (GPUs).</a:t>
            </a:r>
          </a:p>
          <a:p>
            <a:r>
              <a:rPr lang="en-US" sz="2400" dirty="0"/>
              <a:t>Another constraint is </a:t>
            </a:r>
            <a:r>
              <a:rPr lang="en-US" sz="2400" b="1" dirty="0"/>
              <a:t>building a custom LLM from scratch</a:t>
            </a:r>
            <a:r>
              <a:rPr lang="en-US" sz="2400" dirty="0"/>
              <a:t>, rather than using a pre-trained model.</a:t>
            </a:r>
          </a:p>
          <a:p>
            <a:endParaRPr lang="en-US" sz="2400" b="1" dirty="0"/>
          </a:p>
          <a:p>
            <a:r>
              <a:rPr lang="en-US" sz="2400" b="1" dirty="0"/>
              <a:t>Local Deployment Only:</a:t>
            </a:r>
            <a:r>
              <a:rPr lang="en-US" sz="2400" dirty="0"/>
              <a:t> The model must be deployed locally, so </a:t>
            </a:r>
            <a:r>
              <a:rPr lang="en-US" sz="2400" b="1" dirty="0"/>
              <a:t>no cloud integration</a:t>
            </a:r>
            <a:r>
              <a:rPr lang="en-US" sz="2400" dirty="0"/>
              <a:t> is included in this project.</a:t>
            </a:r>
          </a:p>
          <a:p>
            <a:r>
              <a:rPr lang="en-US" sz="2400" b="1" dirty="0"/>
              <a:t>No Direct Action:</a:t>
            </a:r>
            <a:r>
              <a:rPr lang="en-US" sz="2400" dirty="0"/>
              <a:t> The model </a:t>
            </a:r>
            <a:r>
              <a:rPr lang="en-US" sz="2400" b="1" dirty="0"/>
              <a:t>only provides suggestions</a:t>
            </a:r>
            <a:r>
              <a:rPr lang="en-US" sz="2400" dirty="0"/>
              <a:t> for issue resolution but </a:t>
            </a:r>
            <a:r>
              <a:rPr lang="en-US" sz="2400" b="1" dirty="0"/>
              <a:t>does not execute any actions</a:t>
            </a:r>
            <a:r>
              <a:rPr lang="en-US" sz="2400" dirty="0"/>
              <a:t> automatically.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Breakdown Structure [1/2]</a:t>
            </a:r>
          </a:p>
        </p:txBody>
      </p:sp>
      <p:sp>
        <p:nvSpPr>
          <p:cNvPr id="3" name="Text Placeholder 2"/>
          <p:cNvSpPr>
            <a:spLocks noGrp="1"/>
          </p:cNvSpPr>
          <p:nvPr>
            <p:ph type="body" idx="1"/>
          </p:nvPr>
        </p:nvSpPr>
        <p:spPr>
          <a:xfrm>
            <a:off x="457200" y="1417638"/>
            <a:ext cx="8229600" cy="4525963"/>
          </a:xfrm>
        </p:spPr>
        <p:txBody>
          <a:bodyPr/>
          <a:lstStyle/>
          <a:p>
            <a:pPr marL="571500" indent="-457200">
              <a:lnSpc>
                <a:spcPct val="150000"/>
              </a:lnSpc>
              <a:buFont typeface="+mj-lt"/>
              <a:buAutoNum type="arabicPeriod"/>
            </a:pPr>
            <a:r>
              <a:rPr lang="en-US" sz="2400" b="1" dirty="0"/>
              <a:t>Log Ingestion &amp; Collection</a:t>
            </a:r>
            <a:endParaRPr lang="en-US" sz="2400" dirty="0"/>
          </a:p>
          <a:p>
            <a:pPr lvl="1">
              <a:lnSpc>
                <a:spcPct val="150000"/>
              </a:lnSpc>
              <a:buFont typeface="Arial" panose="020B0604020202020204" pitchFamily="34" charset="0"/>
              <a:buChar char="•"/>
            </a:pPr>
            <a:r>
              <a:rPr lang="en-US" sz="2000" dirty="0"/>
              <a:t>Connect with the log file </a:t>
            </a:r>
          </a:p>
          <a:p>
            <a:pPr lvl="1">
              <a:lnSpc>
                <a:spcPct val="150000"/>
              </a:lnSpc>
              <a:buFont typeface="Arial" panose="020B0604020202020204" pitchFamily="34" charset="0"/>
              <a:buChar char="•"/>
            </a:pPr>
            <a:r>
              <a:rPr lang="en-US" sz="2000" dirty="0"/>
              <a:t>Set up Socket.io / HTTP / GraphQL for real-time log ingestion </a:t>
            </a:r>
          </a:p>
          <a:p>
            <a:pPr marL="571500" indent="-457200">
              <a:lnSpc>
                <a:spcPct val="150000"/>
              </a:lnSpc>
              <a:buFont typeface="+mj-lt"/>
              <a:buAutoNum type="arabicPeriod"/>
            </a:pPr>
            <a:r>
              <a:rPr lang="en-US" sz="2400" b="1" dirty="0"/>
              <a:t>Backend Development (FastAPI Server)</a:t>
            </a:r>
            <a:endParaRPr lang="en-US" sz="2400" dirty="0"/>
          </a:p>
          <a:p>
            <a:pPr lvl="1">
              <a:lnSpc>
                <a:spcPct val="150000"/>
              </a:lnSpc>
              <a:buFont typeface="Arial" panose="020B0604020202020204" pitchFamily="34" charset="0"/>
              <a:buChar char="•"/>
            </a:pPr>
            <a:r>
              <a:rPr lang="en-US" sz="2000" dirty="0"/>
              <a:t>Set up FastAPI server</a:t>
            </a:r>
          </a:p>
          <a:p>
            <a:pPr lvl="1">
              <a:lnSpc>
                <a:spcPct val="150000"/>
              </a:lnSpc>
              <a:buFont typeface="Arial" panose="020B0604020202020204" pitchFamily="34" charset="0"/>
              <a:buChar char="•"/>
            </a:pPr>
            <a:r>
              <a:rPr lang="en-US" sz="2000" dirty="0"/>
              <a:t>Develop API endpoints for log submission &amp; retrieval</a:t>
            </a:r>
          </a:p>
          <a:p>
            <a:pPr marL="114300" indent="0">
              <a:lnSpc>
                <a:spcPct val="150000"/>
              </a:lnSpc>
              <a:buNone/>
            </a:pPr>
            <a:r>
              <a:rPr lang="en-US" sz="2000" b="1" dirty="0"/>
              <a:t>3. </a:t>
            </a:r>
            <a:r>
              <a:rPr lang="en-US" sz="2400" b="1" dirty="0"/>
              <a:t>AI Model Development (LLM with Agentic AI)</a:t>
            </a:r>
            <a:endParaRPr lang="en-US" sz="2400" dirty="0"/>
          </a:p>
          <a:p>
            <a:pPr lvl="1">
              <a:lnSpc>
                <a:spcPct val="150000"/>
              </a:lnSpc>
              <a:buFont typeface="Arial" panose="020B0604020202020204" pitchFamily="34" charset="0"/>
              <a:buChar char="•"/>
            </a:pPr>
            <a:r>
              <a:rPr lang="en-US" sz="2000" dirty="0"/>
              <a:t>Implement Classifier Agent (critical vs. non-critical logs)</a:t>
            </a:r>
          </a:p>
          <a:p>
            <a:pPr marL="571500" lvl="1" indent="0">
              <a:lnSpc>
                <a:spcPct val="150000"/>
              </a:lnSpc>
              <a:buNone/>
            </a:pPr>
            <a:endParaRPr lang="en-US" sz="2400" dirty="0"/>
          </a:p>
        </p:txBody>
      </p:sp>
    </p:spTree>
    <p:extLst>
      <p:ext uri="{BB962C8B-B14F-4D97-AF65-F5344CB8AC3E}">
        <p14:creationId xmlns:p14="http://schemas.microsoft.com/office/powerpoint/2010/main" val="271640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233" y="186612"/>
            <a:ext cx="8229600" cy="1143000"/>
          </a:xfrm>
        </p:spPr>
        <p:txBody>
          <a:bodyPr/>
          <a:lstStyle/>
          <a:p>
            <a:r>
              <a:rPr lang="en-US" dirty="0"/>
              <a:t>Work Breakdown Structure [2/2]</a:t>
            </a:r>
          </a:p>
        </p:txBody>
      </p:sp>
      <p:sp>
        <p:nvSpPr>
          <p:cNvPr id="3" name="Text Placeholder 2"/>
          <p:cNvSpPr>
            <a:spLocks noGrp="1"/>
          </p:cNvSpPr>
          <p:nvPr>
            <p:ph type="body" idx="1"/>
          </p:nvPr>
        </p:nvSpPr>
        <p:spPr>
          <a:xfrm>
            <a:off x="345233" y="1329612"/>
            <a:ext cx="8229600" cy="4525963"/>
          </a:xfrm>
        </p:spPr>
        <p:txBody>
          <a:bodyPr/>
          <a:lstStyle/>
          <a:p>
            <a:pPr lvl="1">
              <a:lnSpc>
                <a:spcPct val="150000"/>
              </a:lnSpc>
              <a:buFont typeface="Arial" panose="020B0604020202020204" pitchFamily="34" charset="0"/>
              <a:buChar char="•"/>
            </a:pPr>
            <a:r>
              <a:rPr lang="en-US" sz="2000" dirty="0"/>
              <a:t>Implement Responder Agent (response on critical)</a:t>
            </a:r>
            <a:endParaRPr lang="en-US" sz="2000" b="1" dirty="0"/>
          </a:p>
          <a:p>
            <a:pPr marL="114300" indent="0">
              <a:lnSpc>
                <a:spcPct val="150000"/>
              </a:lnSpc>
              <a:buNone/>
            </a:pPr>
            <a:r>
              <a:rPr lang="en-US" sz="2000" b="1" dirty="0"/>
              <a:t>4.</a:t>
            </a:r>
            <a:r>
              <a:rPr lang="en-US" sz="2400" b="1" dirty="0"/>
              <a:t> Integration</a:t>
            </a:r>
            <a:endParaRPr lang="en-US" sz="2400" dirty="0"/>
          </a:p>
          <a:p>
            <a:pPr lvl="1">
              <a:lnSpc>
                <a:spcPct val="150000"/>
              </a:lnSpc>
              <a:buFont typeface="Arial" panose="020B0604020202020204" pitchFamily="34" charset="0"/>
              <a:buChar char="•"/>
            </a:pPr>
            <a:r>
              <a:rPr lang="en-US" sz="2000" dirty="0"/>
              <a:t>database for storing logs</a:t>
            </a:r>
          </a:p>
          <a:p>
            <a:pPr marL="114300" indent="0">
              <a:lnSpc>
                <a:spcPct val="150000"/>
              </a:lnSpc>
              <a:buNone/>
            </a:pPr>
            <a:r>
              <a:rPr lang="en-US" sz="2000" b="1" dirty="0"/>
              <a:t>5. </a:t>
            </a:r>
            <a:r>
              <a:rPr lang="en-US" sz="2400" b="1" dirty="0"/>
              <a:t>Alert &amp; Notification System</a:t>
            </a:r>
            <a:endParaRPr lang="en-US" sz="2400" dirty="0"/>
          </a:p>
          <a:p>
            <a:pPr lvl="1">
              <a:lnSpc>
                <a:spcPct val="150000"/>
              </a:lnSpc>
              <a:buFont typeface="Arial" panose="020B0604020202020204" pitchFamily="34" charset="0"/>
              <a:buChar char="•"/>
            </a:pPr>
            <a:r>
              <a:rPr lang="en-US" sz="2000" dirty="0"/>
              <a:t>Develop real-time alert mechanism</a:t>
            </a:r>
          </a:p>
          <a:p>
            <a:pPr marL="114300" indent="0">
              <a:lnSpc>
                <a:spcPct val="150000"/>
              </a:lnSpc>
              <a:buNone/>
            </a:pPr>
            <a:r>
              <a:rPr lang="en-US" sz="2000" b="1" dirty="0"/>
              <a:t>6.</a:t>
            </a:r>
            <a:r>
              <a:rPr lang="en-US" sz="2400" b="1" dirty="0"/>
              <a:t> Dashboard Development</a:t>
            </a:r>
            <a:endParaRPr lang="en-US" sz="2400" dirty="0"/>
          </a:p>
          <a:p>
            <a:pPr lvl="1">
              <a:lnSpc>
                <a:spcPct val="150000"/>
              </a:lnSpc>
              <a:buFont typeface="Arial" panose="020B0604020202020204" pitchFamily="34" charset="0"/>
              <a:buChar char="•"/>
            </a:pPr>
            <a:r>
              <a:rPr lang="en-US" sz="2000" dirty="0"/>
              <a:t>Build a frontend dashboard (React, tailwind)</a:t>
            </a:r>
          </a:p>
          <a:p>
            <a:endParaRPr lang="en-US" sz="1800" dirty="0"/>
          </a:p>
        </p:txBody>
      </p:sp>
    </p:spTree>
    <p:extLst>
      <p:ext uri="{BB962C8B-B14F-4D97-AF65-F5344CB8AC3E}">
        <p14:creationId xmlns:p14="http://schemas.microsoft.com/office/powerpoint/2010/main" val="964426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9144000" cy="5896947"/>
          </a:xfrm>
          <a:prstGeom prst="rect">
            <a:avLst/>
          </a:prstGeom>
        </p:spPr>
      </p:pic>
    </p:spTree>
    <p:extLst>
      <p:ext uri="{BB962C8B-B14F-4D97-AF65-F5344CB8AC3E}">
        <p14:creationId xmlns:p14="http://schemas.microsoft.com/office/powerpoint/2010/main" val="44580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4AB656-07FD-415A-B297-B125A61D06A8}"/>
              </a:ext>
            </a:extLst>
          </p:cNvPr>
          <p:cNvSpPr>
            <a:spLocks noGrp="1"/>
          </p:cNvSpPr>
          <p:nvPr>
            <p:ph type="title"/>
          </p:nvPr>
        </p:nvSpPr>
        <p:spPr>
          <a:xfrm>
            <a:off x="457200" y="0"/>
            <a:ext cx="8229600" cy="1143000"/>
          </a:xfrm>
        </p:spPr>
        <p:txBody>
          <a:bodyPr/>
          <a:lstStyle/>
          <a:p>
            <a:r>
              <a:rPr lang="en-US" dirty="0"/>
              <a:t>Roles And Responsibilities</a:t>
            </a:r>
          </a:p>
        </p:txBody>
      </p:sp>
      <p:graphicFrame>
        <p:nvGraphicFramePr>
          <p:cNvPr id="4" name="Table 3">
            <a:extLst>
              <a:ext uri="{FF2B5EF4-FFF2-40B4-BE49-F238E27FC236}">
                <a16:creationId xmlns:a16="http://schemas.microsoft.com/office/drawing/2014/main" xmlns="" id="{159A88E3-29D5-4EFE-9EA6-1BC1F8A2BEA3}"/>
              </a:ext>
            </a:extLst>
          </p:cNvPr>
          <p:cNvGraphicFramePr>
            <a:graphicFrameLocks noGrp="1"/>
          </p:cNvGraphicFramePr>
          <p:nvPr>
            <p:extLst>
              <p:ext uri="{D42A27DB-BD31-4B8C-83A1-F6EECF244321}">
                <p14:modId xmlns:p14="http://schemas.microsoft.com/office/powerpoint/2010/main" val="2583898440"/>
              </p:ext>
            </p:extLst>
          </p:nvPr>
        </p:nvGraphicFramePr>
        <p:xfrm>
          <a:off x="232115" y="840544"/>
          <a:ext cx="8454685" cy="4941278"/>
        </p:xfrm>
        <a:graphic>
          <a:graphicData uri="http://schemas.openxmlformats.org/drawingml/2006/table">
            <a:tbl>
              <a:tblPr/>
              <a:tblGrid>
                <a:gridCol w="1690937">
                  <a:extLst>
                    <a:ext uri="{9D8B030D-6E8A-4147-A177-3AD203B41FA5}">
                      <a16:colId xmlns:a16="http://schemas.microsoft.com/office/drawing/2014/main" xmlns="" val="3892995257"/>
                    </a:ext>
                  </a:extLst>
                </a:gridCol>
                <a:gridCol w="1690937">
                  <a:extLst>
                    <a:ext uri="{9D8B030D-6E8A-4147-A177-3AD203B41FA5}">
                      <a16:colId xmlns:a16="http://schemas.microsoft.com/office/drawing/2014/main" xmlns="" val="719835350"/>
                    </a:ext>
                  </a:extLst>
                </a:gridCol>
                <a:gridCol w="1690937">
                  <a:extLst>
                    <a:ext uri="{9D8B030D-6E8A-4147-A177-3AD203B41FA5}">
                      <a16:colId xmlns:a16="http://schemas.microsoft.com/office/drawing/2014/main" xmlns="" val="2818945183"/>
                    </a:ext>
                  </a:extLst>
                </a:gridCol>
                <a:gridCol w="1690937">
                  <a:extLst>
                    <a:ext uri="{9D8B030D-6E8A-4147-A177-3AD203B41FA5}">
                      <a16:colId xmlns:a16="http://schemas.microsoft.com/office/drawing/2014/main" xmlns="" val="2475635255"/>
                    </a:ext>
                  </a:extLst>
                </a:gridCol>
                <a:gridCol w="1690937">
                  <a:extLst>
                    <a:ext uri="{9D8B030D-6E8A-4147-A177-3AD203B41FA5}">
                      <a16:colId xmlns:a16="http://schemas.microsoft.com/office/drawing/2014/main" xmlns="" val="4175443368"/>
                    </a:ext>
                  </a:extLst>
                </a:gridCol>
              </a:tblGrid>
              <a:tr h="745853">
                <a:tc>
                  <a:txBody>
                    <a:bodyPr/>
                    <a:lstStyle/>
                    <a:p>
                      <a:r>
                        <a:rPr lang="en-US" sz="1300" dirty="0"/>
                        <a:t>Number</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Roles</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dirty="0"/>
                        <a:t>M . Javaid </a:t>
                      </a:r>
                    </a:p>
                    <a:p>
                      <a:r>
                        <a:rPr lang="en-US" sz="1300" dirty="0"/>
                        <a:t>(</a:t>
                      </a:r>
                      <a:r>
                        <a:rPr lang="en-US" sz="1300" dirty="0" smtClean="0"/>
                        <a:t>AI/Model)</a:t>
                      </a:r>
                      <a:endParaRPr lang="en-US" sz="1300" dirty="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Danyal Khan (Backend/Integration)</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Bilal Ahmad (Frontend/Testing)</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546297443"/>
                  </a:ext>
                </a:extLst>
              </a:tr>
              <a:tr h="528313">
                <a:tc>
                  <a:txBody>
                    <a:bodyPr/>
                    <a:lstStyle/>
                    <a:p>
                      <a:r>
                        <a:rPr lang="en-US" sz="1300"/>
                        <a:t>1</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Data collection and preprocessing</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3790252801"/>
                  </a:ext>
                </a:extLst>
              </a:tr>
              <a:tr h="528313">
                <a:tc>
                  <a:txBody>
                    <a:bodyPr/>
                    <a:lstStyle/>
                    <a:p>
                      <a:r>
                        <a:rPr lang="en-US" sz="1300"/>
                        <a:t>2</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Front-end development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3681570746"/>
                  </a:ext>
                </a:extLst>
              </a:tr>
              <a:tr h="528313">
                <a:tc>
                  <a:txBody>
                    <a:bodyPr/>
                    <a:lstStyle/>
                    <a:p>
                      <a:r>
                        <a:rPr lang="en-US" sz="1300"/>
                        <a:t>3</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dirty="0"/>
                        <a:t>Back end Development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165107487"/>
                  </a:ext>
                </a:extLst>
              </a:tr>
              <a:tr h="528313">
                <a:tc>
                  <a:txBody>
                    <a:bodyPr/>
                    <a:lstStyle/>
                    <a:p>
                      <a:r>
                        <a:rPr lang="en-US" sz="1300" dirty="0"/>
                        <a:t>4</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Model Development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dirty="0" smtClean="0"/>
                        <a:t>✔️</a:t>
                      </a:r>
                      <a:endParaRPr lang="en-US" sz="1300" dirty="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dirty="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318941444"/>
                  </a:ext>
                </a:extLst>
              </a:tr>
              <a:tr h="310772">
                <a:tc>
                  <a:txBody>
                    <a:bodyPr/>
                    <a:lstStyle/>
                    <a:p>
                      <a:r>
                        <a:rPr lang="en-US" sz="1300"/>
                        <a:t>5</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Model Evaluation</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786054837"/>
                  </a:ext>
                </a:extLst>
              </a:tr>
              <a:tr h="310772">
                <a:tc>
                  <a:txBody>
                    <a:bodyPr/>
                    <a:lstStyle/>
                    <a:p>
                      <a:r>
                        <a:rPr lang="en-US" sz="1300"/>
                        <a:t>6</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Model integration</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724210688"/>
                  </a:ext>
                </a:extLst>
              </a:tr>
              <a:tr h="528313">
                <a:tc>
                  <a:txBody>
                    <a:bodyPr/>
                    <a:lstStyle/>
                    <a:p>
                      <a:r>
                        <a:rPr lang="en-US" sz="1300"/>
                        <a:t>7</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Testing and Debugging</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837481215"/>
                  </a:ext>
                </a:extLst>
              </a:tr>
              <a:tr h="310772">
                <a:tc>
                  <a:txBody>
                    <a:bodyPr/>
                    <a:lstStyle/>
                    <a:p>
                      <a:r>
                        <a:rPr lang="en-US" sz="1300"/>
                        <a:t>8</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Documentation</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114709539"/>
                  </a:ext>
                </a:extLst>
              </a:tr>
              <a:tr h="310772">
                <a:tc>
                  <a:txBody>
                    <a:bodyPr/>
                    <a:lstStyle/>
                    <a:p>
                      <a:r>
                        <a:rPr lang="en-US" sz="1300"/>
                        <a:t>9</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Deployment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376565151"/>
                  </a:ext>
                </a:extLst>
              </a:tr>
              <a:tr h="310772">
                <a:tc>
                  <a:txBody>
                    <a:bodyPr/>
                    <a:lstStyle/>
                    <a:p>
                      <a:r>
                        <a:rPr lang="en-US" sz="1300"/>
                        <a:t>10</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Maintenance</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endParaRPr lang="en-US" sz="1300"/>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300" dirty="0"/>
                        <a:t>✔️</a:t>
                      </a:r>
                    </a:p>
                  </a:txBody>
                  <a:tcPr marL="85396" marR="85396" marT="42698" marB="42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3993335978"/>
                  </a:ext>
                </a:extLst>
              </a:tr>
            </a:tbl>
          </a:graphicData>
        </a:graphic>
      </p:graphicFrame>
    </p:spTree>
    <p:extLst>
      <p:ext uri="{BB962C8B-B14F-4D97-AF65-F5344CB8AC3E}">
        <p14:creationId xmlns:p14="http://schemas.microsoft.com/office/powerpoint/2010/main" val="3725722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idx="1"/>
          </p:nvPr>
        </p:nvSpPr>
        <p:spPr>
          <a:xfrm>
            <a:off x="0" y="1600200"/>
            <a:ext cx="9144000" cy="4525963"/>
          </a:xfrm>
        </p:spPr>
        <p:txBody>
          <a:bodyPr/>
          <a:lstStyle/>
          <a:p>
            <a:pPr marL="203200" indent="0">
              <a:spcBef>
                <a:spcPts val="0"/>
              </a:spcBef>
              <a:buSzPts val="3200"/>
              <a:buNone/>
            </a:pPr>
            <a:r>
              <a:rPr lang="en-US" sz="2400" u="sng" dirty="0">
                <a:solidFill>
                  <a:srgbClr val="4F21CF"/>
                </a:solidFill>
              </a:rPr>
              <a:t>[1]</a:t>
            </a:r>
            <a:r>
              <a:rPr lang="en-US" sz="2400" dirty="0">
                <a:solidFill>
                  <a:srgbClr val="4F21CF"/>
                </a:solidFill>
              </a:rPr>
              <a:t> </a:t>
            </a:r>
            <a:r>
              <a:rPr lang="en-US" sz="2400" dirty="0" smtClean="0"/>
              <a:t>M</a:t>
            </a:r>
            <a:r>
              <a:rPr lang="en-US" sz="2400" dirty="0"/>
              <a:t>. </a:t>
            </a:r>
            <a:r>
              <a:rPr lang="en-US" sz="2400" dirty="0" err="1"/>
              <a:t>Siwach</a:t>
            </a:r>
            <a:r>
              <a:rPr lang="en-US" sz="2400" dirty="0"/>
              <a:t> and S. Mann, “ISSUES AND CHALLENGES IN ANOMALY DETECTION FOR WEB LOG DATA,” vol. 9, no. 6, 2022.</a:t>
            </a:r>
          </a:p>
          <a:p>
            <a:pPr marL="203200" indent="0">
              <a:spcBef>
                <a:spcPts val="0"/>
              </a:spcBef>
              <a:buSzPts val="3200"/>
              <a:buNone/>
            </a:pPr>
            <a:r>
              <a:rPr lang="en-US" sz="2400" u="sng" dirty="0">
                <a:solidFill>
                  <a:srgbClr val="4F21CF"/>
                </a:solidFill>
              </a:rPr>
              <a:t>[2]</a:t>
            </a:r>
            <a:r>
              <a:rPr lang="en-US" sz="2400" dirty="0">
                <a:solidFill>
                  <a:srgbClr val="00B0F0"/>
                </a:solidFill>
              </a:rPr>
              <a:t> </a:t>
            </a:r>
            <a:r>
              <a:rPr lang="en-US" sz="2400" dirty="0"/>
              <a:t>Shah, A. H., Pasha, D., </a:t>
            </a:r>
            <a:r>
              <a:rPr lang="en-US" sz="2400" dirty="0" err="1"/>
              <a:t>Zadeh</a:t>
            </a:r>
            <a:r>
              <a:rPr lang="en-US" sz="2400" dirty="0"/>
              <a:t>, E. H., &amp; </a:t>
            </a:r>
            <a:r>
              <a:rPr lang="en-US" sz="2400" dirty="0" err="1"/>
              <a:t>Konur</a:t>
            </a:r>
            <a:r>
              <a:rPr lang="en-US" sz="2400" dirty="0"/>
              <a:t>, S. (2022). Automated      Log Analysis and Anomaly Detection Using Machine Learning. </a:t>
            </a:r>
            <a:r>
              <a:rPr lang="en-US" sz="2400" i="1" dirty="0"/>
              <a:t>Frontiers in Artificial Intelligence and Applications</a:t>
            </a:r>
            <a:r>
              <a:rPr lang="en-US" sz="2400" dirty="0"/>
              <a:t>, </a:t>
            </a:r>
            <a:r>
              <a:rPr lang="en-US" sz="2400" i="1" dirty="0"/>
              <a:t>358</a:t>
            </a:r>
            <a:r>
              <a:rPr lang="en-US" sz="2400" dirty="0"/>
              <a:t>, 137–147. https://doi.org/10.3233/FAIA220378</a:t>
            </a:r>
          </a:p>
          <a:p>
            <a:pPr marL="203200" indent="0">
              <a:spcBef>
                <a:spcPts val="0"/>
              </a:spcBef>
              <a:buSzPts val="3200"/>
              <a:buNone/>
            </a:pPr>
            <a:r>
              <a:rPr lang="en-US" sz="2400" u="sng" dirty="0">
                <a:solidFill>
                  <a:srgbClr val="4F21CF"/>
                </a:solidFill>
              </a:rPr>
              <a:t>[3]</a:t>
            </a:r>
            <a:r>
              <a:rPr lang="en-US" sz="2400" dirty="0">
                <a:solidFill>
                  <a:srgbClr val="4F21CF"/>
                </a:solidFill>
              </a:rPr>
              <a:t> </a:t>
            </a:r>
            <a:r>
              <a:rPr lang="en-US" sz="2400" dirty="0" err="1"/>
              <a:t>Asma</a:t>
            </a:r>
            <a:r>
              <a:rPr lang="en-US" sz="2400" dirty="0"/>
              <a:t> Fariha, Vida G, M. Masoud, </a:t>
            </a:r>
            <a:r>
              <a:rPr lang="en-US" sz="2400" dirty="0" err="1"/>
              <a:t>Akrammul</a:t>
            </a:r>
            <a:r>
              <a:rPr lang="en-US" sz="2400" dirty="0"/>
              <a:t> </a:t>
            </a:r>
            <a:r>
              <a:rPr lang="en-US" sz="2400" dirty="0" err="1"/>
              <a:t>A,“Log</a:t>
            </a:r>
            <a:r>
              <a:rPr lang="en-US" sz="2400" dirty="0"/>
              <a:t> Anomaly Detection by Leveraging LLM-Based Parsing and Embedding with Attention Mechanism,” Canadian Conference on Electrical and Computer Engineering (2024) 859-863</a:t>
            </a:r>
          </a:p>
          <a:p>
            <a:pPr marL="203200" indent="0">
              <a:spcBef>
                <a:spcPts val="0"/>
              </a:spcBef>
              <a:buSzPts val="3200"/>
              <a:buNone/>
            </a:pPr>
            <a:endParaRPr lang="en-US" sz="2400" dirty="0"/>
          </a:p>
        </p:txBody>
      </p:sp>
    </p:spTree>
    <p:extLst>
      <p:ext uri="{BB962C8B-B14F-4D97-AF65-F5344CB8AC3E}">
        <p14:creationId xmlns:p14="http://schemas.microsoft.com/office/powerpoint/2010/main" val="134568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057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Table of Content</a:t>
            </a:r>
            <a:endParaRPr dirty="0"/>
          </a:p>
        </p:txBody>
      </p:sp>
      <p:sp>
        <p:nvSpPr>
          <p:cNvPr id="98" name="Google Shape;98;p3"/>
          <p:cNvSpPr txBox="1">
            <a:spLocks noGrp="1"/>
          </p:cNvSpPr>
          <p:nvPr>
            <p:ph type="body" idx="1"/>
          </p:nvPr>
        </p:nvSpPr>
        <p:spPr>
          <a:xfrm>
            <a:off x="457200" y="1447800"/>
            <a:ext cx="8229600" cy="4526100"/>
          </a:xfrm>
          <a:prstGeom prst="rect">
            <a:avLst/>
          </a:prstGeom>
          <a:noFill/>
          <a:ln>
            <a:noFill/>
          </a:ln>
        </p:spPr>
        <p:txBody>
          <a:bodyPr spcFirstLastPara="1" wrap="square" lIns="91425" tIns="45700" rIns="91425" bIns="45700" anchor="t" anchorCtr="0">
            <a:noAutofit/>
          </a:bodyPr>
          <a:lstStyle/>
          <a:p>
            <a:pPr lvl="0" indent="-457200" algn="l" rtl="0">
              <a:lnSpc>
                <a:spcPct val="100000"/>
              </a:lnSpc>
              <a:spcBef>
                <a:spcPts val="0"/>
              </a:spcBef>
              <a:spcAft>
                <a:spcPts val="0"/>
              </a:spcAft>
              <a:buClr>
                <a:schemeClr val="dk1"/>
              </a:buClr>
              <a:buSzPts val="3200"/>
              <a:buFont typeface="Wingdings" panose="05000000000000000000" pitchFamily="2" charset="2"/>
              <a:buChar char="§"/>
            </a:pPr>
            <a:r>
              <a:rPr lang="en-US" sz="2800" dirty="0"/>
              <a:t>Introduction and Background</a:t>
            </a:r>
            <a:endParaRPr sz="2800" dirty="0"/>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Literature Review and Summary Table</a:t>
            </a:r>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Gap Analysis</a:t>
            </a:r>
            <a:endParaRPr sz="2800" dirty="0"/>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Problem Statement</a:t>
            </a:r>
            <a:endParaRPr sz="2800" dirty="0"/>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Proposed Solution &amp; Methodology</a:t>
            </a:r>
            <a:endParaRPr sz="2800" dirty="0"/>
          </a:p>
          <a:p>
            <a:pPr lvl="0" indent="-457200" algn="l" rtl="0">
              <a:lnSpc>
                <a:spcPct val="100000"/>
              </a:lnSpc>
              <a:spcBef>
                <a:spcPts val="640"/>
              </a:spcBef>
              <a:spcAft>
                <a:spcPts val="0"/>
              </a:spcAft>
              <a:buClr>
                <a:schemeClr val="dk1"/>
              </a:buClr>
              <a:buSzPts val="3200"/>
              <a:buFont typeface="Wingdings" panose="05000000000000000000" pitchFamily="2" charset="2"/>
              <a:buChar char="§"/>
            </a:pPr>
            <a:r>
              <a:rPr lang="en-US" sz="2800" dirty="0"/>
              <a:t>Project Scope</a:t>
            </a:r>
            <a:endParaRPr sz="2800" dirty="0"/>
          </a:p>
          <a:p>
            <a:pPr lvl="0" indent="-457200" algn="l" rtl="0">
              <a:lnSpc>
                <a:spcPct val="100000"/>
              </a:lnSpc>
              <a:spcBef>
                <a:spcPts val="640"/>
              </a:spcBef>
              <a:spcAft>
                <a:spcPts val="0"/>
              </a:spcAft>
              <a:buSzPts val="3200"/>
              <a:buFont typeface="Wingdings" panose="05000000000000000000" pitchFamily="2" charset="2"/>
              <a:buChar char="§"/>
            </a:pPr>
            <a:r>
              <a:rPr lang="en-US" sz="2800" dirty="0"/>
              <a:t>Work Breakdown Structure</a:t>
            </a:r>
            <a:endParaRPr sz="2800" dirty="0"/>
          </a:p>
          <a:p>
            <a:pPr lvl="0" indent="-457200" algn="l" rtl="0">
              <a:lnSpc>
                <a:spcPct val="100000"/>
              </a:lnSpc>
              <a:spcBef>
                <a:spcPts val="640"/>
              </a:spcBef>
              <a:spcAft>
                <a:spcPts val="0"/>
              </a:spcAft>
              <a:buSzPts val="3200"/>
              <a:buFont typeface="Wingdings" panose="05000000000000000000" pitchFamily="2" charset="2"/>
              <a:buChar char="§"/>
            </a:pPr>
            <a:r>
              <a:rPr lang="en-US" sz="2800" dirty="0"/>
              <a:t>Roles and Responsibilities</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4400" b="0" dirty="0"/>
              <a:t>Introduction And Background</a:t>
            </a:r>
            <a:endParaRPr sz="4400" b="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Introduction</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indent="-457200">
              <a:spcBef>
                <a:spcPts val="0"/>
              </a:spcBef>
              <a:buSzPts val="3200"/>
              <a:buFont typeface="Wingdings" panose="05000000000000000000" pitchFamily="2" charset="2"/>
              <a:buChar char="§"/>
            </a:pPr>
            <a:r>
              <a:rPr lang="en-US" sz="2800" dirty="0"/>
              <a:t>Threat Track AI is an AI-powered system for automated log analysis and real-time threat detection.</a:t>
            </a:r>
          </a:p>
          <a:p>
            <a:pPr marL="660400" indent="-457200">
              <a:spcBef>
                <a:spcPts val="0"/>
              </a:spcBef>
              <a:buSzPts val="3200"/>
              <a:buFont typeface="Wingdings" panose="05000000000000000000" pitchFamily="2" charset="2"/>
              <a:buChar char="§"/>
            </a:pPr>
            <a:endParaRPr lang="en-US" sz="2800" dirty="0"/>
          </a:p>
          <a:p>
            <a:pPr marL="660400" indent="-457200">
              <a:spcBef>
                <a:spcPts val="0"/>
              </a:spcBef>
              <a:buSzPts val="3200"/>
              <a:buFont typeface="Wingdings" panose="05000000000000000000" pitchFamily="2" charset="2"/>
              <a:buChar char="§"/>
            </a:pPr>
            <a:r>
              <a:rPr lang="en-US" sz="2800" dirty="0"/>
              <a:t>Uses LLMs and Agentic AI to classify logs, filter critical alerts, and provide instant solutions.</a:t>
            </a:r>
          </a:p>
          <a:p>
            <a:pPr marL="660400" indent="-457200">
              <a:spcBef>
                <a:spcPts val="0"/>
              </a:spcBef>
              <a:buSzPts val="3200"/>
              <a:buFont typeface="Wingdings" panose="05000000000000000000" pitchFamily="2" charset="2"/>
              <a:buChar char="§"/>
            </a:pPr>
            <a:endParaRPr lang="en-US" sz="2800" dirty="0"/>
          </a:p>
          <a:p>
            <a:pPr marL="660400" indent="-457200">
              <a:spcBef>
                <a:spcPts val="0"/>
              </a:spcBef>
              <a:buSzPts val="3200"/>
              <a:buFont typeface="Wingdings" panose="05000000000000000000" pitchFamily="2" charset="2"/>
              <a:buChar char="§"/>
            </a:pPr>
            <a:r>
              <a:rPr lang="en-US" sz="2800" dirty="0"/>
              <a:t>Locally deployable, ensuring security, faster processing, and operational efficiency.</a:t>
            </a:r>
          </a:p>
          <a:p>
            <a:pPr marL="203200" indent="0">
              <a:spcBef>
                <a:spcPts val="0"/>
              </a:spcBef>
              <a:buSzPts val="3200"/>
              <a:buNone/>
            </a:pP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1069"/>
            <a:ext cx="8229600" cy="1143000"/>
          </a:xfrm>
        </p:spPr>
        <p:txBody>
          <a:bodyPr/>
          <a:lstStyle/>
          <a:p>
            <a:r>
              <a:rPr lang="en-US" dirty="0"/>
              <a:t>Background </a:t>
            </a:r>
          </a:p>
        </p:txBody>
      </p:sp>
      <p:sp>
        <p:nvSpPr>
          <p:cNvPr id="3" name="Text Placeholder 2"/>
          <p:cNvSpPr>
            <a:spLocks noGrp="1"/>
          </p:cNvSpPr>
          <p:nvPr>
            <p:ph type="body" idx="1"/>
          </p:nvPr>
        </p:nvSpPr>
        <p:spPr>
          <a:xfrm>
            <a:off x="457200" y="1334069"/>
            <a:ext cx="8229600" cy="5994779"/>
          </a:xfrm>
        </p:spPr>
        <p:txBody>
          <a:bodyPr/>
          <a:lstStyle/>
          <a:p>
            <a:pPr>
              <a:lnSpc>
                <a:spcPct val="150000"/>
              </a:lnSpc>
              <a:buFont typeface="Wingdings" panose="05000000000000000000" pitchFamily="2" charset="2"/>
              <a:buChar char="§"/>
            </a:pPr>
            <a:r>
              <a:rPr lang="en-US" sz="2400" dirty="0"/>
              <a:t>Modern IT systems produce huge logs, making real-time analysis and issue detection hard. Networks, apps, and security systems generate large amounts of data.</a:t>
            </a:r>
          </a:p>
          <a:p>
            <a:pPr>
              <a:lnSpc>
                <a:spcPct val="150000"/>
              </a:lnSpc>
              <a:buFont typeface="Wingdings" panose="05000000000000000000" pitchFamily="2" charset="2"/>
              <a:buChar char="§"/>
            </a:pPr>
            <a:r>
              <a:rPr lang="en-US" sz="2400" b="1" dirty="0"/>
              <a:t>Challenges:</a:t>
            </a:r>
          </a:p>
          <a:p>
            <a:pPr marL="114300" indent="0">
              <a:lnSpc>
                <a:spcPct val="150000"/>
              </a:lnSpc>
              <a:buNone/>
            </a:pPr>
            <a:r>
              <a:rPr lang="en-US" sz="2400" dirty="0"/>
              <a:t>  	- High log volumes make it hard to detect 	  	   	   security threats efficiently.</a:t>
            </a:r>
          </a:p>
          <a:p>
            <a:pPr marL="114300" indent="0">
              <a:lnSpc>
                <a:spcPct val="150000"/>
              </a:lnSpc>
              <a:buNone/>
            </a:pPr>
            <a:r>
              <a:rPr lang="en-US" sz="2400" dirty="0"/>
              <a:t>	- Traditional methods rely on manual monitoring and    	   predefined rules, which delay responses.</a:t>
            </a:r>
          </a:p>
          <a:p>
            <a:pPr marL="114300" indent="0">
              <a:buNone/>
            </a:pPr>
            <a:endParaRPr lang="en-US" sz="2400" dirty="0"/>
          </a:p>
        </p:txBody>
      </p:sp>
    </p:spTree>
    <p:extLst>
      <p:ext uri="{BB962C8B-B14F-4D97-AF65-F5344CB8AC3E}">
        <p14:creationId xmlns:p14="http://schemas.microsoft.com/office/powerpoint/2010/main" val="1781897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sz="4400" b="0" dirty="0"/>
              <a:t>Literature Review</a:t>
            </a:r>
            <a:endParaRPr sz="44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Literature Review [1/2]</a:t>
            </a:r>
            <a:endParaRPr dirty="0"/>
          </a:p>
        </p:txBody>
      </p:sp>
      <p:sp>
        <p:nvSpPr>
          <p:cNvPr id="3" name="Rectangle 2"/>
          <p:cNvSpPr/>
          <p:nvPr/>
        </p:nvSpPr>
        <p:spPr>
          <a:xfrm>
            <a:off x="583163" y="1417638"/>
            <a:ext cx="7977673" cy="4216539"/>
          </a:xfrm>
          <a:prstGeom prst="rect">
            <a:avLst/>
          </a:prstGeom>
        </p:spPr>
        <p:txBody>
          <a:bodyPr wrap="square">
            <a:spAutoFit/>
          </a:bodyPr>
          <a:lstStyle/>
          <a:p>
            <a:pPr marL="342900" indent="-342900">
              <a:buFont typeface="Wingdings" panose="05000000000000000000" pitchFamily="2" charset="2"/>
              <a:buChar char="§"/>
            </a:pPr>
            <a:r>
              <a:rPr lang="en-US" sz="2000" b="1" dirty="0" smtClean="0"/>
              <a:t>Detection For Web Log Data </a:t>
            </a:r>
            <a:r>
              <a:rPr lang="en-US" sz="2000" dirty="0" smtClean="0"/>
              <a:t>The </a:t>
            </a:r>
            <a:r>
              <a:rPr lang="en-US" sz="2000" dirty="0"/>
              <a:t>number and seriousness of cyberattacks have been expanding empathically in late years, and security issues are currently essential for the fundamental worry for the computer systems. An anomaly detection approach has a significant role to play in web security, becoming a key element of the security of web applications and the security of web itself.</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400" dirty="0">
                <a:solidFill>
                  <a:srgbClr val="4F21CF"/>
                </a:solidFill>
                <a:latin typeface="Calibri" panose="020F0502020204030204" pitchFamily="34" charset="0"/>
                <a:ea typeface="Calibri" panose="020F0502020204030204" pitchFamily="34" charset="0"/>
                <a:cs typeface="Calibri" panose="020F0502020204030204" pitchFamily="34" charset="0"/>
              </a:rPr>
              <a:t>[1]</a:t>
            </a:r>
          </a:p>
          <a:p>
            <a:pPr marL="342900" indent="-342900">
              <a:buFont typeface="Wingdings" panose="05000000000000000000" pitchFamily="2" charset="2"/>
              <a:buChar char="§"/>
            </a:pPr>
            <a:r>
              <a:rPr lang="en-US" sz="2400" b="1" dirty="0">
                <a:latin typeface="Calibri" panose="020F0502020204030204" pitchFamily="34" charset="0"/>
                <a:ea typeface="Calibri" panose="020F0502020204030204" pitchFamily="34" charset="0"/>
                <a:cs typeface="Calibri" panose="020F0502020204030204" pitchFamily="34" charset="0"/>
              </a:rPr>
              <a:t>Automated Log Analysis </a:t>
            </a:r>
            <a:r>
              <a:rPr lang="en-US" sz="2400" dirty="0">
                <a:latin typeface="Calibri" panose="020F0502020204030204" pitchFamily="34" charset="0"/>
                <a:ea typeface="Calibri" panose="020F0502020204030204" pitchFamily="34" charset="0"/>
                <a:cs typeface="Calibri" panose="020F0502020204030204" pitchFamily="34" charset="0"/>
              </a:rPr>
              <a:t>need to track a system’s behavior during its operation has been a common need since the beginning of software engineering. Traditionally, the main area of focus was failure diagnosis, and the most common form was the recording of actions taken by a system in log ﬁles. </a:t>
            </a:r>
            <a:r>
              <a:rPr lang="en-US" sz="2400" dirty="0">
                <a:solidFill>
                  <a:srgbClr val="4F21CF"/>
                </a:solidFill>
                <a:latin typeface="Calibri" panose="020F0502020204030204" pitchFamily="34" charset="0"/>
                <a:ea typeface="Calibri" panose="020F0502020204030204" pitchFamily="34" charset="0"/>
                <a:cs typeface="Calibri" panose="020F0502020204030204" pitchFamily="34" charset="0"/>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[2/2]</a:t>
            </a:r>
          </a:p>
        </p:txBody>
      </p:sp>
      <p:sp>
        <p:nvSpPr>
          <p:cNvPr id="3" name="Text Placeholder 2"/>
          <p:cNvSpPr>
            <a:spLocks noGrp="1"/>
          </p:cNvSpPr>
          <p:nvPr>
            <p:ph type="body" idx="1"/>
          </p:nvPr>
        </p:nvSpPr>
        <p:spPr>
          <a:xfrm>
            <a:off x="457200" y="1600200"/>
            <a:ext cx="8145624" cy="4525963"/>
          </a:xfrm>
        </p:spPr>
        <p:txBody>
          <a:bodyPr/>
          <a:lstStyle/>
          <a:p>
            <a:pPr>
              <a:buFont typeface="Wingdings" panose="05000000000000000000" pitchFamily="2" charset="2"/>
              <a:buChar char="§"/>
            </a:pPr>
            <a:r>
              <a:rPr lang="en-US" sz="2400" b="1" dirty="0"/>
              <a:t>Anomaly using LLM: </a:t>
            </a:r>
            <a:r>
              <a:rPr lang="en-US" sz="2400" dirty="0"/>
              <a:t>when dealing with real-time applications that create massive logs for each micro service. Therefore it is highly important to have an automatic system to check service logs for abnormal behavior. Anomaly detection is a critical step in building a secure and trustworthy platform. Operational teams can mitigate losses by detecting anomalous sequences quickly and accurately. </a:t>
            </a:r>
            <a:r>
              <a:rPr lang="en-US" sz="2400" dirty="0">
                <a:solidFill>
                  <a:srgbClr val="4F21CF"/>
                </a:solidFill>
              </a:rPr>
              <a:t>[3]</a:t>
            </a:r>
            <a:r>
              <a:rPr lang="en-US" sz="2400" dirty="0"/>
              <a:t/>
            </a:r>
            <a:br>
              <a:rPr lang="en-US" sz="2400" dirty="0"/>
            </a:br>
            <a:endParaRPr lang="en-US" sz="2400" dirty="0"/>
          </a:p>
        </p:txBody>
      </p:sp>
    </p:spTree>
    <p:extLst>
      <p:ext uri="{BB962C8B-B14F-4D97-AF65-F5344CB8AC3E}">
        <p14:creationId xmlns:p14="http://schemas.microsoft.com/office/powerpoint/2010/main" val="184259685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976</Words>
  <Application>Microsoft Office PowerPoint</Application>
  <PresentationFormat>On-screen Show (4:3)</PresentationFormat>
  <Paragraphs>156</Paragraphs>
  <Slides>27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Wingdings</vt:lpstr>
      <vt:lpstr>Office Theme</vt:lpstr>
      <vt:lpstr>Final Year Project Proposal</vt:lpstr>
      <vt:lpstr>Project Team</vt:lpstr>
      <vt:lpstr>Table of Content</vt:lpstr>
      <vt:lpstr>Introduction And Background</vt:lpstr>
      <vt:lpstr>Introduction</vt:lpstr>
      <vt:lpstr>Background </vt:lpstr>
      <vt:lpstr>Literature Review</vt:lpstr>
      <vt:lpstr>Literature Review [1/2]</vt:lpstr>
      <vt:lpstr>Literature Review [2/2]</vt:lpstr>
      <vt:lpstr>PowerPoint Presentation</vt:lpstr>
      <vt:lpstr>Gap Analysis</vt:lpstr>
      <vt:lpstr>Gap Analysis</vt:lpstr>
      <vt:lpstr>Problem Statement</vt:lpstr>
      <vt:lpstr>Problem Statement</vt:lpstr>
      <vt:lpstr>Proposed Solution And Methodology</vt:lpstr>
      <vt:lpstr>Proposed Solution</vt:lpstr>
      <vt:lpstr>Methodology</vt:lpstr>
      <vt:lpstr>Project Scope</vt:lpstr>
      <vt:lpstr>Project Scope </vt:lpstr>
      <vt:lpstr>Constraints And Limitations</vt:lpstr>
      <vt:lpstr>Constraints And Limitations</vt:lpstr>
      <vt:lpstr>Work Breakdown Structure [1/2]</vt:lpstr>
      <vt:lpstr>Work Breakdown Structure [2/2]</vt:lpstr>
      <vt:lpstr>PowerPoint Presentation</vt:lpstr>
      <vt:lpstr>Roles And Responsibilities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Microsoft account</cp:lastModifiedBy>
  <cp:revision>89</cp:revision>
  <dcterms:created xsi:type="dcterms:W3CDTF">2013-01-22T07:04:44Z</dcterms:created>
  <dcterms:modified xsi:type="dcterms:W3CDTF">2025-04-23T05:40:49Z</dcterms:modified>
</cp:coreProperties>
</file>