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3" r:id="rId2"/>
    <p:sldId id="282" r:id="rId3"/>
    <p:sldId id="289" r:id="rId4"/>
    <p:sldId id="284" r:id="rId5"/>
    <p:sldId id="285" r:id="rId6"/>
    <p:sldId id="286" r:id="rId7"/>
    <p:sldId id="287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>
              <a:defRPr sz="1200"/>
            </a:lvl1pPr>
          </a:lstStyle>
          <a:p>
            <a:fld id="{5B2DE412-226A-48D6-9D42-4BABF32366B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5"/>
            <a:ext cx="2971800" cy="4587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5"/>
            <a:ext cx="2971800" cy="4587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>
              <a:defRPr sz="1200"/>
            </a:lvl1pPr>
          </a:lstStyle>
          <a:p>
            <a:fld id="{B934A6CF-02F7-4A8E-9391-C89B8057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65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A2C6E-C726-41C0-8296-21633F7F996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7032C-DBC3-4011-AD09-AF8B2610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2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448800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 no.-</a:t>
            </a:r>
            <a:fld id="{12295362-0090-4648-8AAB-3151A00C92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2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4F4B-BDE8-413C-8EB9-A7E87EA669C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95362-0090-4648-8AAB-3151A00C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1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921367" y="0"/>
            <a:ext cx="0" cy="6603023"/>
          </a:xfrm>
          <a:prstGeom prst="straightConnector1">
            <a:avLst/>
          </a:prstGeom>
          <a:ln w="38100">
            <a:solidFill>
              <a:srgbClr val="6600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471241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63524" y="6474178"/>
            <a:ext cx="528476" cy="383822"/>
          </a:xfrm>
        </p:spPr>
        <p:txBody>
          <a:bodyPr/>
          <a:lstStyle/>
          <a:p>
            <a:fld id="{E2812CC3-4EB3-4AC1-AAD5-B70EE1518B5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3531" y="488286"/>
            <a:ext cx="11198469" cy="101033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Human Body Skeleton Detection and Tracking using OpenCV</a:t>
            </a:r>
            <a:endParaRPr lang="en-US" sz="36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7566F0-69D1-4CFE-92F8-E6C7538B9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28" y="1534354"/>
            <a:ext cx="3438506" cy="458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4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921367" y="0"/>
            <a:ext cx="0" cy="6603023"/>
          </a:xfrm>
          <a:prstGeom prst="straightConnector1">
            <a:avLst/>
          </a:prstGeom>
          <a:ln w="38100">
            <a:solidFill>
              <a:srgbClr val="6600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471241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63524" y="6474178"/>
            <a:ext cx="528476" cy="383822"/>
          </a:xfrm>
        </p:spPr>
        <p:txBody>
          <a:bodyPr/>
          <a:lstStyle/>
          <a:p>
            <a:fld id="{E2812CC3-4EB3-4AC1-AAD5-B70EE1518B5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3531" y="469625"/>
            <a:ext cx="11198469" cy="101033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+mn-lt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FF07B-B604-4F30-B6C6-C83F2CBF96F3}"/>
              </a:ext>
            </a:extLst>
          </p:cNvPr>
          <p:cNvSpPr txBox="1"/>
          <p:nvPr/>
        </p:nvSpPr>
        <p:spPr>
          <a:xfrm>
            <a:off x="1524503" y="1427584"/>
            <a:ext cx="95358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Motion Sensing technology is increasingly deployed in many applications where human detection is required such as gaming, security and military.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Motion sensing input device such as Microsoft’s Xbox 360 Kinect provides this applicability using infrared sensors. </a:t>
            </a:r>
            <a:r>
              <a:rPr lang="en-IN" b="1" dirty="0"/>
              <a:t>IR sensors </a:t>
            </a:r>
            <a:r>
              <a:rPr lang="en-IN" dirty="0"/>
              <a:t>are much more </a:t>
            </a:r>
            <a:r>
              <a:rPr lang="en-IN" b="1" dirty="0"/>
              <a:t>expensive</a:t>
            </a:r>
            <a:r>
              <a:rPr lang="en-IN" dirty="0"/>
              <a:t> compared to optical cameras.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Installation procedure is hectic and inconvenient to be widely used.  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Pose Estimation is a general problem in Computer Vision where we detect the position and orientation of an object. This usually means detecting key point locations that describe the object.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40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921367" y="0"/>
            <a:ext cx="0" cy="6603023"/>
          </a:xfrm>
          <a:prstGeom prst="straightConnector1">
            <a:avLst/>
          </a:prstGeom>
          <a:ln w="38100">
            <a:solidFill>
              <a:srgbClr val="6600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471241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63524" y="6474178"/>
            <a:ext cx="528476" cy="383822"/>
          </a:xfrm>
        </p:spPr>
        <p:txBody>
          <a:bodyPr/>
          <a:lstStyle/>
          <a:p>
            <a:fld id="{E2812CC3-4EB3-4AC1-AAD5-B70EE1518B5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3531" y="460294"/>
            <a:ext cx="11198469" cy="101033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+mn-lt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FF07B-B604-4F30-B6C6-C83F2CBF96F3}"/>
              </a:ext>
            </a:extLst>
          </p:cNvPr>
          <p:cNvSpPr txBox="1"/>
          <p:nvPr/>
        </p:nvSpPr>
        <p:spPr>
          <a:xfrm>
            <a:off x="2998740" y="1941871"/>
            <a:ext cx="74701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 model is developed to </a:t>
            </a:r>
            <a:r>
              <a:rPr lang="en-IN" b="1" dirty="0"/>
              <a:t>detect</a:t>
            </a:r>
            <a:r>
              <a:rPr lang="en-IN" dirty="0"/>
              <a:t> the </a:t>
            </a:r>
            <a:r>
              <a:rPr lang="en-IN" b="1" dirty="0"/>
              <a:t>major key points </a:t>
            </a:r>
            <a:r>
              <a:rPr lang="en-IN" dirty="0"/>
              <a:t>of the body in the image/video using the image/video as the input stream and </a:t>
            </a:r>
            <a:r>
              <a:rPr lang="en-IN" b="1" dirty="0"/>
              <a:t>track</a:t>
            </a:r>
            <a:r>
              <a:rPr lang="en-IN" dirty="0"/>
              <a:t> the movements of the key – points using </a:t>
            </a:r>
            <a:r>
              <a:rPr lang="en-IN" b="1" dirty="0"/>
              <a:t>OpenCV</a:t>
            </a:r>
            <a:r>
              <a:rPr lang="en-IN" dirty="0"/>
              <a:t> to </a:t>
            </a:r>
            <a:r>
              <a:rPr lang="en-IN" b="1" dirty="0"/>
              <a:t>reduce the overheads</a:t>
            </a:r>
            <a:r>
              <a:rPr lang="en-IN" dirty="0"/>
              <a:t> of installation of Motion Sensing Technology which uses Infrared Sensors  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818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921367" y="0"/>
            <a:ext cx="0" cy="6603023"/>
          </a:xfrm>
          <a:prstGeom prst="straightConnector1">
            <a:avLst/>
          </a:prstGeom>
          <a:ln w="38100">
            <a:solidFill>
              <a:srgbClr val="6600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471241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63524" y="6474178"/>
            <a:ext cx="528476" cy="383822"/>
          </a:xfrm>
        </p:spPr>
        <p:txBody>
          <a:bodyPr/>
          <a:lstStyle/>
          <a:p>
            <a:fld id="{E2812CC3-4EB3-4AC1-AAD5-B70EE1518B5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3531" y="488286"/>
            <a:ext cx="11198469" cy="101033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+mn-lt"/>
                <a:cs typeface="Times New Roman" panose="02020603050405020304" pitchFamily="18" charset="0"/>
              </a:rPr>
              <a:t>Implementation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3B970-0F58-40A0-9CF7-8F2B0234687B}"/>
              </a:ext>
            </a:extLst>
          </p:cNvPr>
          <p:cNvSpPr txBox="1"/>
          <p:nvPr/>
        </p:nvSpPr>
        <p:spPr>
          <a:xfrm>
            <a:off x="1129004" y="1343608"/>
            <a:ext cx="107021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Datasets used are: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COCO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MPII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r>
              <a:rPr lang="en-IN" b="1" dirty="0"/>
              <a:t>Model Architecture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40857A-D917-43B0-B416-4DFF31301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4" y="3739098"/>
            <a:ext cx="7353937" cy="20956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2688AC-0F42-4CF3-841C-30005992BB64}"/>
              </a:ext>
            </a:extLst>
          </p:cNvPr>
          <p:cNvSpPr txBox="1"/>
          <p:nvPr/>
        </p:nvSpPr>
        <p:spPr>
          <a:xfrm>
            <a:off x="8649761" y="4037064"/>
            <a:ext cx="3013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model takes as input a colour image of size w × h and produces, as output, the 2D locations of key points for each person in the image.</a:t>
            </a:r>
          </a:p>
        </p:txBody>
      </p:sp>
    </p:spTree>
    <p:extLst>
      <p:ext uri="{BB962C8B-B14F-4D97-AF65-F5344CB8AC3E}">
        <p14:creationId xmlns:p14="http://schemas.microsoft.com/office/powerpoint/2010/main" val="362029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921367" y="0"/>
            <a:ext cx="0" cy="6603023"/>
          </a:xfrm>
          <a:prstGeom prst="straightConnector1">
            <a:avLst/>
          </a:prstGeom>
          <a:ln w="38100">
            <a:solidFill>
              <a:srgbClr val="6600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471241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63524" y="6474178"/>
            <a:ext cx="528476" cy="383822"/>
          </a:xfrm>
        </p:spPr>
        <p:txBody>
          <a:bodyPr/>
          <a:lstStyle/>
          <a:p>
            <a:fld id="{E2812CC3-4EB3-4AC1-AAD5-B70EE1518B5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21367" y="673157"/>
            <a:ext cx="11198469" cy="101033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+mn-lt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FF07B-B604-4F30-B6C6-C83F2CBF96F3}"/>
              </a:ext>
            </a:extLst>
          </p:cNvPr>
          <p:cNvSpPr txBox="1"/>
          <p:nvPr/>
        </p:nvSpPr>
        <p:spPr>
          <a:xfrm>
            <a:off x="1026368" y="1903932"/>
            <a:ext cx="62701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Stages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b="1" dirty="0"/>
              <a:t>Stage 0</a:t>
            </a:r>
            <a:r>
              <a:rPr lang="en-IN" dirty="0"/>
              <a:t>: The first 10 layers of the VGGNet are used to create feature maps for the input image.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Stage 1</a:t>
            </a:r>
            <a:r>
              <a:rPr lang="en-IN" dirty="0"/>
              <a:t>: </a:t>
            </a:r>
            <a:br>
              <a:rPr lang="en-IN" dirty="0"/>
            </a:br>
            <a:br>
              <a:rPr lang="en-IN" dirty="0"/>
            </a:br>
            <a:r>
              <a:rPr lang="en-IN" u="sng" dirty="0"/>
              <a:t>Branch 1</a:t>
            </a:r>
            <a:r>
              <a:rPr lang="en-IN" dirty="0"/>
              <a:t> output – predicts </a:t>
            </a:r>
            <a:r>
              <a:rPr lang="en-IN" b="1" dirty="0"/>
              <a:t>confidence maps </a:t>
            </a:r>
            <a:r>
              <a:rPr lang="en-IN" dirty="0"/>
              <a:t>of different points of the body.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704258-0474-4402-A263-1B6CF71C1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73" y="1683493"/>
            <a:ext cx="4868446" cy="42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0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921367" y="0"/>
            <a:ext cx="0" cy="6603023"/>
          </a:xfrm>
          <a:prstGeom prst="straightConnector1">
            <a:avLst/>
          </a:prstGeom>
          <a:ln w="38100">
            <a:solidFill>
              <a:srgbClr val="6600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471241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63524" y="6474178"/>
            <a:ext cx="528476" cy="383822"/>
          </a:xfrm>
        </p:spPr>
        <p:txBody>
          <a:bodyPr/>
          <a:lstStyle/>
          <a:p>
            <a:fld id="{E2812CC3-4EB3-4AC1-AAD5-B70EE1518B5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21367" y="673157"/>
            <a:ext cx="11198469" cy="101033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+mn-lt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FF07B-B604-4F30-B6C6-C83F2CBF96F3}"/>
              </a:ext>
            </a:extLst>
          </p:cNvPr>
          <p:cNvSpPr txBox="1"/>
          <p:nvPr/>
        </p:nvSpPr>
        <p:spPr>
          <a:xfrm>
            <a:off x="1026369" y="1903931"/>
            <a:ext cx="52476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Stages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Stage 1</a:t>
            </a:r>
            <a:r>
              <a:rPr lang="en-IN" dirty="0"/>
              <a:t>: </a:t>
            </a:r>
            <a:br>
              <a:rPr lang="en-IN" dirty="0"/>
            </a:br>
            <a:br>
              <a:rPr lang="en-IN" dirty="0"/>
            </a:br>
            <a:r>
              <a:rPr lang="en-IN" u="sng" dirty="0"/>
              <a:t>Branch 2</a:t>
            </a:r>
            <a:r>
              <a:rPr lang="en-IN" dirty="0"/>
              <a:t> output - a set of 2D vector fields of </a:t>
            </a:r>
            <a:r>
              <a:rPr lang="en-IN" b="1" dirty="0"/>
              <a:t>part affinities</a:t>
            </a:r>
            <a:r>
              <a:rPr lang="en-IN" dirty="0"/>
              <a:t>, which encode the </a:t>
            </a:r>
            <a:r>
              <a:rPr lang="en-IN" b="1" dirty="0"/>
              <a:t>degree of association </a:t>
            </a:r>
            <a:r>
              <a:rPr lang="en-IN" dirty="0"/>
              <a:t>between parts. 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Stage 2: </a:t>
            </a:r>
            <a:r>
              <a:rPr lang="en-IN" dirty="0"/>
              <a:t>Produces all the key points of the body in the image.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014EFB-3838-41C6-AB11-7C98FBA93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17" y="1564504"/>
            <a:ext cx="5461646" cy="450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6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921367" y="0"/>
            <a:ext cx="0" cy="6603023"/>
          </a:xfrm>
          <a:prstGeom prst="straightConnector1">
            <a:avLst/>
          </a:prstGeom>
          <a:ln w="38100">
            <a:solidFill>
              <a:srgbClr val="6600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471241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63524" y="6474178"/>
            <a:ext cx="528476" cy="383822"/>
          </a:xfrm>
        </p:spPr>
        <p:txBody>
          <a:bodyPr/>
          <a:lstStyle/>
          <a:p>
            <a:fld id="{E2812CC3-4EB3-4AC1-AAD5-B70EE1518B5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19CFF7-3332-418C-9792-FB51B15BA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19" y="794908"/>
            <a:ext cx="3329478" cy="45210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9934C2-4C54-43AB-983B-F474B431C8E6}"/>
              </a:ext>
            </a:extLst>
          </p:cNvPr>
          <p:cNvSpPr txBox="1"/>
          <p:nvPr/>
        </p:nvSpPr>
        <p:spPr>
          <a:xfrm>
            <a:off x="1978868" y="5454938"/>
            <a:ext cx="142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Input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6A8347-A202-4522-AD3E-73309B65B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323" y="794909"/>
            <a:ext cx="3329478" cy="45210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39A280-39E6-46DC-ACFF-1E7467A58648}"/>
              </a:ext>
            </a:extLst>
          </p:cNvPr>
          <p:cNvSpPr txBox="1"/>
          <p:nvPr/>
        </p:nvSpPr>
        <p:spPr>
          <a:xfrm>
            <a:off x="5374433" y="5454938"/>
            <a:ext cx="2006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Output-Key Points</a:t>
            </a:r>
          </a:p>
          <a:p>
            <a:endParaRPr lang="en-IN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E3B278D-4293-437D-8C98-6A5F7ABCE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727" y="774246"/>
            <a:ext cx="3498970" cy="45623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BB2AA4C-25EE-4FD8-8807-9332E3A83E49}"/>
              </a:ext>
            </a:extLst>
          </p:cNvPr>
          <p:cNvSpPr txBox="1"/>
          <p:nvPr/>
        </p:nvSpPr>
        <p:spPr>
          <a:xfrm>
            <a:off x="9126344" y="5464237"/>
            <a:ext cx="2537180" cy="37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 - Skeleton</a:t>
            </a:r>
          </a:p>
        </p:txBody>
      </p:sp>
    </p:spTree>
    <p:extLst>
      <p:ext uri="{BB962C8B-B14F-4D97-AF65-F5344CB8AC3E}">
        <p14:creationId xmlns:p14="http://schemas.microsoft.com/office/powerpoint/2010/main" val="291539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921367" y="0"/>
            <a:ext cx="0" cy="6603023"/>
          </a:xfrm>
          <a:prstGeom prst="straightConnector1">
            <a:avLst/>
          </a:prstGeom>
          <a:ln w="38100">
            <a:solidFill>
              <a:srgbClr val="6600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471241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63524" y="6474178"/>
            <a:ext cx="528476" cy="383822"/>
          </a:xfrm>
        </p:spPr>
        <p:txBody>
          <a:bodyPr/>
          <a:lstStyle/>
          <a:p>
            <a:fld id="{E2812CC3-4EB3-4AC1-AAD5-B70EE1518B5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3531" y="460294"/>
            <a:ext cx="11198469" cy="67885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+mn-lt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FF07B-B604-4F30-B6C6-C83F2CBF96F3}"/>
              </a:ext>
            </a:extLst>
          </p:cNvPr>
          <p:cNvSpPr txBox="1"/>
          <p:nvPr/>
        </p:nvSpPr>
        <p:spPr>
          <a:xfrm>
            <a:off x="1129019" y="1551391"/>
            <a:ext cx="105345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 be used to understand the </a:t>
            </a:r>
            <a:r>
              <a:rPr lang="en-IN" b="1" dirty="0"/>
              <a:t>gameplay of a player </a:t>
            </a:r>
            <a:r>
              <a:rPr lang="en-IN" dirty="0"/>
              <a:t>and his next moves to </a:t>
            </a:r>
            <a:r>
              <a:rPr lang="en-IN" b="1" dirty="0"/>
              <a:t>improve the game strategy</a:t>
            </a:r>
            <a:r>
              <a:rPr lang="en-IN" dirty="0"/>
              <a:t>.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Orthopaedic patient diagnosis</a:t>
            </a:r>
            <a:r>
              <a:rPr lang="en-IN" dirty="0"/>
              <a:t> - can be used to by the Doctors to understand the key points while analysing the body postures of the patients.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 be used by the </a:t>
            </a:r>
            <a:r>
              <a:rPr lang="en-IN" b="1" dirty="0"/>
              <a:t>sport authorities </a:t>
            </a:r>
            <a:r>
              <a:rPr lang="en-IN" dirty="0"/>
              <a:t>to </a:t>
            </a:r>
            <a:r>
              <a:rPr lang="en-IN" b="1" dirty="0"/>
              <a:t>live track the player’s movements </a:t>
            </a:r>
            <a:r>
              <a:rPr lang="en-IN" dirty="0"/>
              <a:t>and detect the key points of the body to understand the injury reasons if occurred any.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 be used by the </a:t>
            </a:r>
            <a:r>
              <a:rPr lang="en-IN" b="1" dirty="0"/>
              <a:t>gymnastic person </a:t>
            </a:r>
            <a:r>
              <a:rPr lang="en-IN" dirty="0"/>
              <a:t>to improve their movements in order to prevent any </a:t>
            </a:r>
            <a:r>
              <a:rPr lang="en-IN" b="1" dirty="0"/>
              <a:t>future injuries</a:t>
            </a:r>
            <a:r>
              <a:rPr lang="en-IN" dirty="0"/>
              <a:t>.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b="1" dirty="0"/>
              <a:t>Surveillance Activities </a:t>
            </a:r>
            <a:r>
              <a:rPr lang="en-IN" dirty="0"/>
              <a:t>- Action and behaviour analysis, detection of abnormal activities.</a:t>
            </a:r>
          </a:p>
        </p:txBody>
      </p:sp>
    </p:spTree>
    <p:extLst>
      <p:ext uri="{BB962C8B-B14F-4D97-AF65-F5344CB8AC3E}">
        <p14:creationId xmlns:p14="http://schemas.microsoft.com/office/powerpoint/2010/main" val="151094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24448</TotalTime>
  <Words>431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maali</dc:creator>
  <cp:lastModifiedBy>Javaid Iqbal</cp:lastModifiedBy>
  <cp:revision>363</cp:revision>
  <cp:lastPrinted>2018-05-16T20:48:19Z</cp:lastPrinted>
  <dcterms:created xsi:type="dcterms:W3CDTF">2018-05-01T03:37:25Z</dcterms:created>
  <dcterms:modified xsi:type="dcterms:W3CDTF">2021-06-08T18:34:29Z</dcterms:modified>
</cp:coreProperties>
</file>