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8" r:id="rId5"/>
    <p:sldId id="257" r:id="rId6"/>
    <p:sldId id="259" r:id="rId7"/>
    <p:sldId id="261" r:id="rId8"/>
    <p:sldId id="262" r:id="rId9"/>
    <p:sldId id="269" r:id="rId10"/>
    <p:sldId id="263" r:id="rId11"/>
    <p:sldId id="270" r:id="rId12"/>
    <p:sldId id="271" r:id="rId13"/>
    <p:sldId id="273" r:id="rId14"/>
    <p:sldId id="272" r:id="rId15"/>
    <p:sldId id="274" r:id="rId16"/>
    <p:sldId id="275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A26D-1786-4A8F-9E8F-C02F1AB5067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99B3-C559-4AAA-8C3E-15E3A86B0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02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A26D-1786-4A8F-9E8F-C02F1AB5067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99B3-C559-4AAA-8C3E-15E3A86B0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97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A26D-1786-4A8F-9E8F-C02F1AB5067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99B3-C559-4AAA-8C3E-15E3A86B0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3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A26D-1786-4A8F-9E8F-C02F1AB5067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99B3-C559-4AAA-8C3E-15E3A86B0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6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A26D-1786-4A8F-9E8F-C02F1AB5067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99B3-C559-4AAA-8C3E-15E3A86B0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8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A26D-1786-4A8F-9E8F-C02F1AB5067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99B3-C559-4AAA-8C3E-15E3A86B0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5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A26D-1786-4A8F-9E8F-C02F1AB5067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99B3-C559-4AAA-8C3E-15E3A86B0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78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A26D-1786-4A8F-9E8F-C02F1AB5067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99B3-C559-4AAA-8C3E-15E3A86B0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04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A26D-1786-4A8F-9E8F-C02F1AB5067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99B3-C559-4AAA-8C3E-15E3A86B0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29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A26D-1786-4A8F-9E8F-C02F1AB5067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99B3-C559-4AAA-8C3E-15E3A86B0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1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A26D-1786-4A8F-9E8F-C02F1AB5067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99B3-C559-4AAA-8C3E-15E3A86B0E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6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A26D-1786-4A8F-9E8F-C02F1AB5067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99B3-C559-4AAA-8C3E-15E3A86B0EB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63005555,&quot;Placement&quot;:&quot;Footer&quot;,&quot;Top&quot;:524.725769,&quot;Left&quot;:0.0,&quot;SlideWidth&quot;:960,&quot;SlideHeight&quot;:540}"/>
          <p:cNvSpPr txBox="1"/>
          <p:nvPr userDrawn="1"/>
        </p:nvSpPr>
        <p:spPr>
          <a:xfrm>
            <a:off x="0" y="6664017"/>
            <a:ext cx="4048433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600">
                <a:solidFill>
                  <a:srgbClr val="737373"/>
                </a:solidFill>
                <a:latin typeface="Calibri" panose="020F0502020204030204" pitchFamily="34" charset="0"/>
              </a:rPr>
              <a:t>BUSINESS DOCUMENT  This document is intended for business use and should be distributed to intended recipients only.</a:t>
            </a:r>
          </a:p>
        </p:txBody>
      </p:sp>
    </p:spTree>
    <p:extLst>
      <p:ext uri="{BB962C8B-B14F-4D97-AF65-F5344CB8AC3E}">
        <p14:creationId xmlns:p14="http://schemas.microsoft.com/office/powerpoint/2010/main" val="360963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vaindubai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docs.streamlit.io/" TargetMode="External"/><Relationship Id="rId7" Type="http://schemas.openxmlformats.org/officeDocument/2006/relationships/hyperlink" Target="https://github.com/javaindubai" TargetMode="External"/><Relationship Id="rId2" Type="http://schemas.openxmlformats.org/officeDocument/2006/relationships/hyperlink" Target="https://streamli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pythontechie" TargetMode="External"/><Relationship Id="rId5" Type="http://schemas.openxmlformats.org/officeDocument/2006/relationships/hyperlink" Target="https://github.com/streamlit/streamlit" TargetMode="External"/><Relationship Id="rId4" Type="http://schemas.openxmlformats.org/officeDocument/2006/relationships/hyperlink" Target="https://discuss.streamlit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6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GB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3602038"/>
            <a:ext cx="11064240" cy="1655762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fastest way to build and share data apps with zero web development experience </a:t>
            </a:r>
          </a:p>
        </p:txBody>
      </p:sp>
      <p:pic>
        <p:nvPicPr>
          <p:cNvPr id="2050" name="Picture 2" descr="streamlit (@streamlit) |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04" y="923795"/>
            <a:ext cx="1322991" cy="13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320" y="5550408"/>
            <a:ext cx="3678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Javalingappa(Java)</a:t>
            </a:r>
          </a:p>
          <a:p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javaindubai@gmail.com</a:t>
            </a:r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Senior Developer</a:t>
            </a:r>
          </a:p>
        </p:txBody>
      </p:sp>
      <p:pic>
        <p:nvPicPr>
          <p:cNvPr id="7" name="Picture 12" descr="streamlit (@streamlit) | Twit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686" y="216641"/>
            <a:ext cx="845802" cy="8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43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Data on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st.write()</a:t>
            </a:r>
          </a:p>
          <a:p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st.header()</a:t>
            </a:r>
          </a:p>
          <a:p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st.title()</a:t>
            </a:r>
          </a:p>
          <a:p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st.text()</a:t>
            </a:r>
          </a:p>
          <a:p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st.markdown()</a:t>
            </a:r>
          </a:p>
          <a:p>
            <a:endParaRPr lang="en-GB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2" descr="streamlit (@streamlit) |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686" y="216641"/>
            <a:ext cx="845802" cy="8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96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813"/>
            <a:ext cx="10515600" cy="841883"/>
          </a:xfrm>
        </p:spPr>
        <p:txBody>
          <a:bodyPr/>
          <a:lstStyle/>
          <a:p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 Widgets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152"/>
            <a:ext cx="10515600" cy="4960811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st.text_input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st.image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st.video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st.video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st.text_area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st.button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st.checkbox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st.selectbox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st.multiselect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st.radio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st.slider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5" name="Picture 12" descr="streamlit (@streamlit) |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686" y="216641"/>
            <a:ext cx="845802" cy="8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0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80" y="90805"/>
            <a:ext cx="10515600" cy="796163"/>
          </a:xfrm>
        </p:spPr>
        <p:txBody>
          <a:bodyPr/>
          <a:lstStyle/>
          <a:p>
            <a:r>
              <a:rPr lang="en-GB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Charts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209" y="886968"/>
            <a:ext cx="10515600" cy="5155058"/>
          </a:xfrm>
        </p:spPr>
        <p:txBody>
          <a:bodyPr/>
          <a:lstStyle/>
          <a:p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st.dataframe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st.line_chart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st.area_chart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st.bar_chart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st.altair_chart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st.vega_lite_chart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st.ploty_chart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GB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st.pyplot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1058604"/>
            <a:ext cx="3427035" cy="16371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870" y="2923628"/>
            <a:ext cx="3560308" cy="11338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870" y="4394816"/>
            <a:ext cx="3560308" cy="13098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008" y="886968"/>
            <a:ext cx="2560320" cy="19202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6783" y="4221353"/>
            <a:ext cx="3110925" cy="16568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9936" y="2858262"/>
            <a:ext cx="2755392" cy="1199222"/>
          </a:xfrm>
          <a:prstGeom prst="rect">
            <a:avLst/>
          </a:prstGeom>
        </p:spPr>
      </p:pic>
      <p:pic>
        <p:nvPicPr>
          <p:cNvPr id="20" name="Picture 12" descr="streamlit (@streamlit) | Twitt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686" y="216641"/>
            <a:ext cx="845802" cy="8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73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102"/>
            <a:ext cx="10296970" cy="762481"/>
          </a:xfrm>
        </p:spPr>
        <p:txBody>
          <a:bodyPr/>
          <a:lstStyle/>
          <a:p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 Configuration File – </a:t>
            </a:r>
            <a:r>
              <a:rPr lang="en-GB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config.toml</a:t>
            </a:r>
            <a:endParaRPr lang="en-GB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052"/>
            <a:ext cx="10515600" cy="4860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[theme]</a:t>
            </a:r>
            <a:br>
              <a:rPr lang="en-GB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base="light"</a:t>
            </a:r>
            <a:br>
              <a:rPr lang="en-GB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primaryColor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="#6eb52f"</a:t>
            </a:r>
            <a:br>
              <a:rPr lang="en-GB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secondaryBackgroundColor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="#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fddadda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"</a:t>
            </a:r>
            <a:br>
              <a:rPr lang="en-GB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textColor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 = "#262730"</a:t>
            </a:r>
            <a:br>
              <a:rPr lang="en-GB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font="serif"</a:t>
            </a:r>
            <a:br>
              <a:rPr lang="en-GB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GB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[server]</a:t>
            </a:r>
            <a:br>
              <a:rPr lang="en-GB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port=9999</a:t>
            </a:r>
            <a:br>
              <a:rPr lang="en-GB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address='localhost'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maxUploadSize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=1028</a:t>
            </a:r>
          </a:p>
        </p:txBody>
      </p:sp>
      <p:pic>
        <p:nvPicPr>
          <p:cNvPr id="4" name="Picture 12" descr="streamlit (@streamlit) |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686" y="216641"/>
            <a:ext cx="845802" cy="8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07965BC-578A-E30D-9A82-B807223B1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2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945D-BA50-366A-3B7C-F3812228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654" y="416401"/>
            <a:ext cx="8246692" cy="891107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accent5">
                    <a:lumMod val="50000"/>
                  </a:schemeClr>
                </a:solidFill>
              </a:rPr>
              <a:t>Food Demand Forecasting</a:t>
            </a:r>
            <a:endParaRPr lang="en-AE" sz="6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5E0ED-C152-404C-9E47-7289A1FE4845}"/>
              </a:ext>
            </a:extLst>
          </p:cNvPr>
          <p:cNvSpPr/>
          <p:nvPr/>
        </p:nvSpPr>
        <p:spPr>
          <a:xfrm>
            <a:off x="3785899" y="2102863"/>
            <a:ext cx="41074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48666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318"/>
          </a:xfrm>
        </p:spPr>
        <p:txBody>
          <a:bodyPr/>
          <a:lstStyle/>
          <a:p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236"/>
            <a:ext cx="10515600" cy="4375445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https://streamlit.io/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https://docs.streamlit.io/</a:t>
            </a:r>
            <a:r>
              <a:rPr lang="en-GB" dirty="0"/>
              <a:t> </a:t>
            </a:r>
          </a:p>
          <a:p>
            <a:r>
              <a:rPr lang="en-GB" dirty="0">
                <a:hlinkClick r:id="rId4"/>
              </a:rPr>
              <a:t>https://discuss.streamlit.io/</a:t>
            </a:r>
            <a:r>
              <a:rPr lang="en-GB" dirty="0"/>
              <a:t> </a:t>
            </a:r>
          </a:p>
          <a:p>
            <a:r>
              <a:rPr lang="en-GB" dirty="0">
                <a:hlinkClick r:id="rId5"/>
              </a:rPr>
              <a:t>https://github.com/streamlit/streamlit</a:t>
            </a:r>
            <a:r>
              <a:rPr lang="en-GB" dirty="0"/>
              <a:t> </a:t>
            </a:r>
          </a:p>
          <a:p>
            <a:r>
              <a:rPr lang="en-GB" dirty="0">
                <a:hlinkClick r:id="rId6"/>
              </a:rPr>
              <a:t>https://www.youtube.com/@pythontechie</a:t>
            </a:r>
            <a:r>
              <a:rPr lang="en-GB" dirty="0"/>
              <a:t> </a:t>
            </a:r>
          </a:p>
          <a:p>
            <a:r>
              <a:rPr lang="en-GB" dirty="0">
                <a:hlinkClick r:id="rId7"/>
              </a:rPr>
              <a:t>https://github.com/javaindubai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pic>
        <p:nvPicPr>
          <p:cNvPr id="4" name="Picture 12" descr="streamlit (@streamlit) | Twitt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686" y="216641"/>
            <a:ext cx="845802" cy="8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31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50976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0976"/>
            <a:ext cx="10515600" cy="5660135"/>
          </a:xfrm>
        </p:spPr>
        <p:txBody>
          <a:bodyPr>
            <a:noAutofit/>
          </a:bodyPr>
          <a:lstStyle/>
          <a:p>
            <a:pPr lvl="0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self and  Streamlit – </a:t>
            </a:r>
            <a:r>
              <a:rPr lang="en-GB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min</a:t>
            </a:r>
            <a:endParaRPr lang="en-GB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 technical – </a:t>
            </a:r>
            <a:r>
              <a:rPr lang="en-GB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min</a:t>
            </a:r>
            <a:endParaRPr lang="en-GB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Hello world Project  ( audience interactive)</a:t>
            </a:r>
          </a:p>
          <a:p>
            <a:pPr lvl="2"/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 ways to display text on UI</a:t>
            </a:r>
          </a:p>
          <a:p>
            <a:pPr lvl="2"/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data/charts (Dataframe/Visualization)</a:t>
            </a:r>
          </a:p>
          <a:p>
            <a:pPr lvl="2"/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Widgets – Input, Text Areas, buttons, select box many more .. </a:t>
            </a:r>
          </a:p>
          <a:p>
            <a:pPr lvl="2"/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inputs and interaction </a:t>
            </a:r>
          </a:p>
          <a:p>
            <a:pPr lvl="2"/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flows</a:t>
            </a:r>
          </a:p>
          <a:p>
            <a:pPr lvl="2"/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Styling </a:t>
            </a:r>
          </a:p>
          <a:p>
            <a:pPr lvl="2"/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</a:p>
          <a:p>
            <a:pPr lvl="2"/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Progress bar/info/error/warning/success messages  </a:t>
            </a:r>
          </a:p>
          <a:p>
            <a:pPr lvl="0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 other examples – </a:t>
            </a:r>
            <a:r>
              <a:rPr lang="en-GB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min</a:t>
            </a:r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 – </a:t>
            </a:r>
            <a:r>
              <a:rPr lang="en-GB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minutes </a:t>
            </a:r>
          </a:p>
        </p:txBody>
      </p:sp>
    </p:spTree>
    <p:extLst>
      <p:ext uri="{BB962C8B-B14F-4D97-AF65-F5344CB8AC3E}">
        <p14:creationId xmlns:p14="http://schemas.microsoft.com/office/powerpoint/2010/main" val="69929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52" y="191389"/>
            <a:ext cx="10522996" cy="860171"/>
          </a:xfrm>
        </p:spPr>
        <p:txBody>
          <a:bodyPr/>
          <a:lstStyle/>
          <a:p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Web Application Components</a:t>
            </a:r>
          </a:p>
        </p:txBody>
      </p:sp>
      <p:pic>
        <p:nvPicPr>
          <p:cNvPr id="1026" name="Picture 2" descr="Front End Development Logos, For Example - Html 5 Transparent PNG -  1941x1062 - Free Download on Nice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2" y="2143172"/>
            <a:ext cx="2077784" cy="147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ryanchristoph.com/wp-content/uploads/2019/03/full-stack-web-development-720x3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2024301"/>
            <a:ext cx="5568696" cy="217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b/b7/Html-source-code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2" y="3943777"/>
            <a:ext cx="2334768" cy="222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8980" y="1871043"/>
            <a:ext cx="2487168" cy="3485388"/>
          </a:xfrm>
          <a:prstGeom prst="rect">
            <a:avLst/>
          </a:prstGeom>
        </p:spPr>
      </p:pic>
      <p:pic>
        <p:nvPicPr>
          <p:cNvPr id="1034" name="Picture 10" descr="JBoss Servers: Ransomware Campaign Alert - BankInfoSecurit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552" y="5083375"/>
            <a:ext cx="2916936" cy="122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1520" y="1472184"/>
            <a:ext cx="236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Components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14088" y="1472184"/>
            <a:ext cx="303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Components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67216" y="1472184"/>
            <a:ext cx="255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Servers</a:t>
            </a:r>
          </a:p>
        </p:txBody>
      </p:sp>
      <p:pic>
        <p:nvPicPr>
          <p:cNvPr id="15" name="Picture 12" descr="streamlit (@streamlit) | Twitt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686" y="216641"/>
            <a:ext cx="845802" cy="8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ighcharts – Highchart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340" y="4790533"/>
            <a:ext cx="3171795" cy="53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5605" y="5356431"/>
            <a:ext cx="3152775" cy="1447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5430" y="4909778"/>
            <a:ext cx="1668399" cy="14001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120896" y="4200952"/>
            <a:ext cx="317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 JS Libraries </a:t>
            </a:r>
          </a:p>
        </p:txBody>
      </p:sp>
    </p:spTree>
    <p:extLst>
      <p:ext uri="{BB962C8B-B14F-4D97-AF65-F5344CB8AC3E}">
        <p14:creationId xmlns:p14="http://schemas.microsoft.com/office/powerpoint/2010/main" val="45101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128" y="163957"/>
            <a:ext cx="10515600" cy="805307"/>
          </a:xfrm>
        </p:spPr>
        <p:txBody>
          <a:bodyPr/>
          <a:lstStyle/>
          <a:p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Streamlit?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128" y="969264"/>
            <a:ext cx="11807952" cy="5431536"/>
          </a:xfrm>
        </p:spPr>
        <p:txBody>
          <a:bodyPr/>
          <a:lstStyle/>
          <a:p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 open-source app framework for Machine Learning and Data Science teams. Create beautiful data apps in hours, not weeks. All in pure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" y="2221993"/>
            <a:ext cx="8625840" cy="4279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79992" y="1876485"/>
            <a:ext cx="30540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Founded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2018</a:t>
            </a:r>
          </a:p>
          <a:p>
            <a:endParaRPr lang="en-GB" sz="2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 Beta version in </a:t>
            </a:r>
            <a:r>
              <a:rPr lang="en-GB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as Open Source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June of 2020 Streamlit announced a </a:t>
            </a:r>
            <a:r>
              <a:rPr lang="en-GB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$21 million Series A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 2</a:t>
            </a:r>
            <a:r>
              <a:rPr lang="en-GB" sz="2200" b="1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2022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Snowflake acquire Streamlit for </a:t>
            </a:r>
            <a:r>
              <a:rPr lang="en-GB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$800M</a:t>
            </a:r>
            <a:endParaRPr lang="en-GB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2" descr="streamlit (@streamlit) | Twit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164" y="163957"/>
            <a:ext cx="845802" cy="8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27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48" y="81661"/>
            <a:ext cx="10515600" cy="787019"/>
          </a:xfrm>
        </p:spPr>
        <p:txBody>
          <a:bodyPr/>
          <a:lstStyle/>
          <a:p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Streamlit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848" y="969264"/>
            <a:ext cx="11570208" cy="57424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embraces Python scripting; No HTML knowledge is needed!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Less code is needed to create a beautiful application.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callbacks are needed since widgets are treated as variables.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caching simplifies and speeds up computation pipelines.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Quickly Build and Deploy a Dashboard/Visualization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Moto of Streamlit - “Turn Python scripts into interactive Apps”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Streamlit enables machine learning and data visualisation tools that were “repeatable, shareable, modifiable, and usable throughout an organization”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Multi-Page Application Support</a:t>
            </a:r>
          </a:p>
          <a:p>
            <a:endParaRPr lang="en-GB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2" descr="streamlit (@streamlit) |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686" y="216641"/>
            <a:ext cx="845802" cy="8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79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iro.medium.com/max/1971/1*odiTjIIJV8QKA50K85JBJ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1" y="338328"/>
            <a:ext cx="11347704" cy="611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 descr="streamlit (@streamlit) | Twit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686" y="216641"/>
            <a:ext cx="845802" cy="8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3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76" y="2495677"/>
            <a:ext cx="117226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  : Technical Discussion</a:t>
            </a:r>
          </a:p>
        </p:txBody>
      </p:sp>
      <p:pic>
        <p:nvPicPr>
          <p:cNvPr id="3" name="Picture 12" descr="streamlit (@streamlit) |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686" y="216641"/>
            <a:ext cx="845802" cy="8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91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0"/>
            <a:ext cx="10515600" cy="1014984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and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014984"/>
            <a:ext cx="11667744" cy="5632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Installation:</a:t>
            </a:r>
          </a:p>
          <a:p>
            <a:pPr marL="0" indent="0">
              <a:buNone/>
            </a:pPr>
            <a:r>
              <a:rPr lang="en-GB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GB" sz="22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GB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command installs </a:t>
            </a:r>
            <a:r>
              <a:rPr lang="en-GB" sz="22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all its dependency whichever the env we created like conda, virtual or pip env</a:t>
            </a:r>
          </a:p>
          <a:p>
            <a:pPr marL="0" indent="0">
              <a:buNone/>
            </a:pPr>
            <a:endParaRPr lang="en-GB" sz="2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2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r>
              <a:rPr lang="en-GB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 import </a:t>
            </a:r>
            <a:r>
              <a:rPr lang="en-GB" sz="22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below to use further in our application</a:t>
            </a:r>
          </a:p>
          <a:p>
            <a:pPr marL="0" indent="0">
              <a:buNone/>
            </a:pPr>
            <a:r>
              <a:rPr lang="en-GB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GB" sz="22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GB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GB" sz="22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endParaRPr lang="en-GB" sz="22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2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2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Run:</a:t>
            </a:r>
            <a:r>
              <a:rPr lang="en-GB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use below command to run the hello world example of </a:t>
            </a:r>
            <a:r>
              <a:rPr lang="en-GB" sz="22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GB" sz="22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GB" sz="2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hello</a:t>
            </a:r>
          </a:p>
          <a:p>
            <a:pPr marL="0" indent="0">
              <a:buNone/>
            </a:pPr>
            <a:endParaRPr lang="en-GB" sz="2200" b="1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next slide lets find out all the available functions/</a:t>
            </a:r>
            <a:r>
              <a:rPr lang="en-GB" sz="22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api’s</a:t>
            </a:r>
            <a:r>
              <a:rPr lang="en-GB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/variables to use in Streamlit </a:t>
            </a:r>
            <a:r>
              <a:rPr lang="en-GB" sz="22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endParaRPr lang="en-GB" sz="2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2" descr="streamlit (@streamlit) |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686" y="216641"/>
            <a:ext cx="845802" cy="8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86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" y="0"/>
            <a:ext cx="3877056" cy="4608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550" y="50849"/>
            <a:ext cx="3998588" cy="4557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760" y="0"/>
            <a:ext cx="3505719" cy="4608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72" y="4727449"/>
            <a:ext cx="3877055" cy="2040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6550" y="4727449"/>
            <a:ext cx="3998588" cy="2040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5760" y="4727449"/>
            <a:ext cx="3505719" cy="2040350"/>
          </a:xfrm>
          <a:prstGeom prst="rect">
            <a:avLst/>
          </a:prstGeom>
        </p:spPr>
      </p:pic>
      <p:pic>
        <p:nvPicPr>
          <p:cNvPr id="9" name="Picture 12" descr="streamlit (@streamlit) | Twitt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686" y="216641"/>
            <a:ext cx="845802" cy="8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50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9AD2C79EEA61478B9856832BCBB771" ma:contentTypeVersion="2" ma:contentTypeDescription="Create a new document." ma:contentTypeScope="" ma:versionID="f9f544160803cb8b6cc07def0f23051a">
  <xsd:schema xmlns:xsd="http://www.w3.org/2001/XMLSchema" xmlns:xs="http://www.w3.org/2001/XMLSchema" xmlns:p="http://schemas.microsoft.com/office/2006/metadata/properties" xmlns:ns2="d2435463-c314-4dd9-862d-e12a76a7ebf9" targetNamespace="http://schemas.microsoft.com/office/2006/metadata/properties" ma:root="true" ma:fieldsID="f2952b1631d55c095fb405969385806c" ns2:_="">
    <xsd:import namespace="d2435463-c314-4dd9-862d-e12a76a7eb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435463-c314-4dd9-862d-e12a76a7eb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8F5847-6BF4-44AF-A28B-A3AA7B6642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E553C7-0827-4D05-8DD5-D0BA290969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435463-c314-4dd9-862d-e12a76a7eb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604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Streamlit</vt:lpstr>
      <vt:lpstr>Agenda</vt:lpstr>
      <vt:lpstr>General Web Application Components</vt:lpstr>
      <vt:lpstr>What is Streamlit?</vt:lpstr>
      <vt:lpstr>Advantages of Streamlit</vt:lpstr>
      <vt:lpstr>PowerPoint Presentation</vt:lpstr>
      <vt:lpstr>Streamlit  : Technical Discussion</vt:lpstr>
      <vt:lpstr>Installation and Hello World</vt:lpstr>
      <vt:lpstr>PowerPoint Presentation</vt:lpstr>
      <vt:lpstr>Display Data on UI</vt:lpstr>
      <vt:lpstr>Streamlit Widgets </vt:lpstr>
      <vt:lpstr>DataFrame and Charts </vt:lpstr>
      <vt:lpstr>Streamlit Configuration File – config.toml</vt:lpstr>
      <vt:lpstr>Food Demand Forecasting</vt:lpstr>
      <vt:lpstr>References </vt:lpstr>
    </vt:vector>
  </TitlesOfParts>
  <Company>Emirates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Streamlit</dc:title>
  <dc:creator>Java Lingappa</dc:creator>
  <cp:lastModifiedBy>JAVALINGAPPA .</cp:lastModifiedBy>
  <cp:revision>47</cp:revision>
  <dcterms:created xsi:type="dcterms:W3CDTF">2021-06-21T21:57:59Z</dcterms:created>
  <dcterms:modified xsi:type="dcterms:W3CDTF">2023-01-17T13:20:59Z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7962db2-8021-4672-ab50-833f15a1c47a_Enabled">
    <vt:lpwstr>true</vt:lpwstr>
  </property>
  <property fmtid="{D5CDD505-2E9C-101B-9397-08002B2CF9AE}" pid="3" name="MSIP_Label_c7962db2-8021-4672-ab50-833f15a1c47a_SetDate">
    <vt:lpwstr>2021-06-23T10:00:27Z</vt:lpwstr>
  </property>
  <property fmtid="{D5CDD505-2E9C-101B-9397-08002B2CF9AE}" pid="4" name="MSIP_Label_c7962db2-8021-4672-ab50-833f15a1c47a_Method">
    <vt:lpwstr>Standard</vt:lpwstr>
  </property>
  <property fmtid="{D5CDD505-2E9C-101B-9397-08002B2CF9AE}" pid="5" name="MSIP_Label_c7962db2-8021-4672-ab50-833f15a1c47a_Name">
    <vt:lpwstr>c7962db2-8021-4672-ab50-833f15a1c47a</vt:lpwstr>
  </property>
  <property fmtid="{D5CDD505-2E9C-101B-9397-08002B2CF9AE}" pid="6" name="MSIP_Label_c7962db2-8021-4672-ab50-833f15a1c47a_SiteId">
    <vt:lpwstr>e0b26355-1889-40d8-8ef1-e559616befda</vt:lpwstr>
  </property>
  <property fmtid="{D5CDD505-2E9C-101B-9397-08002B2CF9AE}" pid="7" name="MSIP_Label_c7962db2-8021-4672-ab50-833f15a1c47a_ActionId">
    <vt:lpwstr>921b1cf4-6510-4265-a1d1-fca654d9d4c4</vt:lpwstr>
  </property>
  <property fmtid="{D5CDD505-2E9C-101B-9397-08002B2CF9AE}" pid="8" name="MSIP_Label_c7962db2-8021-4672-ab50-833f15a1c47a_ContentBits">
    <vt:lpwstr>2</vt:lpwstr>
  </property>
</Properties>
</file>