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0">
          <p15:clr>
            <a:srgbClr val="9AA0A6"/>
          </p15:clr>
        </p15:guide>
        <p15:guide id="2" pos="5573">
          <p15:clr>
            <a:srgbClr val="9AA0A6"/>
          </p15:clr>
        </p15:guide>
        <p15:guide id="3" orient="horz" pos="1187">
          <p15:clr>
            <a:srgbClr val="9AA0A6"/>
          </p15:clr>
        </p15:guide>
        <p15:guide id="4" orient="horz" pos="648">
          <p15:clr>
            <a:srgbClr val="9AA0A6"/>
          </p15:clr>
        </p15:guide>
        <p15:guide id="5" orient="horz" pos="3960">
          <p15:clr>
            <a:srgbClr val="9AA0A6"/>
          </p15:clr>
        </p15:guide>
        <p15:guide id="6" pos="6314">
          <p15:clr>
            <a:srgbClr val="9AA0A6"/>
          </p15:clr>
        </p15:guide>
        <p15:guide id="7" pos="1605">
          <p15:clr>
            <a:srgbClr val="9AA0A6"/>
          </p15:clr>
        </p15:guide>
        <p15:guide id="8" pos="3024">
          <p15:clr>
            <a:srgbClr val="9AA0A6"/>
          </p15:clr>
        </p15:guide>
        <p15:guide id="9" pos="3062">
          <p15:clr>
            <a:srgbClr val="9AA0A6"/>
          </p15:clr>
        </p15:guide>
        <p15:guide id="10" pos="2669">
          <p15:clr>
            <a:srgbClr val="9AA0A6"/>
          </p15:clr>
        </p15:guide>
        <p15:guide id="11" pos="5219">
          <p15:clr>
            <a:srgbClr val="9AA0A6"/>
          </p15:clr>
        </p15:guide>
        <p15:guide id="12" pos="6204">
          <p15:clr>
            <a:srgbClr val="9AA0A6"/>
          </p15:clr>
        </p15:guide>
        <p15:guide id="13" orient="horz" pos="1008">
          <p15:clr>
            <a:srgbClr val="9AA0A6"/>
          </p15:clr>
        </p15:guide>
        <p15:guide id="14" orient="horz" pos="1403">
          <p15:clr>
            <a:srgbClr val="9AA0A6"/>
          </p15:clr>
        </p15:guide>
        <p15:guide id="15" pos="4885">
          <p15:clr>
            <a:srgbClr val="9AA0A6"/>
          </p15:clr>
        </p15:guide>
        <p15:guide id="16" pos="90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5" roundtripDataSignature="AMtx7mh28nhmgIUmcYCOM/wql02Itdv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7E458-AB28-4218-8ED3-78BE8F1F9DF9}">
  <a:tblStyle styleId="{A0D7E458-AB28-4218-8ED3-78BE8F1F9DF9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5"/>
          </a:solidFill>
        </a:fill>
      </a:tcStyle>
    </a:band1H>
    <a:band2H>
      <a:tcTxStyle/>
    </a:band2H>
    <a:band1V>
      <a:tcTxStyle/>
      <a:tcStyle>
        <a:fill>
          <a:solidFill>
            <a:srgbClr val="D4D4D5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/>
        <p:guide pos="5573"/>
        <p:guide pos="1187" orient="horz"/>
        <p:guide pos="648" orient="horz"/>
        <p:guide pos="3960" orient="horz"/>
        <p:guide pos="6314"/>
        <p:guide pos="1605"/>
        <p:guide pos="3024"/>
        <p:guide pos="3062"/>
        <p:guide pos="2669"/>
        <p:guide pos="5219"/>
        <p:guide pos="6204"/>
        <p:guide pos="1008" orient="horz"/>
        <p:guide pos="1403" orient="horz"/>
        <p:guide pos="4885"/>
        <p:guide pos="9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ea701ef8_4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52ea701ef8_4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2f7f9f9d5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52f7f9f9d5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2ea701ef8_4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52ea701ef8_4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2ea701ef8_4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52ea701ef8_4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2e473845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52e473845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2f238c455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52f238c455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anva.com/" TargetMode="External"/><Relationship Id="rId4" Type="http://schemas.openxmlformats.org/officeDocument/2006/relationships/hyperlink" Target="https://thenounproject.com/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261875" y="4816300"/>
            <a:ext cx="5316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lang="en-US" sz="2235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Group Members</a:t>
            </a:r>
            <a:endParaRPr sz="2235"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628"/>
              <a:buNone/>
            </a:pPr>
            <a:r>
              <a:rPr lang="en-US" sz="2235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Javairia Rehman 				(P19-0020)</a:t>
            </a:r>
            <a:endParaRPr sz="2235"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628"/>
              <a:buNone/>
            </a:pPr>
            <a:r>
              <a:rPr lang="en-US" sz="2235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Matti Ur Rehman 				(P19-0048)</a:t>
            </a:r>
            <a:endParaRPr sz="2235"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628"/>
              <a:buNone/>
            </a:pPr>
            <a:r>
              <a:rPr lang="en-US" sz="2235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Muhammad Mohsin Raza 	(P19-0072)</a:t>
            </a:r>
            <a:endParaRPr sz="2235"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7840875" y="4816300"/>
            <a:ext cx="30894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i="0" lang="en-US" sz="2200" u="none" cap="none" strike="noStrike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Project Supervisor</a:t>
            </a:r>
            <a:endParaRPr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i="0" lang="en-US" sz="2200" u="none" cap="none" strike="noStrike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Dr.</a:t>
            </a:r>
            <a:r>
              <a:rPr lang="en-US" sz="2200">
                <a:solidFill>
                  <a:srgbClr val="EEF2E6"/>
                </a:solidFill>
                <a:latin typeface="Rockwell"/>
                <a:ea typeface="Rockwell"/>
                <a:cs typeface="Rockwell"/>
                <a:sym typeface="Rockwell"/>
              </a:rPr>
              <a:t> Hafeez Ur Rehman</a:t>
            </a:r>
            <a:endParaRPr>
              <a:solidFill>
                <a:srgbClr val="EEF2E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1261800" y="2754900"/>
            <a:ext cx="96684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4800">
                <a:latin typeface="Rockwell"/>
                <a:ea typeface="Rockwell"/>
                <a:cs typeface="Rockwell"/>
                <a:sym typeface="Rockwell"/>
              </a:rPr>
              <a:t>Health Monitoring System for Senior Citizens</a:t>
            </a:r>
            <a:endParaRPr sz="4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National University of Computer and Emerging Sciences - Wikipedia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18" y="23140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7725" y="64675"/>
            <a:ext cx="2280075" cy="2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Expected Result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1462375" y="2226875"/>
            <a:ext cx="629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 monitoring app that shows the live footage as well as detects irregularities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1462375" y="3575050"/>
            <a:ext cx="62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Live sensor readings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462375" y="4523050"/>
            <a:ext cx="62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An </a:t>
            </a: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Assistive Tool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 b="18903" l="19137" r="19463" t="0"/>
          <a:stretch/>
        </p:blipFill>
        <p:spPr>
          <a:xfrm>
            <a:off x="8012225" y="2202125"/>
            <a:ext cx="2521850" cy="333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2ea701ef8_4_4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TIME LINE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g152ea701ef8_4_4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16" name="Google Shape;216;g152ea701ef8_4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52ea701ef8_4_49"/>
          <p:cNvPicPr preferRelativeResize="0"/>
          <p:nvPr/>
        </p:nvPicPr>
        <p:blipFill rotWithShape="1">
          <a:blip r:embed="rId4">
            <a:alphaModFix/>
          </a:blip>
          <a:srcRect b="9997" l="8875" r="10146" t="32145"/>
          <a:stretch/>
        </p:blipFill>
        <p:spPr>
          <a:xfrm>
            <a:off x="717350" y="2088150"/>
            <a:ext cx="9782750" cy="393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2f7f9f9d5_4_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GANTT CHART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g152f7f9f9d5_4_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24" name="Google Shape;224;g152f7f9f9d5_4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52f7f9f9d5_4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2450"/>
            <a:ext cx="10958324" cy="41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1208525" y="1884650"/>
            <a:ext cx="8595300" cy="4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[1] </a:t>
            </a: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Beddiar, D.R., Nini, B., Sabokrou, M. et al. Vision-based human activity recognition: a survey. Multimed Tools Appl 79, 30509–30555 (2020). https://doi.org/10.1007/s11042-020-09004-3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[2] Herath, Samitha; Harandi, Mehrtash; Porikli, Fatih (2017). Going deeper into action recognition: A survey. Image and Vision Computing, 60(), 4–21. doi:10.1016/j.imavis.2017.01.010 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[3] Dang, L.Minh; Min, Kyungbok; Wang, Hanxiang; Jalil Piran, Md.; Hee Lee, Cheol; Moon, Hyeonjoon (2020). Sensor-based and vision-based human activity recognition: A comprehensive survey. Pattern Recognition, (), 107561–. doi:10.1016/j.patcog.2020.107561 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[4] Jegham, I., Ben Khalifa, A., Alouani, I., &amp; Mahjoub, M. A. (2020). Vision-based human action recognition: An overview and real world challenges. Forensic Science International: Digital Investigation, 32, 200901. doi:10.1016/j.fsidi.2019.200901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[5] </a:t>
            </a: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Sun, Han, and Yu Chen. "Real-Time Elderly Monitoring for Senior Safety by Lightweight Human Action Recognition." 2022 IEEE 16th International Symposium on Medical Information and Communication Technology (ISMICT). IEEE, 2022.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9144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[Fig 1.0] </a:t>
            </a:r>
            <a:r>
              <a:rPr lang="en-US" sz="16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3"/>
              </a:rPr>
              <a:t>https://www.canva.com/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9144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 Icons: </a:t>
            </a:r>
            <a:r>
              <a:rPr lang="en-US" sz="16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4"/>
              </a:rPr>
              <a:t>https://thenounproject.com/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2" name="Google Shape;232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33" name="Google Shape;23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783825" y="2186600"/>
            <a:ext cx="55743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 World is a Global Village, Right? 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National University of Computer and Emerging Sciences - Wikipedia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24387" l="15036" r="14201" t="4219"/>
          <a:stretch/>
        </p:blipFill>
        <p:spPr>
          <a:xfrm>
            <a:off x="1371600" y="1884650"/>
            <a:ext cx="1176151" cy="11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371600" y="3263225"/>
            <a:ext cx="747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Also, I</a:t>
            </a: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mpossible</a:t>
            </a: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 that you are 24/7 Home, Well COVID-19</a:t>
            </a: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 gone “ALMOST”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23150" l="15064" r="15356" t="6248"/>
          <a:stretch/>
        </p:blipFill>
        <p:spPr>
          <a:xfrm>
            <a:off x="8847300" y="3159162"/>
            <a:ext cx="1176151" cy="119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2783825" y="4852550"/>
            <a:ext cx="7239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Someone at Home, Needs an Attention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6">
            <a:alphaModFix/>
          </a:blip>
          <a:srcRect b="19068" l="20839" r="19824" t="5653"/>
          <a:stretch/>
        </p:blipFill>
        <p:spPr>
          <a:xfrm>
            <a:off x="1371599" y="4440375"/>
            <a:ext cx="1176151" cy="149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Motivation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1353750" y="2074475"/>
            <a:ext cx="658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Usually, all golden agers need attention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353750" y="2659475"/>
            <a:ext cx="658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Everyone has gone through this or has seen it in life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353750" y="3644675"/>
            <a:ext cx="658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703 million persons aged 65 years in 2019 Globally. Projected to double to 1.5 billion in 2050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353750" y="5030075"/>
            <a:ext cx="658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According to the U.S. Department of Health and Human Services 13.8 million non-institutional seniors live alone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19406" l="11546" r="11066" t="0"/>
          <a:stretch/>
        </p:blipFill>
        <p:spPr>
          <a:xfrm>
            <a:off x="8018850" y="2778563"/>
            <a:ext cx="2993574" cy="31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University of Computer and Emerging Sciences - Wikipedia" id="140" name="Google Shape;140;g152ea701ef8_4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52ea701ef8_4_3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152ea701ef8_4_36"/>
          <p:cNvPicPr preferRelativeResize="0"/>
          <p:nvPr/>
        </p:nvPicPr>
        <p:blipFill rotWithShape="1">
          <a:blip r:embed="rId4">
            <a:alphaModFix/>
          </a:blip>
          <a:srcRect b="26951" l="13246" r="13246" t="7327"/>
          <a:stretch/>
        </p:blipFill>
        <p:spPr>
          <a:xfrm>
            <a:off x="1346363" y="2226875"/>
            <a:ext cx="2303123" cy="20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52ea701ef8_4_36"/>
          <p:cNvSpPr txBox="1"/>
          <p:nvPr/>
        </p:nvSpPr>
        <p:spPr>
          <a:xfrm>
            <a:off x="956975" y="4694725"/>
            <a:ext cx="30819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Health Monitoring System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Google Shape;144;g152ea701ef8_4_36"/>
          <p:cNvSpPr txBox="1"/>
          <p:nvPr/>
        </p:nvSpPr>
        <p:spPr>
          <a:xfrm>
            <a:off x="4187850" y="2133313"/>
            <a:ext cx="404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 Vision-based Device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g152ea701ef8_4_36"/>
          <p:cNvSpPr txBox="1"/>
          <p:nvPr/>
        </p:nvSpPr>
        <p:spPr>
          <a:xfrm>
            <a:off x="4187863" y="3577725"/>
            <a:ext cx="404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Wearable Sensors</a:t>
            </a:r>
            <a:endParaRPr>
              <a:solidFill>
                <a:srgbClr val="343437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g152ea701ef8_4_36"/>
          <p:cNvSpPr txBox="1"/>
          <p:nvPr/>
        </p:nvSpPr>
        <p:spPr>
          <a:xfrm>
            <a:off x="4187850" y="5022138"/>
            <a:ext cx="404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 Mobile Application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7" name="Google Shape;147;g152ea701ef8_4_36"/>
          <p:cNvPicPr preferRelativeResize="0"/>
          <p:nvPr/>
        </p:nvPicPr>
        <p:blipFill rotWithShape="1">
          <a:blip r:embed="rId5">
            <a:alphaModFix/>
          </a:blip>
          <a:srcRect b="36682" l="17168" r="16698" t="18983"/>
          <a:stretch/>
        </p:blipFill>
        <p:spPr>
          <a:xfrm>
            <a:off x="8234563" y="1884638"/>
            <a:ext cx="1614550" cy="10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52ea701ef8_4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0762" y="3157012"/>
            <a:ext cx="1472475" cy="14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52ea701ef8_4_36"/>
          <p:cNvPicPr preferRelativeResize="0"/>
          <p:nvPr/>
        </p:nvPicPr>
        <p:blipFill rotWithShape="1">
          <a:blip r:embed="rId7">
            <a:alphaModFix/>
          </a:blip>
          <a:srcRect b="22988" l="15485" r="11575" t="0"/>
          <a:stretch/>
        </p:blipFill>
        <p:spPr>
          <a:xfrm>
            <a:off x="8485023" y="4819513"/>
            <a:ext cx="1123950" cy="11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2ea701ef8_4_6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Literature Review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55" name="Google Shape;155;g152ea701ef8_4_62"/>
          <p:cNvGraphicFramePr/>
          <p:nvPr/>
        </p:nvGraphicFramePr>
        <p:xfrm>
          <a:off x="1142988" y="188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{A0D7E458-AB28-4218-8ED3-78BE8F1F9DF9}</a:tableStyleId>
              </a:tblPr>
              <a:tblGrid>
                <a:gridCol w="1776100"/>
                <a:gridCol w="1529350"/>
                <a:gridCol w="2022800"/>
                <a:gridCol w="1776100"/>
                <a:gridCol w="1776100"/>
              </a:tblGrid>
              <a:tr h="70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Literature Reference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Basic Idea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Methodologies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Results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Limitations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146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Vision-based human activity recognition: a survey [1]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 provide uptodate analysis of vision-based HAR 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Reviewed all previous researches in domain of HAR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HA are still facing several problems.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 not give any solution to problems.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146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Going deeper into action recognition: A survey [2]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ioneering methods to Deep learning 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Investigate existing solutions for action recognition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Deep 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learning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 approaches are helpful 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Does not describe cons of 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using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 DL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12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Sensor and vision-based HAR [3]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introduces a classification of HAR methodologies</a:t>
                      </a:r>
                      <a:endParaRPr sz="16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Compare both approaches by using previous researches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HAR methods are classified into two main groups.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Don’t discuss their use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Google Shape;156;g152ea701ef8_4_6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57" name="Google Shape;157;g152ea701ef8_4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e4738453_0_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Literature Review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63" name="Google Shape;163;g152e4738453_0_3"/>
          <p:cNvGraphicFramePr/>
          <p:nvPr/>
        </p:nvGraphicFramePr>
        <p:xfrm>
          <a:off x="1142988" y="188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{A0D7E458-AB28-4218-8ED3-78BE8F1F9DF9}</a:tableStyleId>
              </a:tblPr>
              <a:tblGrid>
                <a:gridCol w="1903700"/>
                <a:gridCol w="1401750"/>
                <a:gridCol w="2022800"/>
                <a:gridCol w="1776100"/>
                <a:gridCol w="1776100"/>
              </a:tblGrid>
              <a:tr h="70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Literature Reference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Basic Idea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Methodologies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Results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Limitations</a:t>
                      </a:r>
                      <a:endParaRPr b="0" sz="20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174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Vision-based human action recognition: An overview and real world challenges [4]</a:t>
                      </a:r>
                      <a:endParaRPr sz="18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To address real-world problems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Review all methods that 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proposed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 to solve real-world problem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Proposed</a:t>
                      </a: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 methods are unable to address all real-world problems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Not give any solution to real-world problems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  <a:tr h="228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Real-Time Elderly Monitoring for Senior Safety by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Lightweight Human Action Recognition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(REMS) [5]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Monitoring eldery people from distance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Using captured skeleton images,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the REMS able to recognize abnormal behaviors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Able to monitor eldery people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Delay in receiving message from sensor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4" name="Google Shape;164;g152e4738453_0_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65" name="Google Shape;165;g152e473845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Problem Statement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1447800" y="2226875"/>
            <a:ext cx="6629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An eldery people need to be monitored 24/7. </a:t>
            </a:r>
            <a:r>
              <a:rPr lang="en-US" sz="2600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If you are at work somewhere and no one is present with your parents.How would you monitor them?</a:t>
            </a:r>
            <a:endParaRPr sz="2600"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33278" l="16914" r="16043" t="13391"/>
          <a:stretch/>
        </p:blipFill>
        <p:spPr>
          <a:xfrm>
            <a:off x="8284375" y="2226875"/>
            <a:ext cx="2554424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2f238c455_2_1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Proposed System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g152f238c455_2_1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81" name="Google Shape;181;g152f238c455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52f238c455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1760060"/>
            <a:ext cx="8643091" cy="48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52f238c455_2_17"/>
          <p:cNvPicPr preferRelativeResize="0"/>
          <p:nvPr/>
        </p:nvPicPr>
        <p:blipFill rotWithShape="1">
          <a:blip r:embed="rId5">
            <a:alphaModFix/>
          </a:blip>
          <a:srcRect b="6454" l="20038" r="0" t="6445"/>
          <a:stretch/>
        </p:blipFill>
        <p:spPr>
          <a:xfrm>
            <a:off x="1143000" y="3665050"/>
            <a:ext cx="1847075" cy="20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52f238c455_2_17"/>
          <p:cNvSpPr txBox="1"/>
          <p:nvPr/>
        </p:nvSpPr>
        <p:spPr>
          <a:xfrm>
            <a:off x="4800600" y="605565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Fig 1.0</a:t>
            </a:r>
            <a:endParaRPr sz="1800">
              <a:solidFill>
                <a:srgbClr val="8E8E9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343437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rgbClr val="34343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1143000" y="2226875"/>
            <a:ext cx="728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143000" y="3136488"/>
            <a:ext cx="71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1143000" y="4046125"/>
            <a:ext cx="71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20798" l="14113" r="12031" t="0"/>
          <a:stretch/>
        </p:blipFill>
        <p:spPr>
          <a:xfrm>
            <a:off x="1618550" y="2226873"/>
            <a:ext cx="2241867" cy="24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4237675" y="2226875"/>
            <a:ext cx="504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Detection of Health-sensitive Human Activities</a:t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4237675" y="3336600"/>
            <a:ext cx="600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Alert the Relatives/Attendant/</a:t>
            </a: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Doctors</a:t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4237675" y="4046125"/>
            <a:ext cx="55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Keep Activity log/Analytics</a:t>
            </a:r>
            <a:endParaRPr sz="2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2022-09-07T06:12:25Z</dcterms:created>
  <dc:creator>zeshan khan</dc:creator>
</cp:coreProperties>
</file>