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256" r:id="rId2"/>
    <p:sldId id="371" r:id="rId3"/>
    <p:sldId id="313" r:id="rId4"/>
    <p:sldId id="314" r:id="rId5"/>
    <p:sldId id="323" r:id="rId6"/>
    <p:sldId id="326" r:id="rId7"/>
    <p:sldId id="325" r:id="rId8"/>
    <p:sldId id="344" r:id="rId9"/>
    <p:sldId id="315" r:id="rId10"/>
    <p:sldId id="316" r:id="rId11"/>
    <p:sldId id="317" r:id="rId12"/>
    <p:sldId id="318" r:id="rId13"/>
    <p:sldId id="345" r:id="rId14"/>
    <p:sldId id="319" r:id="rId15"/>
    <p:sldId id="338" r:id="rId16"/>
    <p:sldId id="352" r:id="rId17"/>
    <p:sldId id="353" r:id="rId18"/>
    <p:sldId id="354" r:id="rId19"/>
    <p:sldId id="356" r:id="rId20"/>
    <p:sldId id="355" r:id="rId21"/>
    <p:sldId id="339" r:id="rId22"/>
    <p:sldId id="350" r:id="rId23"/>
    <p:sldId id="369" r:id="rId24"/>
    <p:sldId id="331" r:id="rId25"/>
    <p:sldId id="346" r:id="rId26"/>
    <p:sldId id="332" r:id="rId27"/>
    <p:sldId id="335" r:id="rId28"/>
    <p:sldId id="333" r:id="rId29"/>
    <p:sldId id="343" r:id="rId30"/>
    <p:sldId id="347" r:id="rId31"/>
    <p:sldId id="340" r:id="rId32"/>
    <p:sldId id="349" r:id="rId33"/>
    <p:sldId id="348" r:id="rId34"/>
    <p:sldId id="334" r:id="rId35"/>
    <p:sldId id="336" r:id="rId36"/>
    <p:sldId id="370" r:id="rId37"/>
    <p:sldId id="359" r:id="rId38"/>
    <p:sldId id="360" r:id="rId39"/>
    <p:sldId id="368" r:id="rId40"/>
    <p:sldId id="35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E9935-70BE-4CBE-860B-A3B9A9E095E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765EF-CB8C-4053-BDBF-FD84D8BE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CS-4220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B73FFAE-01D5-4C83-9B04-43DD8784723C}" type="datetime1">
              <a:rPr lang="en-US" smtClean="0"/>
              <a:pPr>
                <a:defRPr/>
              </a:pPr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Mark L. Hornick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AB7D73-2FA2-4F44-8FD2-36D0C44508F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59BACD2-0AFE-43A5-B2D4-1D685A0D7C56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B157CF9-E9A0-4C11-B053-5D94445EC0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1902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EC69-D4C3-4FFB-97F4-845F629FF1A9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7CF9-E9A0-4C11-B053-5D94445E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CF7-2559-4956-B764-138D82B6FC62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7CF9-E9A0-4C11-B053-5D94445E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0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44D4-6640-4EAB-AA0F-631FEAA1F627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7CF9-E9A0-4C11-B053-5D94445E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9AE2-61BB-452E-BAE3-5256204F1E2C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7CF9-E9A0-4C11-B053-5D94445EC0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07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ECD5-1894-491A-A7BB-8DE41E0E8458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7CF9-E9A0-4C11-B053-5D94445E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3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8F5A-8F6C-46A6-9150-BF344113B990}" type="datetime1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7CF9-E9A0-4C11-B053-5D94445E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47DB-FD47-4DE0-9826-1CD6F24A46B2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7CF9-E9A0-4C11-B053-5D94445E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3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FBA1-9DA2-4968-9D3D-B048DCA8D366}" type="datetime1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7CF9-E9A0-4C11-B053-5D94445E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5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98EC-DCB0-4906-9B4A-C70BA22D3CA0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7CF9-E9A0-4C11-B053-5D94445E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4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2C98-ABA0-4389-8D14-290F8FB11D64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7CF9-E9A0-4C11-B053-5D94445E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CD6999F-A9A2-4323-9FA5-3E52067EE08B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B157CF9-E9A0-4C11-B053-5D94445E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9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3schools.com/jquery/jquery_ref_effect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category/selectors/?rdfrom=http://docs.jquery.com/mw/index.php?title=Selectors&amp;redirect=no" TargetMode="External"/><Relationship Id="rId2" Type="http://schemas.openxmlformats.org/officeDocument/2006/relationships/hyperlink" Target="http://api.jquery.com/category/core/?rdfrom=http://docs.jquery.com/mw/index.php?title=Core&amp;redirect=n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jquery.com/DOM/Traversing/Selectors" TargetMode="External"/><Relationship Id="rId4" Type="http://schemas.openxmlformats.org/officeDocument/2006/relationships/hyperlink" Target="http://api.jquery.com/category/events/?rdfrom=http://docs.jquery.com/mw/index.php?title=Events&amp;redirect=n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que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B862-301E-4667-9A45-D1B17B6AE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02AA6-F3E4-4284-9E48-5321E1A12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CS4032 Web Programming</a:t>
            </a:r>
          </a:p>
        </p:txBody>
      </p:sp>
    </p:spTree>
    <p:extLst>
      <p:ext uri="{BB962C8B-B14F-4D97-AF65-F5344CB8AC3E}">
        <p14:creationId xmlns:p14="http://schemas.microsoft.com/office/powerpoint/2010/main" val="1631428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that $ about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Almost everything starts with a call to the </a:t>
            </a:r>
            <a:r>
              <a:rPr lang="en-US" dirty="0" err="1"/>
              <a:t>jQuery</a:t>
            </a:r>
            <a:r>
              <a:rPr lang="en-US" dirty="0"/>
              <a:t>() selector function.</a:t>
            </a:r>
          </a:p>
          <a:p>
            <a:r>
              <a:rPr lang="en-US" dirty="0"/>
              <a:t>Since it’s called so often, the $ global variable is defined as an alias to the function:</a:t>
            </a:r>
            <a:br>
              <a:rPr lang="en-US" dirty="0"/>
            </a:br>
            <a:r>
              <a:rPr lang="en-US" dirty="0"/>
              <a:t>var $ = jQuery; //shortcut to jQuery function</a:t>
            </a:r>
          </a:p>
          <a:p>
            <a:r>
              <a:rPr lang="en-US" dirty="0"/>
              <a:t>Thus you could write either: </a:t>
            </a:r>
          </a:p>
          <a:p>
            <a:pPr>
              <a:buNone/>
            </a:pPr>
            <a:r>
              <a:rPr lang="en-US" dirty="0"/>
              <a:t>$(“#p2”).html(“hello world”);</a:t>
            </a:r>
          </a:p>
          <a:p>
            <a:pPr>
              <a:buNone/>
            </a:pPr>
            <a:r>
              <a:rPr lang="en-US" dirty="0"/>
              <a:t>Or</a:t>
            </a:r>
          </a:p>
          <a:p>
            <a:pPr>
              <a:buNone/>
            </a:pPr>
            <a:r>
              <a:rPr lang="en-US" dirty="0"/>
              <a:t>jQuery(“#p2”).html(“hello world”);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0A518-3F98-4BA2-B962-A6A93836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B49B6-D38A-4FFE-85CA-F351B741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$( selector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selector can be one of the following:</a:t>
            </a:r>
          </a:p>
          <a:p>
            <a:pPr lvl="1"/>
            <a:r>
              <a:rPr lang="en-US" sz="1800" spc="10" dirty="0">
                <a:solidFill>
                  <a:schemeClr val="tx1"/>
                </a:solidFill>
              </a:rPr>
              <a:t>A CSS selector expression</a:t>
            </a:r>
          </a:p>
          <a:p>
            <a:pPr lvl="1"/>
            <a:r>
              <a:rPr lang="en-US" sz="1800" spc="10" dirty="0">
                <a:solidFill>
                  <a:schemeClr val="tx1"/>
                </a:solidFill>
              </a:rPr>
              <a:t>A string of HTML</a:t>
            </a:r>
          </a:p>
          <a:p>
            <a:pPr lvl="1"/>
            <a:r>
              <a:rPr lang="en-US" sz="1800" spc="10" dirty="0">
                <a:solidFill>
                  <a:schemeClr val="tx1"/>
                </a:solidFill>
              </a:rPr>
              <a:t>A JavaScript object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D27348-5BC0-4004-8970-341130A7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78B1E-D677-44EC-827A-3CF0F396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jQuery 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700" spc="-50" dirty="0">
                <a:latin typeface="+mj-lt"/>
                <a:ea typeface="+mj-ea"/>
                <a:cs typeface="+mj-cs"/>
              </a:rPr>
              <a:t>$(“#</a:t>
            </a:r>
            <a:r>
              <a:rPr lang="en-US" sz="2700" spc="-50" dirty="0" err="1">
                <a:latin typeface="+mj-lt"/>
                <a:ea typeface="+mj-ea"/>
                <a:cs typeface="+mj-cs"/>
              </a:rPr>
              <a:t>goButton</a:t>
            </a:r>
            <a:r>
              <a:rPr lang="en-US" sz="2700" spc="-50" dirty="0">
                <a:latin typeface="+mj-lt"/>
                <a:ea typeface="+mj-ea"/>
                <a:cs typeface="+mj-cs"/>
              </a:rPr>
              <a:t>”)	// ~</a:t>
            </a:r>
            <a:r>
              <a:rPr lang="en-US" sz="2700" spc="-50" dirty="0" err="1">
                <a:latin typeface="+mj-lt"/>
                <a:ea typeface="+mj-ea"/>
                <a:cs typeface="+mj-cs"/>
              </a:rPr>
              <a:t>getElementById</a:t>
            </a:r>
            <a:r>
              <a:rPr lang="en-US" sz="2700" spc="-50" dirty="0">
                <a:latin typeface="+mj-lt"/>
                <a:ea typeface="+mj-ea"/>
                <a:cs typeface="+mj-cs"/>
              </a:rPr>
              <a:t>(“</a:t>
            </a:r>
            <a:r>
              <a:rPr lang="en-US" sz="2700" spc="-50" dirty="0" err="1">
                <a:latin typeface="+mj-lt"/>
                <a:ea typeface="+mj-ea"/>
                <a:cs typeface="+mj-cs"/>
              </a:rPr>
              <a:t>goButton</a:t>
            </a:r>
            <a:r>
              <a:rPr lang="en-US" sz="2700" spc="-50" dirty="0">
                <a:latin typeface="+mj-lt"/>
                <a:ea typeface="+mj-ea"/>
                <a:cs typeface="+mj-cs"/>
              </a:rPr>
              <a:t>”)</a:t>
            </a:r>
          </a:p>
          <a:p>
            <a:pPr>
              <a:buNone/>
            </a:pPr>
            <a:r>
              <a:rPr lang="en-US" sz="2700" spc="-50" dirty="0">
                <a:latin typeface="+mj-lt"/>
                <a:ea typeface="+mj-ea"/>
                <a:cs typeface="+mj-cs"/>
              </a:rPr>
              <a:t>$(“.index”)	// ~</a:t>
            </a:r>
            <a:r>
              <a:rPr lang="en-US" sz="2700" spc="-50" dirty="0" err="1">
                <a:latin typeface="+mj-lt"/>
                <a:ea typeface="+mj-ea"/>
                <a:cs typeface="+mj-cs"/>
              </a:rPr>
              <a:t>getElementsByClassName</a:t>
            </a:r>
            <a:r>
              <a:rPr lang="en-US" sz="2700" spc="-50" dirty="0">
                <a:latin typeface="+mj-lt"/>
                <a:ea typeface="+mj-ea"/>
                <a:cs typeface="+mj-cs"/>
              </a:rPr>
              <a:t>(“index”)</a:t>
            </a:r>
          </a:p>
          <a:p>
            <a:pPr>
              <a:buNone/>
            </a:pPr>
            <a:r>
              <a:rPr lang="en-US" sz="2700" spc="-50" dirty="0">
                <a:latin typeface="+mj-lt"/>
                <a:ea typeface="+mj-ea"/>
                <a:cs typeface="+mj-cs"/>
              </a:rPr>
              <a:t>$(“p”	)		// ~</a:t>
            </a:r>
            <a:r>
              <a:rPr lang="en-US" sz="2700" spc="-50" dirty="0" err="1">
                <a:latin typeface="+mj-lt"/>
                <a:ea typeface="+mj-ea"/>
                <a:cs typeface="+mj-cs"/>
              </a:rPr>
              <a:t>getElementsByTagName</a:t>
            </a:r>
            <a:r>
              <a:rPr lang="en-US" sz="2700" spc="-50" dirty="0">
                <a:latin typeface="+mj-lt"/>
                <a:ea typeface="+mj-ea"/>
                <a:cs typeface="+mj-cs"/>
              </a:rPr>
              <a:t>(“p”)</a:t>
            </a:r>
          </a:p>
          <a:p>
            <a:pPr>
              <a:buNone/>
            </a:pPr>
            <a:r>
              <a:rPr lang="en-US" sz="2700" spc="-50" dirty="0">
                <a:latin typeface="+mj-lt"/>
                <a:ea typeface="+mj-ea"/>
                <a:cs typeface="+mj-cs"/>
              </a:rPr>
              <a:t>$(“p.abc </a:t>
            </a:r>
            <a:r>
              <a:rPr lang="en-US" sz="2700" spc="-50" dirty="0" err="1">
                <a:latin typeface="+mj-lt"/>
                <a:ea typeface="+mj-ea"/>
                <a:cs typeface="+mj-cs"/>
              </a:rPr>
              <a:t>em</a:t>
            </a:r>
            <a:r>
              <a:rPr lang="en-US" sz="2700" spc="-50" dirty="0">
                <a:latin typeface="+mj-lt"/>
                <a:ea typeface="+mj-ea"/>
                <a:cs typeface="+mj-cs"/>
              </a:rPr>
              <a:t>”) // gets ALL &lt;</a:t>
            </a:r>
            <a:r>
              <a:rPr lang="en-US" sz="2700" spc="-50" dirty="0" err="1">
                <a:latin typeface="+mj-lt"/>
                <a:ea typeface="+mj-ea"/>
                <a:cs typeface="+mj-cs"/>
              </a:rPr>
              <a:t>em</a:t>
            </a:r>
            <a:r>
              <a:rPr lang="en-US" sz="2700" spc="-50" dirty="0">
                <a:latin typeface="+mj-lt"/>
                <a:ea typeface="+mj-ea"/>
                <a:cs typeface="+mj-cs"/>
              </a:rPr>
              <a:t>&gt;’s in &lt;p&gt;’s of class </a:t>
            </a:r>
            <a:r>
              <a:rPr lang="en-US" sz="2700" spc="-50" dirty="0" err="1">
                <a:latin typeface="+mj-lt"/>
                <a:ea typeface="+mj-ea"/>
                <a:cs typeface="+mj-cs"/>
              </a:rPr>
              <a:t>abc</a:t>
            </a:r>
            <a:endParaRPr lang="en-US" sz="2700" spc="-50" dirty="0"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sz="2700" spc="-50" dirty="0">
                <a:latin typeface="+mj-lt"/>
                <a:ea typeface="+mj-ea"/>
                <a:cs typeface="+mj-cs"/>
              </a:rPr>
              <a:t>$(“p, h1”)	// gets ALL &lt;p&gt; and &lt;h1&gt; elements</a:t>
            </a:r>
          </a:p>
          <a:p>
            <a:pPr>
              <a:buNone/>
            </a:pPr>
            <a:r>
              <a:rPr lang="en-US" sz="2700" spc="-50" dirty="0">
                <a:latin typeface="+mj-lt"/>
                <a:ea typeface="+mj-ea"/>
                <a:cs typeface="+mj-cs"/>
              </a:rPr>
              <a:t>$(“:button”) // gets ALL &lt;input&gt;’s of type “button”</a:t>
            </a:r>
          </a:p>
          <a:p>
            <a:pPr>
              <a:buNone/>
            </a:pPr>
            <a:r>
              <a:rPr lang="en-US" sz="2700" spc="-50" dirty="0">
                <a:latin typeface="+mj-lt"/>
                <a:ea typeface="+mj-ea"/>
                <a:cs typeface="+mj-cs"/>
              </a:rPr>
              <a:t>$(“:contains(‘hi’)”)// all elements containing text “hi”</a:t>
            </a:r>
          </a:p>
          <a:p>
            <a:pPr>
              <a:buNone/>
            </a:pPr>
            <a:r>
              <a:rPr lang="en-US" sz="2700" spc="-50" dirty="0">
                <a:latin typeface="+mj-lt"/>
                <a:ea typeface="+mj-ea"/>
                <a:cs typeface="+mj-cs"/>
              </a:rPr>
              <a:t>$(“</a:t>
            </a:r>
            <a:r>
              <a:rPr lang="en-US" sz="2700" spc="-50" dirty="0" err="1">
                <a:latin typeface="+mj-lt"/>
                <a:ea typeface="+mj-ea"/>
                <a:cs typeface="+mj-cs"/>
              </a:rPr>
              <a:t>p:contains</a:t>
            </a:r>
            <a:r>
              <a:rPr lang="en-US" sz="2700" spc="-50" dirty="0">
                <a:latin typeface="+mj-lt"/>
                <a:ea typeface="+mj-ea"/>
                <a:cs typeface="+mj-cs"/>
              </a:rPr>
              <a:t>(‘hi’)”)// all &lt;p&gt; elements containing “hi”</a:t>
            </a:r>
            <a:endParaRPr lang="en-US" sz="20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E9D129-4F66-4956-AA6F-962736C3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65A82-5E44-4A04-A78F-7C4252D4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sz="3200" dirty="0"/>
              <a:t>More examples of jQuery Selectors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2" y="914401"/>
            <a:ext cx="6324599" cy="517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24F4B-3FDE-444F-869F-235AB293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D7C31-4EEA-480B-8147-E63C5E35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9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$(selector).&lt;action&gt;()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An &lt;action&gt;() method typically follows the jQuery selector, specifying what operation to perform on the selected element(s) </a:t>
            </a:r>
          </a:p>
          <a:p>
            <a:pPr>
              <a:buNone/>
            </a:pPr>
            <a:r>
              <a:rPr lang="en-US" dirty="0"/>
              <a:t>Examples:</a:t>
            </a:r>
          </a:p>
          <a:p>
            <a:pPr>
              <a:buNone/>
            </a:pPr>
            <a:r>
              <a:rPr lang="en-US" dirty="0"/>
              <a:t>$(“p”).hide(); // hides ALL p’s (implied iteration)</a:t>
            </a:r>
          </a:p>
          <a:p>
            <a:pPr>
              <a:buNone/>
            </a:pPr>
            <a:r>
              <a:rPr lang="en-US" dirty="0"/>
              <a:t>$(“#p1”).</a:t>
            </a:r>
            <a:r>
              <a:rPr lang="en-US" dirty="0" err="1"/>
              <a:t>fadeOut</a:t>
            </a:r>
            <a:r>
              <a:rPr lang="en-US" dirty="0"/>
              <a:t>(); // fades element with id of #p1</a:t>
            </a:r>
          </a:p>
          <a:p>
            <a:pPr>
              <a:buNone/>
            </a:pPr>
            <a:r>
              <a:rPr lang="en-US" dirty="0"/>
              <a:t>$(“.xyz”).</a:t>
            </a:r>
            <a:r>
              <a:rPr lang="en-US" dirty="0" err="1"/>
              <a:t>css</a:t>
            </a:r>
            <a:r>
              <a:rPr lang="en-US" dirty="0"/>
              <a:t>({“color”:”blue”}); // changes CSS on all elements of class “xyz” (implied iteration)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B562788-AC3F-4173-8D8B-8AED1CF0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888D11-D449-4784-A008-21A2FBDC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Implied Iteration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 selector such as $(“p”) that select more </a:t>
            </a:r>
            <a:br>
              <a:rPr lang="en-US" dirty="0"/>
            </a:br>
            <a:r>
              <a:rPr lang="en-US" dirty="0"/>
              <a:t>than one element automatically invokes the action for each element:</a:t>
            </a:r>
          </a:p>
          <a:p>
            <a:pPr>
              <a:buNone/>
            </a:pPr>
            <a:r>
              <a:rPr lang="en-US" dirty="0"/>
              <a:t>// Hide ALL &lt;p&gt; elements on the page</a:t>
            </a:r>
          </a:p>
          <a:p>
            <a:pPr>
              <a:buNone/>
            </a:pPr>
            <a:r>
              <a:rPr lang="en-US" dirty="0"/>
              <a:t>$(“p”).hide();</a:t>
            </a:r>
          </a:p>
          <a:p>
            <a:pPr>
              <a:buNone/>
            </a:pPr>
            <a:r>
              <a:rPr lang="en-US" dirty="0"/>
              <a:t>// Change the color on ALL elements of class “xyz”</a:t>
            </a:r>
          </a:p>
          <a:p>
            <a:pPr>
              <a:buNone/>
            </a:pPr>
            <a:r>
              <a:rPr lang="en-US" dirty="0"/>
              <a:t>$(“.xyz”).</a:t>
            </a:r>
            <a:r>
              <a:rPr lang="en-US" dirty="0" err="1"/>
              <a:t>css</a:t>
            </a:r>
            <a:r>
              <a:rPr lang="en-US" dirty="0"/>
              <a:t>({“</a:t>
            </a:r>
            <a:r>
              <a:rPr lang="en-US" dirty="0" err="1"/>
              <a:t>color”:”blue</a:t>
            </a:r>
            <a:r>
              <a:rPr lang="en-US" dirty="0"/>
              <a:t>”});</a:t>
            </a:r>
          </a:p>
          <a:p>
            <a:pPr>
              <a:buNone/>
            </a:pPr>
            <a:r>
              <a:rPr lang="en-US" dirty="0"/>
              <a:t>// Change font size on ALL &lt;input&gt; button elements</a:t>
            </a:r>
          </a:p>
          <a:p>
            <a:pPr>
              <a:buNone/>
            </a:pPr>
            <a:r>
              <a:rPr lang="en-US" dirty="0"/>
              <a:t>$(“:button”).</a:t>
            </a:r>
            <a:r>
              <a:rPr lang="en-US" dirty="0" err="1"/>
              <a:t>css</a:t>
            </a:r>
            <a:r>
              <a:rPr lang="en-US" dirty="0"/>
              <a:t>({“font-size”:”36px”});</a:t>
            </a:r>
          </a:p>
          <a:p>
            <a:pPr>
              <a:buNone/>
            </a:pPr>
            <a:r>
              <a:rPr lang="en-US" dirty="0"/>
              <a:t>// hide all &lt;input&gt; button elements of class “xyz”</a:t>
            </a:r>
          </a:p>
          <a:p>
            <a:pPr>
              <a:buNone/>
            </a:pPr>
            <a:r>
              <a:rPr lang="en-US" dirty="0"/>
              <a:t>$(“.</a:t>
            </a:r>
            <a:r>
              <a:rPr lang="en-US" dirty="0" err="1"/>
              <a:t>xyz:button</a:t>
            </a:r>
            <a:r>
              <a:rPr lang="en-US" dirty="0"/>
              <a:t>”).hide();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8CF71-65D9-488E-AF44-6F699DD4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3B954-34AF-4CE6-BC2D-292341B4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and showing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$(“h1”).hide(); // immediately hides ALL h1</a:t>
            </a:r>
          </a:p>
          <a:p>
            <a:pPr>
              <a:buNone/>
            </a:pPr>
            <a:r>
              <a:rPr lang="en-US" dirty="0"/>
              <a:t>$(“#p1”).hide(“slow”); // slowly hides #p1</a:t>
            </a:r>
          </a:p>
          <a:p>
            <a:pPr>
              <a:buNone/>
            </a:pPr>
            <a:r>
              <a:rPr lang="en-US" dirty="0"/>
              <a:t>$(“.xyz”).hide(“fast”); </a:t>
            </a:r>
          </a:p>
          <a:p>
            <a:pPr>
              <a:buNone/>
            </a:pPr>
            <a:r>
              <a:rPr lang="en-US" dirty="0"/>
              <a:t>$(“p”).hide(5000); // user-specified rate</a:t>
            </a:r>
          </a:p>
          <a:p>
            <a:pPr>
              <a:buNone/>
            </a:pPr>
            <a:r>
              <a:rPr lang="en-US" dirty="0"/>
              <a:t>$(“h1:first”).show(); // immediately show FIRST h1</a:t>
            </a:r>
          </a:p>
          <a:p>
            <a:pPr>
              <a:buNone/>
            </a:pPr>
            <a:r>
              <a:rPr lang="en-US" dirty="0"/>
              <a:t>$(“h1:first”).toggle(); // show or hide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96A2E-B10D-42C2-91D4-EE83813B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44CF4-0A3B-41F2-8554-F6B3C619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2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Sliding: another way of hiding and showing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900" dirty="0"/>
              <a:t>$(“h1”).</a:t>
            </a:r>
            <a:r>
              <a:rPr lang="en-US" sz="1900" dirty="0" err="1"/>
              <a:t>slideUp</a:t>
            </a:r>
            <a:r>
              <a:rPr lang="en-US" sz="1900" dirty="0"/>
              <a:t>(); // hide at a default rate</a:t>
            </a:r>
          </a:p>
          <a:p>
            <a:pPr>
              <a:buNone/>
            </a:pPr>
            <a:r>
              <a:rPr lang="en-US" sz="1900" dirty="0"/>
              <a:t>$(“#p1”).</a:t>
            </a:r>
            <a:r>
              <a:rPr lang="en-US" sz="1900" dirty="0" err="1"/>
              <a:t>slideUp</a:t>
            </a:r>
            <a:r>
              <a:rPr lang="en-US" sz="1900" dirty="0"/>
              <a:t>(“slow”); </a:t>
            </a:r>
          </a:p>
          <a:p>
            <a:pPr>
              <a:buNone/>
            </a:pPr>
            <a:r>
              <a:rPr lang="en-US" sz="1900" dirty="0"/>
              <a:t>$(“.xyz”).</a:t>
            </a:r>
            <a:r>
              <a:rPr lang="en-US" sz="1900" dirty="0" err="1"/>
              <a:t>slideUp</a:t>
            </a:r>
            <a:r>
              <a:rPr lang="en-US" sz="1900" dirty="0"/>
              <a:t>(“fast”); </a:t>
            </a:r>
          </a:p>
          <a:p>
            <a:pPr>
              <a:buNone/>
            </a:pPr>
            <a:r>
              <a:rPr lang="en-US" sz="1900" dirty="0"/>
              <a:t>$(“p”).</a:t>
            </a:r>
            <a:r>
              <a:rPr lang="en-US" sz="1900" dirty="0" err="1"/>
              <a:t>slideUp</a:t>
            </a:r>
            <a:r>
              <a:rPr lang="en-US" sz="1900" dirty="0"/>
              <a:t>(5000); </a:t>
            </a:r>
          </a:p>
          <a:p>
            <a:pPr>
              <a:buNone/>
            </a:pPr>
            <a:r>
              <a:rPr lang="en-US" sz="1900" dirty="0"/>
              <a:t>$(“h1:first”).</a:t>
            </a:r>
            <a:r>
              <a:rPr lang="en-US" sz="1900" dirty="0" err="1"/>
              <a:t>slideDown</a:t>
            </a:r>
            <a:r>
              <a:rPr lang="en-US" sz="1900" dirty="0"/>
              <a:t>(); // show</a:t>
            </a:r>
          </a:p>
          <a:p>
            <a:pPr>
              <a:buNone/>
            </a:pPr>
            <a:r>
              <a:rPr lang="en-US" sz="1900" dirty="0"/>
              <a:t>$(“h1:first”).</a:t>
            </a:r>
            <a:r>
              <a:rPr lang="en-US" sz="1900" dirty="0" err="1"/>
              <a:t>slideToggle</a:t>
            </a:r>
            <a:r>
              <a:rPr lang="en-US" sz="1900" dirty="0"/>
              <a:t>(); // show or hide</a:t>
            </a:r>
          </a:p>
          <a:p>
            <a:pPr>
              <a:buNone/>
            </a:pPr>
            <a:r>
              <a:rPr lang="en-US" sz="1900" dirty="0"/>
              <a:t>hide(), show() with no arguments change the visibility immediately – no animation is provided</a:t>
            </a:r>
          </a:p>
          <a:p>
            <a:pPr>
              <a:buNone/>
            </a:pPr>
            <a:r>
              <a:rPr lang="en-US" sz="1900" dirty="0" err="1"/>
              <a:t>slideUp</a:t>
            </a:r>
            <a:r>
              <a:rPr lang="en-US" sz="1900" dirty="0"/>
              <a:t>() and </a:t>
            </a:r>
            <a:r>
              <a:rPr lang="en-US" sz="1900" dirty="0" err="1"/>
              <a:t>slideDown</a:t>
            </a:r>
            <a:r>
              <a:rPr lang="en-US" sz="1900" dirty="0"/>
              <a:t>() even with no arguments provide default animation</a:t>
            </a:r>
          </a:p>
          <a:p>
            <a:pPr>
              <a:buNone/>
            </a:pPr>
            <a:endParaRPr lang="en-US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1055C-5D70-4847-85DD-706E828D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DBD22-6E3C-4CBD-9004-16185087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elements in and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91322"/>
            <a:ext cx="8458200" cy="441166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100" dirty="0"/>
              <a:t>$(“h1”).</a:t>
            </a:r>
            <a:r>
              <a:rPr lang="en-US" sz="2100" dirty="0" err="1"/>
              <a:t>fadeOut</a:t>
            </a:r>
            <a:r>
              <a:rPr lang="en-US" sz="2100" dirty="0"/>
              <a:t>();// h1 fades at default rate (400ms)</a:t>
            </a:r>
          </a:p>
          <a:p>
            <a:pPr>
              <a:buNone/>
            </a:pPr>
            <a:r>
              <a:rPr lang="en-US" sz="2100" dirty="0"/>
              <a:t>$(“#p1”).</a:t>
            </a:r>
            <a:r>
              <a:rPr lang="en-US" sz="2100" dirty="0" err="1"/>
              <a:t>fadeOut</a:t>
            </a:r>
            <a:r>
              <a:rPr lang="en-US" sz="2100" dirty="0"/>
              <a:t>(“slow”); // slowly fades out</a:t>
            </a:r>
          </a:p>
          <a:p>
            <a:pPr>
              <a:buNone/>
            </a:pPr>
            <a:r>
              <a:rPr lang="en-US" sz="2100" dirty="0"/>
              <a:t>$(“p”).</a:t>
            </a:r>
            <a:r>
              <a:rPr lang="en-US" sz="2100" dirty="0" err="1"/>
              <a:t>fadeOut</a:t>
            </a:r>
            <a:r>
              <a:rPr lang="en-US" sz="2100" dirty="0"/>
              <a:t>(5000); // user-specified fade rate</a:t>
            </a:r>
          </a:p>
          <a:p>
            <a:pPr>
              <a:buNone/>
            </a:pPr>
            <a:endParaRPr lang="en-US" sz="2100" dirty="0"/>
          </a:p>
          <a:p>
            <a:pPr>
              <a:buNone/>
            </a:pPr>
            <a:r>
              <a:rPr lang="en-US" sz="2100" dirty="0"/>
              <a:t>$(“h1:first”).</a:t>
            </a:r>
            <a:r>
              <a:rPr lang="en-US" sz="2100" dirty="0" err="1"/>
              <a:t>fadeIn</a:t>
            </a:r>
            <a:r>
              <a:rPr lang="en-US" sz="2100" dirty="0"/>
              <a:t>(); // </a:t>
            </a:r>
            <a:r>
              <a:rPr lang="en-US" sz="2100" dirty="0" err="1"/>
              <a:t>fadesIn</a:t>
            </a:r>
            <a:r>
              <a:rPr lang="en-US" sz="2100" dirty="0"/>
              <a:t> at default rate</a:t>
            </a:r>
          </a:p>
          <a:p>
            <a:pPr>
              <a:buNone/>
            </a:pPr>
            <a:endParaRPr lang="en-US" sz="2100" dirty="0"/>
          </a:p>
          <a:p>
            <a:pPr>
              <a:buNone/>
            </a:pPr>
            <a:r>
              <a:rPr lang="en-US" sz="2100" dirty="0"/>
              <a:t>hide(), show(), and toggle() work by shrinking and expanding the height of the selected element(s)</a:t>
            </a:r>
          </a:p>
          <a:p>
            <a:pPr>
              <a:buNone/>
            </a:pPr>
            <a:endParaRPr lang="en-US" sz="2100" dirty="0"/>
          </a:p>
          <a:p>
            <a:pPr>
              <a:buNone/>
            </a:pPr>
            <a:r>
              <a:rPr lang="en-US" sz="2100" dirty="0" err="1"/>
              <a:t>fadeIn</a:t>
            </a:r>
            <a:r>
              <a:rPr lang="en-US" sz="2100" dirty="0"/>
              <a:t>() and </a:t>
            </a:r>
            <a:r>
              <a:rPr lang="en-US" sz="2100" dirty="0" err="1"/>
              <a:t>fadeOut</a:t>
            </a:r>
            <a:r>
              <a:rPr lang="en-US" sz="2100" dirty="0"/>
              <a:t>() operate by varying the opacity of the selected element(s)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6A5AE-E9B4-42A1-AECE-A39F58F4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A4686-8A2D-4628-B274-AB78B062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5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jQuery</a:t>
            </a:r>
            <a:r>
              <a:rPr lang="en-US" sz="2000" dirty="0"/>
              <a:t> Effect Methods Reference: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http://www.w3schools.com/jquery/jquery_ref_effects.asp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72464"/>
            <a:ext cx="7391400" cy="566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FD75D-3261-43F3-A946-945E2402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7BD94-94C5-4222-8D66-B5BCBE89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6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5157-B765-4C0A-8508-666B8AFCE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from JavaScript on Monday 4/4/22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7381F04-0AF5-42A3-857F-0B8A065E1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0EF86-DE37-495F-B2C1-2E483144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3759E-E5B3-4160-B4E7-D51317AE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7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1900" dirty="0"/>
              <a:t>$(“h1”).</a:t>
            </a:r>
            <a:r>
              <a:rPr lang="en-US" sz="1900" dirty="0" err="1"/>
              <a:t>fadeOut</a:t>
            </a:r>
            <a:r>
              <a:rPr lang="en-US" sz="1900" dirty="0"/>
              <a:t>().</a:t>
            </a:r>
            <a:r>
              <a:rPr lang="en-US" sz="1900" dirty="0" err="1"/>
              <a:t>fadeIn</a:t>
            </a:r>
            <a:r>
              <a:rPr lang="en-US" sz="1900" dirty="0"/>
              <a:t>(); </a:t>
            </a:r>
          </a:p>
          <a:p>
            <a:pPr>
              <a:lnSpc>
                <a:spcPct val="85000"/>
              </a:lnSpc>
              <a:buNone/>
            </a:pPr>
            <a:endParaRPr lang="en-US" sz="1900" dirty="0"/>
          </a:p>
          <a:p>
            <a:pPr>
              <a:lnSpc>
                <a:spcPct val="85000"/>
              </a:lnSpc>
              <a:buNone/>
            </a:pPr>
            <a:r>
              <a:rPr lang="en-US" sz="1900" dirty="0" err="1"/>
              <a:t>fadeIn</a:t>
            </a:r>
            <a:r>
              <a:rPr lang="en-US" sz="1900" dirty="0"/>
              <a:t>() executes after </a:t>
            </a:r>
            <a:r>
              <a:rPr lang="en-US" sz="1900" dirty="0" err="1"/>
              <a:t>fadeOut</a:t>
            </a:r>
            <a:r>
              <a:rPr lang="en-US" sz="1900" dirty="0"/>
              <a:t>() completes.</a:t>
            </a:r>
          </a:p>
          <a:p>
            <a:pPr>
              <a:lnSpc>
                <a:spcPct val="85000"/>
              </a:lnSpc>
              <a:buNone/>
            </a:pPr>
            <a:endParaRPr lang="en-US" sz="1900" dirty="0"/>
          </a:p>
          <a:p>
            <a:pPr>
              <a:lnSpc>
                <a:spcPct val="85000"/>
              </a:lnSpc>
              <a:buNone/>
            </a:pPr>
            <a:r>
              <a:rPr lang="en-US" sz="1900" dirty="0" err="1"/>
              <a:t>fadeOut</a:t>
            </a:r>
            <a:r>
              <a:rPr lang="en-US" sz="1900" dirty="0"/>
              <a:t>() and </a:t>
            </a:r>
            <a:r>
              <a:rPr lang="en-US" sz="1900" dirty="0" err="1"/>
              <a:t>fadeIn</a:t>
            </a:r>
            <a:r>
              <a:rPr lang="en-US" sz="1900" dirty="0"/>
              <a:t>() are placed in </a:t>
            </a:r>
            <a:r>
              <a:rPr lang="en-US" sz="1900" dirty="0" err="1"/>
              <a:t>jQuery’s</a:t>
            </a:r>
            <a:r>
              <a:rPr lang="en-US" sz="1900" dirty="0"/>
              <a:t> animation queue, which processes actions in sequence.</a:t>
            </a:r>
          </a:p>
          <a:p>
            <a:pPr>
              <a:lnSpc>
                <a:spcPct val="85000"/>
              </a:lnSpc>
              <a:buNone/>
            </a:pPr>
            <a:endParaRPr lang="en-US" sz="1900" dirty="0"/>
          </a:p>
          <a:p>
            <a:pPr>
              <a:lnSpc>
                <a:spcPct val="85000"/>
              </a:lnSpc>
              <a:buNone/>
            </a:pPr>
            <a:r>
              <a:rPr lang="en-US" sz="1900" dirty="0"/>
              <a:t>	Note: This is similar to using Java’s </a:t>
            </a:r>
            <a:r>
              <a:rPr lang="en-US" sz="1900" dirty="0" err="1"/>
              <a:t>invokeLater</a:t>
            </a:r>
            <a:r>
              <a:rPr lang="en-US" sz="1900" dirty="0"/>
              <a:t>() method to execute operations in sequence on the Event Dispatch Thread</a:t>
            </a:r>
          </a:p>
          <a:p>
            <a:endParaRPr lang="en-US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D8569-40A6-497D-AF74-D8833935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831CD-5E21-489F-A8A8-8052BCEA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40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Iteration </a:t>
            </a:r>
            <a:r>
              <a:rPr lang="en-US" sz="2800" u="sng" dirty="0"/>
              <a:t>filters</a:t>
            </a:r>
            <a:r>
              <a:rPr lang="en-US" sz="2800" dirty="0"/>
              <a:t> let you specify exactly which elements in a selector are affected: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700" dirty="0"/>
              <a:t>// Hide only the first &lt;p&gt; element on the page</a:t>
            </a:r>
          </a:p>
          <a:p>
            <a:pPr>
              <a:buNone/>
            </a:pPr>
            <a:r>
              <a:rPr lang="en-US" sz="2700" dirty="0"/>
              <a:t>$(“p:first”).hide(); </a:t>
            </a:r>
          </a:p>
          <a:p>
            <a:pPr>
              <a:buNone/>
            </a:pPr>
            <a:r>
              <a:rPr lang="en-US" sz="2700" dirty="0"/>
              <a:t>// Hide only the last &lt;p&gt; element on the page</a:t>
            </a:r>
          </a:p>
          <a:p>
            <a:pPr>
              <a:buNone/>
            </a:pPr>
            <a:r>
              <a:rPr lang="en-US" sz="2700" dirty="0"/>
              <a:t>$(“p:last”).hide();</a:t>
            </a:r>
          </a:p>
          <a:p>
            <a:pPr>
              <a:buNone/>
            </a:pPr>
            <a:endParaRPr lang="en-US" sz="2700" dirty="0"/>
          </a:p>
          <a:p>
            <a:pPr>
              <a:buNone/>
            </a:pPr>
            <a:r>
              <a:rPr lang="en-US" sz="2700" dirty="0"/>
              <a:t>// Hide the 2nd &lt;p&gt; element on the page</a:t>
            </a:r>
          </a:p>
          <a:p>
            <a:pPr>
              <a:buNone/>
            </a:pPr>
            <a:r>
              <a:rPr lang="en-US" sz="2700" dirty="0"/>
              <a:t>// Note: 0-based indexing</a:t>
            </a:r>
          </a:p>
          <a:p>
            <a:pPr>
              <a:buNone/>
            </a:pPr>
            <a:r>
              <a:rPr lang="en-US" sz="2700" dirty="0"/>
              <a:t>$(“p:eq(1)”).hide();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95ABF-2BC4-4850-A495-28CAEA53EB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// Change the color on all elements of class “.</a:t>
            </a:r>
            <a:r>
              <a:rPr lang="en-US" sz="1800" dirty="0" err="1"/>
              <a:t>xyz</a:t>
            </a:r>
            <a:r>
              <a:rPr lang="en-US" sz="1800" dirty="0"/>
              <a:t>”</a:t>
            </a:r>
          </a:p>
          <a:p>
            <a:pPr>
              <a:buNone/>
            </a:pPr>
            <a:r>
              <a:rPr lang="en-US" sz="1800" dirty="0"/>
              <a:t>$(“.</a:t>
            </a:r>
            <a:r>
              <a:rPr lang="en-US" sz="1800" dirty="0" err="1"/>
              <a:t>xyz</a:t>
            </a:r>
            <a:r>
              <a:rPr lang="en-US" sz="1800" dirty="0"/>
              <a:t>”).</a:t>
            </a:r>
            <a:r>
              <a:rPr lang="en-US" sz="1800" dirty="0" err="1"/>
              <a:t>css</a:t>
            </a:r>
            <a:r>
              <a:rPr lang="en-US" sz="1800" dirty="0"/>
              <a:t>({“</a:t>
            </a:r>
            <a:r>
              <a:rPr lang="en-US" sz="1800" dirty="0" err="1"/>
              <a:t>color”:”blue</a:t>
            </a:r>
            <a:r>
              <a:rPr lang="en-US" sz="1800" dirty="0"/>
              <a:t>”});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// Change the color only on the even rows of a table</a:t>
            </a:r>
          </a:p>
          <a:p>
            <a:pPr>
              <a:buNone/>
            </a:pPr>
            <a:r>
              <a:rPr lang="en-US" sz="1800" dirty="0"/>
              <a:t>$(“</a:t>
            </a:r>
            <a:r>
              <a:rPr lang="en-US" sz="1800" dirty="0" err="1"/>
              <a:t>tr:even</a:t>
            </a:r>
            <a:r>
              <a:rPr lang="en-US" sz="1800" dirty="0"/>
              <a:t>”).</a:t>
            </a:r>
            <a:r>
              <a:rPr lang="en-US" sz="1800" dirty="0" err="1"/>
              <a:t>css</a:t>
            </a:r>
            <a:r>
              <a:rPr lang="en-US" sz="1800" dirty="0"/>
              <a:t>({“</a:t>
            </a:r>
            <a:r>
              <a:rPr lang="en-US" sz="1800" dirty="0" err="1"/>
              <a:t>color”:”blue</a:t>
            </a:r>
            <a:r>
              <a:rPr lang="en-US" sz="1800" dirty="0"/>
              <a:t>”});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E99999-9997-41C1-9506-A8B8C57C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7D68B9-F71A-4DC6-A294-5EEAB6B0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3801" y="6315456"/>
            <a:ext cx="449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See http://api.jquery.com/category/selectors/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sz="3200" dirty="0"/>
              <a:t>Iterating through multiple elements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2578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2800" dirty="0"/>
              <a:t>&lt;par id=“p1&gt;This is paragraph 1.&lt;/p&gt;</a:t>
            </a:r>
          </a:p>
          <a:p>
            <a:pPr>
              <a:buNone/>
            </a:pPr>
            <a:r>
              <a:rPr lang="en-US" sz="2800" dirty="0"/>
              <a:t>&lt;par id=“p2&gt;This is paragraph 2.&lt;/p&gt;</a:t>
            </a:r>
          </a:p>
          <a:p>
            <a:pPr>
              <a:buNone/>
            </a:pPr>
            <a:endParaRPr lang="en-US" sz="2000" dirty="0">
              <a:solidFill>
                <a:srgbClr val="009900"/>
              </a:solidFill>
            </a:endParaRPr>
          </a:p>
          <a:p>
            <a:pPr>
              <a:buNone/>
            </a:pPr>
            <a:r>
              <a:rPr lang="en-US" sz="2700" dirty="0"/>
              <a:t>In </a:t>
            </a:r>
            <a:r>
              <a:rPr lang="en-US" sz="2700" dirty="0" err="1"/>
              <a:t>jQuery</a:t>
            </a:r>
            <a:r>
              <a:rPr lang="en-US" sz="2700" dirty="0"/>
              <a:t>:</a:t>
            </a:r>
          </a:p>
          <a:p>
            <a:pPr>
              <a:buNone/>
            </a:pPr>
            <a:r>
              <a:rPr lang="en-US" sz="2700" dirty="0"/>
              <a:t>	$(“p”).each( function(index) {</a:t>
            </a:r>
          </a:p>
          <a:p>
            <a:pPr>
              <a:buNone/>
            </a:pPr>
            <a:r>
              <a:rPr lang="en-US" sz="2700" dirty="0"/>
              <a:t>		// the index is automatically incremented by</a:t>
            </a:r>
          </a:p>
          <a:p>
            <a:pPr>
              <a:buNone/>
            </a:pPr>
            <a:r>
              <a:rPr lang="en-US" sz="2700" dirty="0"/>
              <a:t>		// </a:t>
            </a:r>
            <a:r>
              <a:rPr lang="en-US" sz="2700" dirty="0" err="1"/>
              <a:t>jQuery</a:t>
            </a:r>
            <a:r>
              <a:rPr lang="en-US" sz="2700" dirty="0"/>
              <a:t> with each iteration</a:t>
            </a:r>
          </a:p>
          <a:p>
            <a:pPr>
              <a:buNone/>
            </a:pPr>
            <a:r>
              <a:rPr lang="en-US" sz="2700" dirty="0"/>
              <a:t>		if( index == 0 ) {</a:t>
            </a:r>
          </a:p>
          <a:p>
            <a:pPr>
              <a:buNone/>
            </a:pPr>
            <a:r>
              <a:rPr lang="en-US" sz="2700" dirty="0"/>
              <a:t>		  // code for 1st &lt;p&gt; goes here…</a:t>
            </a:r>
          </a:p>
          <a:p>
            <a:pPr>
              <a:buNone/>
            </a:pPr>
            <a:r>
              <a:rPr lang="en-US" sz="2700" dirty="0"/>
              <a:t>		}</a:t>
            </a:r>
          </a:p>
          <a:p>
            <a:pPr>
              <a:buNone/>
            </a:pPr>
            <a:r>
              <a:rPr lang="en-US" sz="2700" dirty="0"/>
              <a:t>// $(this) is the current jQuery object in the iteration</a:t>
            </a:r>
          </a:p>
          <a:p>
            <a:pPr>
              <a:buNone/>
            </a:pPr>
            <a:r>
              <a:rPr lang="en-US" sz="2700" dirty="0"/>
              <a:t>		if( $(this).text().</a:t>
            </a:r>
            <a:r>
              <a:rPr lang="en-US" sz="2700" dirty="0" err="1"/>
              <a:t>indexOf</a:t>
            </a:r>
            <a:r>
              <a:rPr lang="en-US" sz="2700" dirty="0"/>
              <a:t>(“2”) !== -1 ) { //contains “2”?</a:t>
            </a:r>
          </a:p>
          <a:p>
            <a:pPr>
              <a:buNone/>
            </a:pPr>
            <a:r>
              <a:rPr lang="en-US" sz="2700" dirty="0"/>
              <a:t>		  // code for 2nd &lt;p&gt; goes here…</a:t>
            </a:r>
          </a:p>
          <a:p>
            <a:pPr>
              <a:buNone/>
            </a:pPr>
            <a:r>
              <a:rPr lang="en-US" sz="2700" dirty="0"/>
              <a:t>		}</a:t>
            </a:r>
          </a:p>
          <a:p>
            <a:pPr>
              <a:buNone/>
            </a:pPr>
            <a:r>
              <a:rPr lang="en-US" sz="2700" dirty="0"/>
              <a:t>	     if( $(this).is(“#p2”) ) { // is current element #p2?</a:t>
            </a:r>
          </a:p>
          <a:p>
            <a:pPr>
              <a:buNone/>
            </a:pPr>
            <a:r>
              <a:rPr lang="en-US" sz="2700" dirty="0"/>
              <a:t>		…</a:t>
            </a:r>
          </a:p>
          <a:p>
            <a:pPr>
              <a:buNone/>
            </a:pPr>
            <a:r>
              <a:rPr lang="en-US" sz="2700" dirty="0"/>
              <a:t>		}</a:t>
            </a:r>
            <a:br>
              <a:rPr lang="en-US" sz="2700" dirty="0"/>
            </a:br>
            <a:r>
              <a:rPr lang="en-US" sz="2700" dirty="0"/>
              <a:t>}</a:t>
            </a:r>
            <a:br>
              <a:rPr lang="en-US" sz="2700" dirty="0"/>
            </a:br>
            <a:endParaRPr lang="en-US" sz="27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C125E-75A0-469D-A201-45E5180F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4CDFC-31CC-4EB4-88E5-DC0BCCAA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24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$(this) </a:t>
            </a:r>
            <a:r>
              <a:rPr lang="en-US" dirty="0"/>
              <a:t>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0863"/>
            <a:ext cx="8595360" cy="4351337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buNone/>
            </a:pPr>
            <a:r>
              <a:rPr lang="en-US" sz="2400" dirty="0"/>
              <a:t>$(this) is a jQuery object</a:t>
            </a:r>
          </a:p>
          <a:p>
            <a:pPr marL="182880" lvl="1">
              <a:lnSpc>
                <a:spcPct val="7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sz="2400" spc="10" dirty="0">
                <a:solidFill>
                  <a:schemeClr val="tx1"/>
                </a:solidFill>
              </a:rPr>
              <a:t>You call jQuery methods on it</a:t>
            </a:r>
          </a:p>
          <a:p>
            <a:pPr marL="182880" lvl="2">
              <a:lnSpc>
                <a:spcPct val="7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sz="2400" spc="10" dirty="0">
                <a:solidFill>
                  <a:schemeClr val="tx1"/>
                </a:solidFill>
              </a:rPr>
              <a:t>$(this).html(“hello”); </a:t>
            </a:r>
            <a:br>
              <a:rPr lang="en-US" sz="2400" spc="10" dirty="0">
                <a:solidFill>
                  <a:schemeClr val="tx1"/>
                </a:solidFill>
              </a:rPr>
            </a:br>
            <a:endParaRPr lang="en-US" sz="2400" spc="10" dirty="0">
              <a:solidFill>
                <a:schemeClr val="tx1"/>
              </a:solidFill>
            </a:endParaRPr>
          </a:p>
          <a:p>
            <a:pPr>
              <a:lnSpc>
                <a:spcPct val="75000"/>
              </a:lnSpc>
              <a:buNone/>
            </a:pPr>
            <a:r>
              <a:rPr lang="en-US" sz="2400" dirty="0"/>
              <a:t>this is the underlying DOM object	</a:t>
            </a:r>
          </a:p>
          <a:p>
            <a:pPr marL="182880" lvl="1">
              <a:lnSpc>
                <a:spcPct val="7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sz="2400" spc="10" dirty="0">
                <a:solidFill>
                  <a:schemeClr val="tx1"/>
                </a:solidFill>
              </a:rPr>
              <a:t>You call DOM methods on it</a:t>
            </a:r>
          </a:p>
          <a:p>
            <a:pPr marL="182880" lvl="2">
              <a:lnSpc>
                <a:spcPct val="7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sz="2400" spc="10" dirty="0" err="1">
                <a:solidFill>
                  <a:schemeClr val="tx1"/>
                </a:solidFill>
              </a:rPr>
              <a:t>this.innerHTML</a:t>
            </a:r>
            <a:r>
              <a:rPr lang="en-US" sz="2400" spc="10" dirty="0">
                <a:solidFill>
                  <a:schemeClr val="tx1"/>
                </a:solidFill>
              </a:rPr>
              <a:t> = “hello”;</a:t>
            </a:r>
          </a:p>
          <a:p>
            <a:pPr marL="182880" lvl="2">
              <a:lnSpc>
                <a:spcPct val="7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endParaRPr lang="en-US" sz="2400" spc="10" dirty="0">
              <a:solidFill>
                <a:schemeClr val="tx1"/>
              </a:solidFill>
            </a:endParaRPr>
          </a:p>
          <a:p>
            <a:pPr marL="182880" lvl="2">
              <a:lnSpc>
                <a:spcPct val="7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sz="2400" spc="10" dirty="0">
                <a:solidFill>
                  <a:schemeClr val="tx1"/>
                </a:solidFill>
              </a:rPr>
              <a:t>$(this)[0] == this; </a:t>
            </a:r>
          </a:p>
          <a:p>
            <a:pPr marL="182880" lvl="2">
              <a:lnSpc>
                <a:spcPct val="7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sz="2400" spc="10" dirty="0">
                <a:solidFill>
                  <a:schemeClr val="tx1"/>
                </a:solidFill>
              </a:rPr>
              <a:t>$(“#p2”)[0] == </a:t>
            </a:r>
            <a:r>
              <a:rPr lang="en-US" sz="2400" spc="10" dirty="0" err="1">
                <a:solidFill>
                  <a:schemeClr val="tx1"/>
                </a:solidFill>
              </a:rPr>
              <a:t>document.getElementById</a:t>
            </a:r>
            <a:r>
              <a:rPr lang="en-US" sz="2400" spc="10" dirty="0">
                <a:solidFill>
                  <a:schemeClr val="tx1"/>
                </a:solidFill>
              </a:rPr>
              <a:t>(“p2);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4A471-97C7-4975-98FD-0AA4C498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420AA-7CFE-448C-96A0-731CEBB8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27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64AD9-53A4-4216-A0C4-4FA327E7D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Event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382000" cy="4525963"/>
          </a:xfrm>
        </p:spPr>
        <p:txBody>
          <a:bodyPr/>
          <a:lstStyle/>
          <a:p>
            <a:r>
              <a:rPr lang="en-US" sz="2400" dirty="0"/>
              <a:t>User actions that a web page can respond to are called events:</a:t>
            </a:r>
          </a:p>
          <a:p>
            <a:pPr lvl="1"/>
            <a:r>
              <a:rPr lang="en-US" sz="2000" dirty="0"/>
              <a:t>moving a mouse over an element</a:t>
            </a:r>
          </a:p>
          <a:p>
            <a:pPr lvl="1"/>
            <a:r>
              <a:rPr lang="en-US" sz="2000" dirty="0"/>
              <a:t>selecting a radio button</a:t>
            </a:r>
          </a:p>
          <a:p>
            <a:pPr lvl="1"/>
            <a:r>
              <a:rPr lang="en-US" sz="2000" dirty="0"/>
              <a:t>clicking on an element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231" y="3475718"/>
            <a:ext cx="11124888" cy="239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0A763-E493-4705-B1FE-815ACBF7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AD7E1B-9DF4-4D9A-BC66-7D5C97C5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78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window.onload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52C70D-2F2E-4EB4-A919-8615D2D11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600" dirty="0" err="1"/>
              <a:t>window.onload</a:t>
            </a:r>
            <a:r>
              <a:rPr lang="en-US" sz="2600" dirty="0"/>
              <a:t> = </a:t>
            </a:r>
            <a:r>
              <a:rPr lang="en-US" sz="2600" dirty="0" err="1"/>
              <a:t>init</a:t>
            </a:r>
            <a:r>
              <a:rPr lang="en-US" sz="2600" dirty="0"/>
              <a:t>;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600" dirty="0"/>
              <a:t>	// or </a:t>
            </a:r>
            <a:r>
              <a:rPr lang="en-US" sz="2600" dirty="0" err="1"/>
              <a:t>window.document.body.onload</a:t>
            </a:r>
            <a:r>
              <a:rPr lang="en-US" sz="2600" dirty="0"/>
              <a:t>=</a:t>
            </a:r>
            <a:r>
              <a:rPr lang="en-US" sz="2600" dirty="0" err="1"/>
              <a:t>init</a:t>
            </a:r>
            <a:r>
              <a:rPr lang="en-US" sz="2600" dirty="0"/>
              <a:t>;</a:t>
            </a:r>
            <a:br>
              <a:rPr lang="en-US" sz="2600" dirty="0"/>
            </a:br>
            <a:r>
              <a:rPr lang="en-US" sz="2600" dirty="0"/>
              <a:t>function init() {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600" dirty="0"/>
              <a:t>	// init code here…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600" dirty="0"/>
              <a:t>}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FEFFC7-19E4-481E-A6E2-7F78E0A5E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jQuery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322EBC-71B4-4C47-8DCF-786BDE1136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800" dirty="0"/>
              <a:t>$(window).load(</a:t>
            </a:r>
            <a:r>
              <a:rPr lang="en-US" sz="1800" dirty="0" err="1"/>
              <a:t>init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       or</a:t>
            </a:r>
            <a:br>
              <a:rPr lang="en-US" sz="1800" dirty="0"/>
            </a:br>
            <a:r>
              <a:rPr lang="en-US" sz="1800" dirty="0"/>
              <a:t>$(document).ready(</a:t>
            </a:r>
            <a:r>
              <a:rPr lang="en-US" sz="1800" dirty="0" err="1"/>
              <a:t>init</a:t>
            </a:r>
            <a:r>
              <a:rPr lang="en-US" sz="1800" dirty="0"/>
              <a:t>);//preferred!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800" dirty="0"/>
              <a:t>	$().ready( function() {…});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49E438-3472-4EDC-9514-91118C35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30FF0A3-27B2-44E9-AD69-43702921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$(document).ready </a:t>
            </a:r>
            <a:r>
              <a:rPr lang="en-US" sz="2800" dirty="0" err="1"/>
              <a:t>vs</a:t>
            </a:r>
            <a:r>
              <a:rPr lang="en-US" sz="2800" dirty="0"/>
              <a:t> $(window).load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dirty="0"/>
              <a:t>    $(window).load executes after your pages loads, including any images your page may display. </a:t>
            </a:r>
          </a:p>
          <a:p>
            <a:pPr>
              <a:buNone/>
            </a:pPr>
            <a:r>
              <a:rPr lang="en-US" sz="2800" dirty="0"/>
              <a:t>	Browsers load images on separate threads, since image loading can take a long time.</a:t>
            </a:r>
          </a:p>
          <a:p>
            <a:pPr>
              <a:buNone/>
            </a:pPr>
            <a:r>
              <a:rPr lang="en-US" sz="2800" dirty="0"/>
              <a:t>	$(document).ready executes as soon as the browser completes DOM creation, which occurs (typically) before all of the images are loaded.</a:t>
            </a:r>
          </a:p>
          <a:p>
            <a:pPr>
              <a:buNone/>
            </a:pPr>
            <a:r>
              <a:rPr lang="en-US" sz="2800" dirty="0"/>
              <a:t>	Your jQuery script can thus start executing more quickly after a user browses to your page.</a:t>
            </a:r>
          </a:p>
          <a:p>
            <a:pPr>
              <a:buNone/>
            </a:pPr>
            <a:br>
              <a:rPr lang="en-US" sz="2800" dirty="0"/>
            </a:br>
            <a:r>
              <a:rPr lang="en-US" sz="2800" dirty="0"/>
              <a:t>USE $(document).ready!!!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	</a:t>
            </a:r>
            <a:br>
              <a:rPr lang="en-US" sz="2800" dirty="0"/>
            </a:b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3D796-F25F-4623-B0B0-A0C6C907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935E6-A29A-4F2C-BEB9-A85B4319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Handling events from input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8AAB42-6D20-4B05-8DB8-1EDEB671A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&lt;input id=“</a:t>
            </a:r>
            <a:r>
              <a:rPr lang="en-US" dirty="0" err="1"/>
              <a:t>okButton</a:t>
            </a:r>
            <a:r>
              <a:rPr lang="en-US" dirty="0"/>
              <a:t>” type=“button” value=“OK” /&gt;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button = </a:t>
            </a:r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okButton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 err="1"/>
              <a:t>button.onclick</a:t>
            </a:r>
            <a:r>
              <a:rPr lang="en-US" dirty="0"/>
              <a:t> = function() {</a:t>
            </a:r>
          </a:p>
          <a:p>
            <a:pPr>
              <a:buNone/>
            </a:pPr>
            <a:r>
              <a:rPr lang="en-US" dirty="0"/>
              <a:t>		// button code here…</a:t>
            </a:r>
          </a:p>
          <a:p>
            <a:pPr>
              <a:buNone/>
            </a:pPr>
            <a:r>
              <a:rPr lang="en-US" dirty="0"/>
              <a:t>  }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4EF280-9BB2-4644-B983-6FC765BDB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00D787-D9DB-4EAE-8079-CEA01717E1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&lt;input id=“</a:t>
            </a:r>
            <a:r>
              <a:rPr lang="en-US" dirty="0" err="1"/>
              <a:t>okButton</a:t>
            </a:r>
            <a:r>
              <a:rPr lang="en-US" dirty="0"/>
              <a:t>” type=“button” value=“OK” /&gt;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$(“#</a:t>
            </a:r>
            <a:r>
              <a:rPr lang="en-US" dirty="0" err="1"/>
              <a:t>okButton</a:t>
            </a:r>
            <a:r>
              <a:rPr lang="en-US" dirty="0"/>
              <a:t>”).click( function() {</a:t>
            </a:r>
          </a:p>
          <a:p>
            <a:pPr>
              <a:buNone/>
            </a:pPr>
            <a:r>
              <a:rPr lang="en-US" dirty="0"/>
              <a:t>		// button code here…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FDB508B-BEA2-4CF6-8FF2-44CEBFD7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FFB3173-726E-4B4E-B6A1-43CD6F57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800" dirty="0"/>
              <a:t>$(“p”) – select all &lt;p&gt; elements on a page:</a:t>
            </a:r>
          </a:p>
          <a:p>
            <a:pPr>
              <a:buNone/>
            </a:pPr>
            <a:r>
              <a:rPr lang="en-US" sz="6800" dirty="0"/>
              <a:t> &lt;script&gt;</a:t>
            </a:r>
          </a:p>
          <a:p>
            <a:pPr>
              <a:buNone/>
            </a:pPr>
            <a:r>
              <a:rPr lang="en-US" sz="6800" dirty="0"/>
              <a:t>        $().ready(function(){</a:t>
            </a:r>
          </a:p>
          <a:p>
            <a:pPr>
              <a:buNone/>
            </a:pPr>
            <a:r>
              <a:rPr lang="en-US" sz="6800" dirty="0"/>
              <a:t>            $("button").click(function(){</a:t>
            </a:r>
          </a:p>
          <a:p>
            <a:pPr>
              <a:buNone/>
            </a:pPr>
            <a:r>
              <a:rPr lang="en-US" sz="6800" dirty="0"/>
              <a:t>                $("p").hide(); // hides all &lt;p&gt; elements on button press</a:t>
            </a:r>
          </a:p>
          <a:p>
            <a:pPr>
              <a:buNone/>
            </a:pPr>
            <a:r>
              <a:rPr lang="en-US" sz="6800" dirty="0"/>
              <a:t>            });</a:t>
            </a:r>
          </a:p>
          <a:p>
            <a:pPr>
              <a:buNone/>
            </a:pPr>
            <a:r>
              <a:rPr lang="en-US" sz="6800" dirty="0"/>
              <a:t>        });</a:t>
            </a:r>
          </a:p>
          <a:p>
            <a:pPr>
              <a:buNone/>
            </a:pPr>
            <a:r>
              <a:rPr lang="en-US" sz="6800" dirty="0"/>
              <a:t>    &lt;/script&gt;</a:t>
            </a:r>
          </a:p>
          <a:p>
            <a:pPr>
              <a:buNone/>
            </a:pPr>
            <a:r>
              <a:rPr lang="en-US" sz="6800" dirty="0"/>
              <a:t>&lt;/head&gt;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ED165-0E82-4AC5-85AC-20046A15A3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/>
              <a:t>&lt;body&gt;</a:t>
            </a:r>
          </a:p>
          <a:p>
            <a:pPr>
              <a:buNone/>
            </a:pPr>
            <a:r>
              <a:rPr lang="en-US" sz="1800" dirty="0"/>
              <a:t>&lt;h2&gt;This is a heading&lt;/h2&gt;</a:t>
            </a:r>
          </a:p>
          <a:p>
            <a:pPr>
              <a:buNone/>
            </a:pPr>
            <a:r>
              <a:rPr lang="en-US" sz="1800" dirty="0"/>
              <a:t>&lt;p&gt;This is a paragraph.&lt;/p&gt;</a:t>
            </a:r>
          </a:p>
          <a:p>
            <a:pPr>
              <a:buNone/>
            </a:pPr>
            <a:r>
              <a:rPr lang="en-US" sz="1800" dirty="0"/>
              <a:t>&lt;p&gt;This is another paragraph.&lt;/p&gt;</a:t>
            </a:r>
          </a:p>
          <a:p>
            <a:pPr>
              <a:buNone/>
            </a:pPr>
            <a:r>
              <a:rPr lang="en-US" sz="1800" dirty="0"/>
              <a:t>&lt;button&gt;Click me&lt;/button&gt;</a:t>
            </a:r>
          </a:p>
          <a:p>
            <a:pPr>
              <a:buNone/>
            </a:pPr>
            <a:r>
              <a:rPr lang="en-US" sz="1800" dirty="0"/>
              <a:t>&lt;/body&gt;</a:t>
            </a:r>
          </a:p>
          <a:p>
            <a:pPr>
              <a:buNone/>
            </a:pPr>
            <a:r>
              <a:rPr lang="en-US" sz="1800" dirty="0"/>
              <a:t>&lt;/html&gt;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29077-8874-4039-952E-A0900976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11F9B84-B023-4FDD-B0AD-81DD716E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5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jQuery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JavaScript library that makes DOM manipulation easier and more consistent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B943C6-8240-4B25-845C-69680376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A432AE-8F3F-4522-8100-6E4BB215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75000"/>
              </a:lnSpc>
              <a:buNone/>
            </a:pPr>
            <a:r>
              <a:rPr lang="en-US" sz="1200" dirty="0"/>
              <a:t> </a:t>
            </a:r>
            <a:r>
              <a:rPr lang="en-US" sz="1400" dirty="0"/>
              <a:t>&lt;script&gt;</a:t>
            </a:r>
          </a:p>
          <a:p>
            <a:pPr>
              <a:lnSpc>
                <a:spcPct val="75000"/>
              </a:lnSpc>
              <a:buNone/>
            </a:pPr>
            <a:r>
              <a:rPr lang="en-US" sz="1400" dirty="0"/>
              <a:t>        $(document).ready(function(){  // ready event</a:t>
            </a:r>
          </a:p>
          <a:p>
            <a:pPr>
              <a:lnSpc>
                <a:spcPct val="75000"/>
              </a:lnSpc>
              <a:buNone/>
            </a:pPr>
            <a:r>
              <a:rPr lang="en-US" sz="1400" dirty="0"/>
              <a:t>            $("button").click(function(){   // click event</a:t>
            </a:r>
          </a:p>
          <a:p>
            <a:pPr>
              <a:lnSpc>
                <a:spcPct val="75000"/>
              </a:lnSpc>
              <a:buNone/>
            </a:pPr>
            <a:r>
              <a:rPr lang="en-US" sz="1400" dirty="0"/>
              <a:t>                $("p").hide();	 });</a:t>
            </a:r>
          </a:p>
          <a:p>
            <a:pPr>
              <a:lnSpc>
                <a:spcPct val="75000"/>
              </a:lnSpc>
              <a:buNone/>
            </a:pPr>
            <a:r>
              <a:rPr lang="en-US" sz="1400" dirty="0"/>
              <a:t>            $("#p1").</a:t>
            </a:r>
            <a:r>
              <a:rPr lang="en-US" sz="1400" dirty="0" err="1"/>
              <a:t>mouseenter</a:t>
            </a:r>
            <a:r>
              <a:rPr lang="en-US" sz="1400" dirty="0"/>
              <a:t>(function(){// mouse enter event</a:t>
            </a:r>
            <a:br>
              <a:rPr lang="en-US" sz="1400" dirty="0"/>
            </a:br>
            <a:r>
              <a:rPr lang="en-US" sz="1400" dirty="0"/>
              <a:t>                  alert("You entered p1!");		});</a:t>
            </a:r>
          </a:p>
          <a:p>
            <a:pPr>
              <a:lnSpc>
                <a:spcPct val="75000"/>
              </a:lnSpc>
              <a:buNone/>
            </a:pPr>
            <a:r>
              <a:rPr lang="en-US" sz="1400" dirty="0"/>
              <a:t>               $("#p1").</a:t>
            </a:r>
            <a:r>
              <a:rPr lang="en-US" sz="1400" dirty="0" err="1"/>
              <a:t>mouseup</a:t>
            </a:r>
            <a:r>
              <a:rPr lang="en-US" sz="1400" dirty="0"/>
              <a:t>(function(){// mouse up event</a:t>
            </a:r>
            <a:br>
              <a:rPr lang="en-US" sz="1400" dirty="0"/>
            </a:br>
            <a:r>
              <a:rPr lang="en-US" sz="1400" dirty="0"/>
              <a:t>                     alert("Mouse up over p1!");	});</a:t>
            </a:r>
          </a:p>
          <a:p>
            <a:pPr>
              <a:lnSpc>
                <a:spcPct val="75000"/>
              </a:lnSpc>
              <a:buNone/>
            </a:pPr>
            <a:r>
              <a:rPr lang="en-US" sz="1400" dirty="0"/>
              <a:t>               $("#p1").hover(function(){// hover event</a:t>
            </a:r>
            <a:br>
              <a:rPr lang="en-US" sz="1400" dirty="0"/>
            </a:br>
            <a:r>
              <a:rPr lang="en-US" sz="1400" dirty="0"/>
              <a:t>                     alert("You entered p1!");</a:t>
            </a:r>
            <a:br>
              <a:rPr lang="en-US" sz="1400" dirty="0"/>
            </a:br>
            <a:r>
              <a:rPr lang="en-US" sz="1400" dirty="0"/>
              <a:t>               },</a:t>
            </a:r>
            <a:br>
              <a:rPr lang="en-US" sz="1400" dirty="0"/>
            </a:br>
            <a:r>
              <a:rPr lang="en-US" sz="1400" dirty="0"/>
              <a:t>                function(){ alert("You left p1!"); });</a:t>
            </a:r>
          </a:p>
          <a:p>
            <a:pPr>
              <a:lnSpc>
                <a:spcPct val="75000"/>
              </a:lnSpc>
              <a:buNone/>
            </a:pPr>
            <a:r>
              <a:rPr lang="en-US" sz="1400" dirty="0"/>
              <a:t>          });</a:t>
            </a:r>
          </a:p>
          <a:p>
            <a:pPr>
              <a:lnSpc>
                <a:spcPct val="75000"/>
              </a:lnSpc>
              <a:buNone/>
            </a:pPr>
            <a:r>
              <a:rPr lang="en-US" sz="1400" dirty="0"/>
              <a:t>    &lt;/script&gt;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34FC98-4BFA-4C1E-A131-08A2E76D6B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700" dirty="0"/>
              <a:t>Useful events: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/>
              <a:t>click()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err="1"/>
              <a:t>dblclick</a:t>
            </a:r>
            <a:r>
              <a:rPr lang="en-US" sz="1700" dirty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err="1"/>
              <a:t>mouseenter</a:t>
            </a:r>
            <a:r>
              <a:rPr lang="en-US" sz="1700" dirty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err="1"/>
              <a:t>mouseleave</a:t>
            </a:r>
            <a:r>
              <a:rPr lang="en-US" sz="1700" dirty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err="1"/>
              <a:t>mousedown</a:t>
            </a:r>
            <a:r>
              <a:rPr lang="en-US" sz="1700" dirty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err="1"/>
              <a:t>mouseup</a:t>
            </a:r>
            <a:r>
              <a:rPr lang="en-US" sz="1700" dirty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/>
              <a:t>hover()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4A5EC-5F42-4412-957D-0549010C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41D61-2D5F-4D48-8411-C02E0DF3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50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Handling events from multiple elements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61872" y="1760538"/>
            <a:ext cx="8839200" cy="441166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/>
              <a:t>&lt;input id=“</a:t>
            </a:r>
            <a:r>
              <a:rPr lang="en-US" sz="2000" dirty="0" err="1"/>
              <a:t>okButton</a:t>
            </a:r>
            <a:r>
              <a:rPr lang="en-US" sz="2000" dirty="0"/>
              <a:t>” type=“button” value=“OK” /&gt;</a:t>
            </a:r>
          </a:p>
          <a:p>
            <a:pPr>
              <a:buNone/>
            </a:pPr>
            <a:r>
              <a:rPr lang="en-US" sz="2000" dirty="0"/>
              <a:t>&lt;input id=“</a:t>
            </a:r>
            <a:r>
              <a:rPr lang="en-US" sz="2000" dirty="0" err="1"/>
              <a:t>quitButton</a:t>
            </a:r>
            <a:r>
              <a:rPr lang="en-US" sz="2000" dirty="0"/>
              <a:t>” type=“button” value=“OK” /&gt;</a:t>
            </a:r>
          </a:p>
          <a:p>
            <a:pPr>
              <a:buNone/>
            </a:pPr>
            <a:r>
              <a:rPr lang="en-US" sz="2000" dirty="0"/>
              <a:t>	$(“:button”).click( function() { // handle ALL button clicks</a:t>
            </a:r>
          </a:p>
          <a:p>
            <a:pPr>
              <a:buNone/>
            </a:pPr>
            <a:r>
              <a:rPr lang="en-US" sz="2000" dirty="0"/>
              <a:t>		if( $(this).is(“#</a:t>
            </a:r>
            <a:r>
              <a:rPr lang="en-US" sz="2000" dirty="0" err="1"/>
              <a:t>okButton</a:t>
            </a:r>
            <a:r>
              <a:rPr lang="en-US" sz="2000" dirty="0"/>
              <a:t>”) { // $(this) is current element</a:t>
            </a:r>
          </a:p>
          <a:p>
            <a:pPr>
              <a:buNone/>
            </a:pPr>
            <a:r>
              <a:rPr lang="en-US" sz="2000" dirty="0"/>
              <a:t>		   // code for handling </a:t>
            </a:r>
            <a:r>
              <a:rPr lang="en-US" sz="2000" dirty="0" err="1"/>
              <a:t>okButton</a:t>
            </a:r>
            <a:r>
              <a:rPr lang="en-US" sz="2000" dirty="0"/>
              <a:t> goes here…</a:t>
            </a:r>
          </a:p>
          <a:p>
            <a:pPr>
              <a:buNone/>
            </a:pPr>
            <a:r>
              <a:rPr lang="en-US" sz="2000" dirty="0"/>
              <a:t>       }</a:t>
            </a:r>
          </a:p>
          <a:p>
            <a:pPr>
              <a:buNone/>
            </a:pPr>
            <a:r>
              <a:rPr lang="en-US" sz="2000" dirty="0"/>
              <a:t>		if( $(this).is(“#</a:t>
            </a:r>
            <a:r>
              <a:rPr lang="en-US" sz="2000" dirty="0" err="1"/>
              <a:t>quitButton</a:t>
            </a:r>
            <a:r>
              <a:rPr lang="en-US" sz="2000" dirty="0"/>
              <a:t>”) {</a:t>
            </a:r>
          </a:p>
          <a:p>
            <a:pPr>
              <a:buNone/>
            </a:pPr>
            <a:r>
              <a:rPr lang="en-US" sz="2000" dirty="0"/>
              <a:t>		   // code for handling </a:t>
            </a:r>
            <a:r>
              <a:rPr lang="en-US" sz="2000" dirty="0" err="1"/>
              <a:t>quitButton</a:t>
            </a:r>
            <a:r>
              <a:rPr lang="en-US" sz="2000" dirty="0"/>
              <a:t> goes here…</a:t>
            </a:r>
          </a:p>
          <a:p>
            <a:pPr>
              <a:buNone/>
            </a:pPr>
            <a:r>
              <a:rPr lang="en-US" sz="2000" dirty="0"/>
              <a:t>       } 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EF228-7D4F-43AC-A3D1-1BEBC5AD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DF3C5-E9F8-435E-99FD-41AA832D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667000"/>
            <a:ext cx="7543800" cy="1295400"/>
          </a:xfrm>
        </p:spPr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05F21-A60E-4C02-AF80-08BEC307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41E2-5FD8-4866-8595-18EE2975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06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Callback functions </a:t>
            </a:r>
            <a:r>
              <a:rPr lang="en-US" sz="3200" dirty="0"/>
              <a:t>can be supplied to execute after the action takes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500" spc="-50" dirty="0">
                <a:latin typeface="+mj-lt"/>
                <a:ea typeface="+mj-ea"/>
                <a:cs typeface="+mj-cs"/>
              </a:rPr>
              <a:t>function </a:t>
            </a:r>
            <a:r>
              <a:rPr lang="en-US" sz="3500" spc="-50" dirty="0" err="1">
                <a:latin typeface="+mj-lt"/>
                <a:ea typeface="+mj-ea"/>
                <a:cs typeface="+mj-cs"/>
              </a:rPr>
              <a:t>doIt</a:t>
            </a:r>
            <a:r>
              <a:rPr lang="en-US" sz="3500" spc="-50" dirty="0">
                <a:latin typeface="+mj-lt"/>
                <a:ea typeface="+mj-ea"/>
                <a:cs typeface="+mj-cs"/>
              </a:rPr>
              <a:t>() {alert(“hid it!”);}</a:t>
            </a:r>
          </a:p>
          <a:p>
            <a:pPr>
              <a:buNone/>
            </a:pPr>
            <a:r>
              <a:rPr lang="en-US" sz="3500" spc="-50" dirty="0">
                <a:latin typeface="+mj-lt"/>
                <a:ea typeface="+mj-ea"/>
                <a:cs typeface="+mj-cs"/>
              </a:rPr>
              <a:t>// </a:t>
            </a:r>
            <a:r>
              <a:rPr lang="en-US" sz="3500" spc="-50" dirty="0" err="1">
                <a:latin typeface="+mj-lt"/>
                <a:ea typeface="+mj-ea"/>
                <a:cs typeface="+mj-cs"/>
              </a:rPr>
              <a:t>doIt</a:t>
            </a:r>
            <a:r>
              <a:rPr lang="en-US" sz="3500" spc="-50" dirty="0">
                <a:latin typeface="+mj-lt"/>
                <a:ea typeface="+mj-ea"/>
                <a:cs typeface="+mj-cs"/>
              </a:rPr>
              <a:t> executes after each hide() completes</a:t>
            </a:r>
          </a:p>
          <a:p>
            <a:pPr>
              <a:buNone/>
            </a:pPr>
            <a:r>
              <a:rPr lang="en-US" sz="3500" spc="-50" dirty="0">
                <a:latin typeface="+mj-lt"/>
                <a:ea typeface="+mj-ea"/>
                <a:cs typeface="+mj-cs"/>
              </a:rPr>
              <a:t>$(“h1”).hide(</a:t>
            </a:r>
            <a:r>
              <a:rPr lang="en-US" sz="3500" spc="-50" dirty="0" err="1">
                <a:latin typeface="+mj-lt"/>
                <a:ea typeface="+mj-ea"/>
                <a:cs typeface="+mj-cs"/>
              </a:rPr>
              <a:t>doIt</a:t>
            </a:r>
            <a:r>
              <a:rPr lang="en-US" sz="3500" spc="-50" dirty="0">
                <a:latin typeface="+mj-lt"/>
                <a:ea typeface="+mj-ea"/>
                <a:cs typeface="+mj-cs"/>
              </a:rPr>
              <a:t>); </a:t>
            </a:r>
          </a:p>
          <a:p>
            <a:pPr>
              <a:buNone/>
            </a:pPr>
            <a:r>
              <a:rPr lang="en-US" sz="3500" spc="-50" dirty="0">
                <a:latin typeface="+mj-lt"/>
                <a:ea typeface="+mj-ea"/>
                <a:cs typeface="+mj-cs"/>
              </a:rPr>
              <a:t>$(“#p1”).hide(“slow”, </a:t>
            </a:r>
            <a:r>
              <a:rPr lang="en-US" sz="3500" spc="-50" dirty="0" err="1">
                <a:latin typeface="+mj-lt"/>
                <a:ea typeface="+mj-ea"/>
                <a:cs typeface="+mj-cs"/>
              </a:rPr>
              <a:t>doIt</a:t>
            </a:r>
            <a:r>
              <a:rPr lang="en-US" sz="3500" spc="-50" dirty="0">
                <a:latin typeface="+mj-lt"/>
                <a:ea typeface="+mj-ea"/>
                <a:cs typeface="+mj-cs"/>
              </a:rPr>
              <a:t>);</a:t>
            </a:r>
          </a:p>
          <a:p>
            <a:pPr>
              <a:buNone/>
            </a:pPr>
            <a:endParaRPr lang="en-US" sz="3500" spc="-50" dirty="0"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sz="3500" spc="-50" dirty="0">
                <a:latin typeface="+mj-lt"/>
                <a:ea typeface="+mj-ea"/>
                <a:cs typeface="+mj-cs"/>
              </a:rPr>
              <a:t>// Anonymous function executes after </a:t>
            </a:r>
          </a:p>
          <a:p>
            <a:pPr>
              <a:buNone/>
            </a:pPr>
            <a:r>
              <a:rPr lang="en-US" sz="3500" spc="-50" dirty="0">
                <a:latin typeface="+mj-lt"/>
                <a:ea typeface="+mj-ea"/>
                <a:cs typeface="+mj-cs"/>
              </a:rPr>
              <a:t>//  show() completes </a:t>
            </a:r>
          </a:p>
          <a:p>
            <a:pPr>
              <a:buNone/>
            </a:pPr>
            <a:r>
              <a:rPr lang="en-US" sz="3500" spc="-50" dirty="0">
                <a:latin typeface="+mj-lt"/>
                <a:ea typeface="+mj-ea"/>
                <a:cs typeface="+mj-cs"/>
              </a:rPr>
              <a:t>$(“.xyz”).show(“fast”, function(){alert(“made it visible!”);} );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3E735-1F0F-45EB-AF34-1EB767DF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EB36D-8FC5-42B2-85F5-E933DD25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14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667000"/>
            <a:ext cx="7543800" cy="1295400"/>
          </a:xfrm>
        </p:spPr>
        <p:txBody>
          <a:bodyPr/>
          <a:lstStyle/>
          <a:p>
            <a:r>
              <a:rPr lang="en-US" dirty="0"/>
              <a:t>Custom animations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C4BA2-42F0-4DF8-AC29-1775FFAA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E45F-A9D8-403C-AE89-42DD8816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can automatically handle animations of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19264"/>
            <a:ext cx="8229600" cy="2547937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400" spc="-50" dirty="0">
                <a:latin typeface="+mj-lt"/>
                <a:ea typeface="+mj-ea"/>
                <a:cs typeface="+mj-cs"/>
              </a:rPr>
              <a:t>Note: Elements to be animated have to be positioned either fixed, absolute, or relative.</a:t>
            </a:r>
          </a:p>
          <a:p>
            <a:pPr>
              <a:buNone/>
            </a:pPr>
            <a:r>
              <a:rPr lang="en-US" sz="4400" spc="-50" dirty="0">
                <a:latin typeface="+mj-lt"/>
                <a:ea typeface="+mj-ea"/>
                <a:cs typeface="+mj-cs"/>
              </a:rPr>
              <a:t>		Static elements cannot be animated!</a:t>
            </a:r>
          </a:p>
          <a:p>
            <a:pPr>
              <a:buNone/>
            </a:pPr>
            <a:r>
              <a:rPr lang="en-US" sz="4400" spc="-50" dirty="0">
                <a:latin typeface="+mj-lt"/>
                <a:ea typeface="+mj-ea"/>
                <a:cs typeface="+mj-cs"/>
              </a:rPr>
              <a:t>Format of the animate method:</a:t>
            </a:r>
          </a:p>
          <a:p>
            <a:pPr>
              <a:buNone/>
            </a:pPr>
            <a:r>
              <a:rPr lang="en-US" sz="4400" spc="-50" dirty="0">
                <a:latin typeface="+mj-lt"/>
                <a:ea typeface="+mj-ea"/>
                <a:cs typeface="+mj-cs"/>
              </a:rPr>
              <a:t>$(“#p2”).animate({left:”100px”},500);</a:t>
            </a:r>
            <a:br>
              <a:rPr lang="en-US" sz="4400" spc="-50" dirty="0">
                <a:latin typeface="+mj-lt"/>
                <a:ea typeface="+mj-ea"/>
                <a:cs typeface="+mj-cs"/>
              </a:rPr>
            </a:br>
            <a:endParaRPr lang="en-US" sz="4400" spc="-50" dirty="0"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0063B-E5F6-49AC-AC6B-1BF1255B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9A09A6-4703-42A1-BC17-E5DE6A5E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Stopping an animation or effect before it is finished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Syntax: </a:t>
            </a:r>
          </a:p>
          <a:p>
            <a:pPr marL="0" indent="0">
              <a:buNone/>
            </a:pPr>
            <a:r>
              <a:rPr lang="en-US" sz="1800" dirty="0"/>
              <a:t>$(</a:t>
            </a:r>
            <a:r>
              <a:rPr lang="en-US" sz="1800" i="1" dirty="0"/>
              <a:t>selector</a:t>
            </a:r>
            <a:r>
              <a:rPr lang="en-US" sz="1800" dirty="0"/>
              <a:t>).stop(</a:t>
            </a:r>
            <a:r>
              <a:rPr lang="en-US" sz="1800" i="1" dirty="0"/>
              <a:t>[</a:t>
            </a:r>
            <a:r>
              <a:rPr lang="en-US" sz="1800" i="1" dirty="0" err="1"/>
              <a:t>clearQueue</a:t>
            </a:r>
            <a:r>
              <a:rPr lang="en-US" sz="1800" i="1" dirty="0"/>
              <a:t>],[</a:t>
            </a:r>
            <a:r>
              <a:rPr lang="en-US" sz="1800" i="1" dirty="0" err="1"/>
              <a:t>jumpToEnd</a:t>
            </a:r>
            <a:r>
              <a:rPr lang="en-US" sz="1800" i="1" dirty="0"/>
              <a:t>]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Immediately stops the currently-running animation.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clearQueue</a:t>
            </a:r>
            <a:r>
              <a:rPr lang="en-US" sz="1800" dirty="0"/>
              <a:t> – if false, the next animation in the chain begins; if true, all subsequent animations are cancelled.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jumpToEnd</a:t>
            </a:r>
            <a:r>
              <a:rPr lang="en-US" sz="1800" dirty="0"/>
              <a:t> – if true, the end result of the animation being stopped is applied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Example with chaining</a:t>
            </a:r>
            <a:r>
              <a:rPr lang="en-US" sz="1800" dirty="0"/>
              <a:t>:</a:t>
            </a:r>
          </a:p>
          <a:p>
            <a:r>
              <a:rPr lang="en-US" sz="1800" dirty="0"/>
              <a:t>$("#p1").</a:t>
            </a:r>
            <a:r>
              <a:rPr lang="en-US" sz="1800" dirty="0" err="1"/>
              <a:t>slideUp</a:t>
            </a:r>
            <a:r>
              <a:rPr lang="en-US" sz="1800" dirty="0"/>
              <a:t>(2000).</a:t>
            </a:r>
            <a:r>
              <a:rPr lang="en-US" sz="1800" dirty="0" err="1"/>
              <a:t>slideDown</a:t>
            </a:r>
            <a:r>
              <a:rPr lang="en-US" sz="1800" dirty="0"/>
              <a:t>(2000);</a:t>
            </a:r>
          </a:p>
          <a:p>
            <a:pPr marL="344487" lvl="1" indent="0">
              <a:buNone/>
            </a:pPr>
            <a:r>
              <a:rPr lang="en-US" sz="1400" dirty="0"/>
              <a:t>If the </a:t>
            </a:r>
            <a:r>
              <a:rPr lang="en-US" sz="1400" dirty="0" err="1"/>
              <a:t>slideUp</a:t>
            </a:r>
            <a:r>
              <a:rPr lang="en-US" sz="1400" dirty="0"/>
              <a:t> animation is executing when stop(false, false) is called, the </a:t>
            </a:r>
            <a:r>
              <a:rPr lang="en-US" sz="1400" dirty="0" err="1"/>
              <a:t>slideUp</a:t>
            </a:r>
            <a:r>
              <a:rPr lang="en-US" sz="1400" dirty="0"/>
              <a:t> animation stops immediately, and the </a:t>
            </a:r>
            <a:r>
              <a:rPr lang="en-US" sz="1400" dirty="0" err="1"/>
              <a:t>slideDown</a:t>
            </a:r>
            <a:r>
              <a:rPr lang="en-US" sz="1400" dirty="0"/>
              <a:t> animation begins executing.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39850-FF0F-42E2-B8FB-94093E08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9F1B8-0F95-44C0-8C3B-7D5ED803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47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Selectors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3935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0E721-31B2-4AB1-9C74-5195AAC3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09F12-98D2-40A1-88E6-251F74C8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59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 select an input by type: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To select a text input (selects all if &gt;1)</a:t>
            </a:r>
          </a:p>
          <a:p>
            <a:pPr marL="0" indent="0">
              <a:buNone/>
            </a:pPr>
            <a:r>
              <a:rPr lang="en-US" sz="2400" b="1" dirty="0"/>
              <a:t>$('</a:t>
            </a:r>
            <a:r>
              <a:rPr lang="en-US" sz="2400" b="1" dirty="0" err="1"/>
              <a:t>input:text</a:t>
            </a:r>
            <a:r>
              <a:rPr lang="en-US" sz="2400" b="1" dirty="0"/>
              <a:t>'); </a:t>
            </a:r>
          </a:p>
          <a:p>
            <a:r>
              <a:rPr lang="en-US" sz="2400" b="1" dirty="0"/>
              <a:t>To get the textbox value</a:t>
            </a:r>
          </a:p>
          <a:p>
            <a:pPr marL="0" indent="0">
              <a:buNone/>
            </a:pPr>
            <a:r>
              <a:rPr lang="en-US" sz="2400" b="1" dirty="0"/>
              <a:t>$('</a:t>
            </a:r>
            <a:r>
              <a:rPr lang="en-US" sz="2400" b="1" dirty="0" err="1"/>
              <a:t>input:text</a:t>
            </a:r>
            <a:r>
              <a:rPr lang="en-US" sz="2400" b="1" dirty="0"/>
              <a:t>').</a:t>
            </a:r>
            <a:r>
              <a:rPr lang="en-US" sz="2400" b="1" dirty="0" err="1"/>
              <a:t>val</a:t>
            </a:r>
            <a:r>
              <a:rPr lang="en-US" sz="2400" b="1" dirty="0"/>
              <a:t>(); // alternate: $(“#t1).</a:t>
            </a:r>
            <a:r>
              <a:rPr lang="en-US" sz="2400" b="1" dirty="0" err="1"/>
              <a:t>val</a:t>
            </a:r>
            <a:r>
              <a:rPr lang="en-US" sz="2400" b="1" dirty="0"/>
              <a:t>()</a:t>
            </a:r>
          </a:p>
          <a:p>
            <a:r>
              <a:rPr lang="en-US" sz="2400" b="1" dirty="0"/>
              <a:t>To set the textbox value</a:t>
            </a:r>
          </a:p>
          <a:p>
            <a:pPr marL="0" indent="0">
              <a:buNone/>
            </a:pPr>
            <a:r>
              <a:rPr lang="en-US" sz="2400" b="1" dirty="0"/>
              <a:t>$('</a:t>
            </a:r>
            <a:r>
              <a:rPr lang="en-US" sz="2400" b="1" dirty="0" err="1"/>
              <a:t>input:text</a:t>
            </a:r>
            <a:r>
              <a:rPr lang="en-US" sz="2400" b="1" dirty="0"/>
              <a:t>').</a:t>
            </a:r>
            <a:r>
              <a:rPr lang="en-US" sz="2400" b="1" dirty="0" err="1"/>
              <a:t>val</a:t>
            </a:r>
            <a:r>
              <a:rPr lang="en-US" sz="2400" b="1" dirty="0"/>
              <a:t>("New Text");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&lt;input id = “t1” type="text" value="This is some text"&gt;</a:t>
            </a:r>
          </a:p>
          <a:p>
            <a:pPr marL="0" indent="0">
              <a:buNone/>
            </a:pPr>
            <a:endParaRPr lang="en-US" sz="2400" b="1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AE05EA-3ABB-426A-B9AB-582F9DF3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2E4AAF-9813-40A9-9B9F-04EA728F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84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Button selection by button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To select a submit button</a:t>
            </a:r>
          </a:p>
          <a:p>
            <a:pPr marL="0" indent="0">
              <a:buNone/>
            </a:pPr>
            <a:r>
              <a:rPr lang="en-US" sz="2400" dirty="0"/>
              <a:t>$('</a:t>
            </a:r>
            <a:r>
              <a:rPr lang="en-US" sz="2400" dirty="0" err="1"/>
              <a:t>input:submit</a:t>
            </a:r>
            <a:r>
              <a:rPr lang="en-US" sz="2400" dirty="0"/>
              <a:t>');</a:t>
            </a:r>
          </a:p>
          <a:p>
            <a:pPr marL="0" indent="0">
              <a:buNone/>
            </a:pPr>
            <a:r>
              <a:rPr lang="en-US" sz="2400" dirty="0"/>
              <a:t>To select a reset button</a:t>
            </a:r>
          </a:p>
          <a:p>
            <a:pPr marL="0" indent="0">
              <a:buNone/>
            </a:pPr>
            <a:r>
              <a:rPr lang="en-US" sz="2400" dirty="0"/>
              <a:t>$('</a:t>
            </a:r>
            <a:r>
              <a:rPr lang="en-US" sz="2400" dirty="0" err="1"/>
              <a:t>input:reset</a:t>
            </a:r>
            <a:r>
              <a:rPr lang="en-US" sz="2400" dirty="0"/>
              <a:t>');</a:t>
            </a:r>
          </a:p>
          <a:p>
            <a:pPr marL="0" indent="0">
              <a:buNone/>
            </a:pPr>
            <a:r>
              <a:rPr lang="en-US" sz="2400" dirty="0"/>
              <a:t>To select a checked radio button</a:t>
            </a:r>
          </a:p>
          <a:p>
            <a:pPr marL="0" indent="0">
              <a:buNone/>
            </a:pPr>
            <a:r>
              <a:rPr lang="en-US" sz="2400" dirty="0"/>
              <a:t>$("input[type='radio']:checked");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21AD3-D0EA-487A-B5FC-CCD03C5F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D10B-707D-40C6-A32A-F50CDAA6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jQuery is a library of JavaScript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Helps minimize the amount of JavaScript you</a:t>
            </a:r>
          </a:p>
          <a:p>
            <a:pPr>
              <a:buNone/>
            </a:pPr>
            <a:r>
              <a:rPr lang="en-US" dirty="0"/>
              <a:t>have to write in order to: </a:t>
            </a:r>
          </a:p>
          <a:p>
            <a:pPr lvl="1"/>
            <a:r>
              <a:rPr lang="en-US" sz="1800" spc="10" dirty="0">
                <a:solidFill>
                  <a:schemeClr val="tx1"/>
                </a:solidFill>
              </a:rPr>
              <a:t>Access DOM elements</a:t>
            </a:r>
          </a:p>
          <a:p>
            <a:pPr lvl="1"/>
            <a:r>
              <a:rPr lang="en-US" sz="1800" spc="10" dirty="0">
                <a:solidFill>
                  <a:schemeClr val="tx1"/>
                </a:solidFill>
              </a:rPr>
              <a:t>Modify the appearance of a web page</a:t>
            </a:r>
          </a:p>
          <a:p>
            <a:pPr lvl="1"/>
            <a:r>
              <a:rPr lang="en-US" sz="1800" spc="10" dirty="0">
                <a:solidFill>
                  <a:schemeClr val="tx1"/>
                </a:solidFill>
              </a:rPr>
              <a:t>Provide sophisticated animation effects</a:t>
            </a:r>
          </a:p>
          <a:p>
            <a:pPr lvl="1"/>
            <a:r>
              <a:rPr lang="en-US" sz="1800" spc="10" dirty="0">
                <a:solidFill>
                  <a:schemeClr val="tx1"/>
                </a:solidFill>
              </a:rPr>
              <a:t>Alter the content of a document</a:t>
            </a:r>
          </a:p>
          <a:p>
            <a:pPr lvl="1"/>
            <a:r>
              <a:rPr lang="en-US" sz="1800" spc="10" dirty="0">
                <a:solidFill>
                  <a:schemeClr val="tx1"/>
                </a:solidFill>
              </a:rPr>
              <a:t>Retrieve information from a web server without refreshing the page (using Ajax) </a:t>
            </a:r>
          </a:p>
          <a:p>
            <a:pPr>
              <a:buNone/>
            </a:pPr>
            <a:r>
              <a:rPr lang="en-US" dirty="0"/>
              <a:t>Hides DOM differences between browsers</a:t>
            </a:r>
          </a:p>
          <a:p>
            <a:pPr marL="638175" lvl="2" indent="-342900">
              <a:buClr>
                <a:schemeClr val="tx2"/>
              </a:buClr>
            </a:pPr>
            <a:r>
              <a:rPr lang="en-US" sz="1800" spc="10" dirty="0">
                <a:solidFill>
                  <a:schemeClr val="tx1"/>
                </a:solidFill>
              </a:rPr>
              <a:t>Allows you to write browser-independent JavaScript!</a:t>
            </a:r>
          </a:p>
          <a:p>
            <a:pPr lvl="2"/>
            <a:r>
              <a:rPr lang="en-US" sz="1800" spc="10" dirty="0">
                <a:solidFill>
                  <a:schemeClr val="tx1"/>
                </a:solidFill>
              </a:rPr>
              <a:t>This was a big deal a few years ago when DOM differences between browsers existed.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ADDE4-4602-4A3E-BEEF-A3F93B6A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29178-2735-4EC1-B726-D7D70200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jQuery</a:t>
            </a:r>
            <a:r>
              <a:rPr lang="en-US" dirty="0">
                <a:hlinkClick r:id="" action="ppaction://noaction"/>
              </a:rPr>
              <a:t> Base</a:t>
            </a:r>
          </a:p>
          <a:p>
            <a:r>
              <a:rPr lang="en-US" dirty="0">
                <a:hlinkClick r:id="" action="ppaction://noaction"/>
              </a:rPr>
              <a:t>http</a:t>
            </a:r>
            <a:r>
              <a:rPr lang="en-US" dirty="0">
                <a:hlinkClick r:id="rId2"/>
              </a:rPr>
              <a:t>://api.jquery.com/category/core/?rdfrom=http%3A%2F%2Fdocs.jquery.com%2Fmw%2Findex.php%3Ftitle%3DCore%26redirect%3Dno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hlinkClick r:id="rId3"/>
              </a:rPr>
              <a:t>jQuery</a:t>
            </a:r>
            <a:r>
              <a:rPr lang="en-US" dirty="0">
                <a:hlinkClick r:id="" action="ppaction://noaction"/>
              </a:rPr>
              <a:t> Selectors</a:t>
            </a:r>
          </a:p>
          <a:p>
            <a:r>
              <a:rPr lang="en-US" dirty="0">
                <a:hlinkClick r:id="" action="ppaction://noaction"/>
              </a:rPr>
              <a:t>http</a:t>
            </a:r>
            <a:r>
              <a:rPr lang="en-US" dirty="0">
                <a:hlinkClick r:id="rId3"/>
              </a:rPr>
              <a:t>://api.jquery.com/category/selectors/?rdfrom=http%3A%2F%2Fdocs.jquery.com%2Fmw%2Findex.php%3Ftitle%3DSelectors%26redirect%3Dno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hlinkClick r:id="rId4"/>
              </a:rPr>
              <a:t>jQuery</a:t>
            </a:r>
            <a:r>
              <a:rPr lang="en-US" dirty="0">
                <a:hlinkClick r:id="" action="ppaction://noaction"/>
              </a:rPr>
              <a:t> Events</a:t>
            </a:r>
          </a:p>
          <a:p>
            <a:r>
              <a:rPr lang="en-US" dirty="0">
                <a:hlinkClick r:id="" action="ppaction://noaction"/>
              </a:rPr>
              <a:t>http</a:t>
            </a:r>
            <a:r>
              <a:rPr lang="en-US" dirty="0">
                <a:hlinkClick r:id="rId4"/>
              </a:rPr>
              <a:t>://api.jquery.com/category/events/?rdfrom=http%3A%2F%2Fdocs.jquery.com%2Fmw%2Findex.php%3Ftitle%3DEvents%26redirect%3Dno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Many examples of using selectors:</a:t>
            </a:r>
            <a:br>
              <a:rPr lang="en-US" dirty="0"/>
            </a:br>
            <a:r>
              <a:rPr lang="en-US" dirty="0">
                <a:hlinkClick r:id="rId5"/>
              </a:rPr>
              <a:t>http://docs.jquery.com/DOM/Traversing/Selectors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06680-16F5-41C8-BB98-E4864157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5E490-4894-4735-A81A-A1C6C7B5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kern="12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7625" lvl="1" indent="-342900">
              <a:buClr>
                <a:schemeClr val="tx2"/>
              </a:buClr>
              <a:buNone/>
            </a:pPr>
            <a:r>
              <a:rPr lang="en-US" sz="2800" dirty="0"/>
              <a:t>jQuery is open source</a:t>
            </a:r>
          </a:p>
          <a:p>
            <a:pPr marL="47625" lvl="1" indent="-342900">
              <a:buClr>
                <a:schemeClr val="tx2"/>
              </a:buClr>
              <a:buNone/>
            </a:pPr>
            <a:r>
              <a:rPr lang="en-US" sz="2800" dirty="0"/>
              <a:t>Note: multiple versions are available:</a:t>
            </a:r>
          </a:p>
          <a:p>
            <a:pPr marL="342900" lvl="2" indent="-342900"/>
            <a:r>
              <a:rPr lang="en-US" sz="2800" dirty="0"/>
              <a:t>jquery-x.y.z.min.js – release version</a:t>
            </a:r>
          </a:p>
          <a:p>
            <a:pPr marL="636588" lvl="3" indent="-342900"/>
            <a:r>
              <a:rPr lang="en-US" sz="2800" dirty="0"/>
              <a:t>“minified” (whitespace removed) - smaller, more compact</a:t>
            </a:r>
          </a:p>
          <a:p>
            <a:pPr marL="636588" lvl="3" indent="-342900"/>
            <a:r>
              <a:rPr lang="en-US" sz="2800" dirty="0"/>
              <a:t>Takes less time to load your web page</a:t>
            </a:r>
          </a:p>
          <a:p>
            <a:pPr marL="342900" lvl="2" indent="-342900"/>
            <a:r>
              <a:rPr lang="en-US" sz="2800" dirty="0"/>
              <a:t>jquery-x.y.z.js – development version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NEED TO DOWNLOAD; just include the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a CDN in your .html files:</a:t>
            </a:r>
          </a:p>
          <a:p>
            <a:pPr lvl="1">
              <a:buNone/>
            </a:pPr>
            <a:r>
              <a:rPr lang="en-US" sz="2800" dirty="0"/>
              <a:t>&lt;script </a:t>
            </a:r>
            <a:r>
              <a:rPr lang="en-US" sz="2800" dirty="0" err="1"/>
              <a:t>src</a:t>
            </a:r>
            <a:r>
              <a:rPr lang="en-US" sz="2800" dirty="0"/>
              <a:t>="https://code.jquery.com/jquery-3.4.1.min.js"</a:t>
            </a:r>
          </a:p>
          <a:p>
            <a:pPr lvl="1">
              <a:buNone/>
            </a:pPr>
            <a:r>
              <a:rPr lang="en-US" sz="2800" dirty="0"/>
              <a:t>            integrity="sha256-CSXorXvZcTkaix6Yvo6HppcZGetbYMGWSFlBw8HfCJo=" </a:t>
            </a:r>
            <a:r>
              <a:rPr lang="en-US" sz="2800" dirty="0" err="1"/>
              <a:t>crossorigin</a:t>
            </a:r>
            <a:r>
              <a:rPr lang="en-US" sz="2800" dirty="0"/>
              <a:t>="anonymous"&gt;&lt;/script&gt;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93A278-A56A-4A25-9A46-1AACE350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2D74E2-8674-413C-953A-50180A81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the jQuery library before your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&lt;title&gt;Your title&lt;/title&gt;</a:t>
            </a:r>
          </a:p>
          <a:p>
            <a:pPr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&lt;!-- Include jQuery, then your own .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files or code --&gt;</a:t>
            </a:r>
          </a:p>
          <a:p>
            <a:pPr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="https://code.jquery.com/jquery-3.4.1.min.js"</a:t>
            </a:r>
          </a:p>
          <a:p>
            <a:pPr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        integrity="sha256-CSXorXvZcTkaix6Yvo6HppcZGetbYMGWSFlBw8HfCJo="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crossorigin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="anonymous"&gt;&lt;/script&gt;</a:t>
            </a:r>
          </a:p>
          <a:p>
            <a:pPr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="myJavascript.js"&gt;&lt;/script&gt;</a:t>
            </a:r>
          </a:p>
          <a:p>
            <a:pPr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&lt;!-- Your html goes here --&gt;</a:t>
            </a:r>
          </a:p>
          <a:p>
            <a:pPr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r>
              <a:rPr lang="en-US" sz="1100" b="1" spc="10" dirty="0">
                <a:latin typeface="Courier New" pitchFamily="49" charset="0"/>
                <a:cs typeface="Courier New" pitchFamily="49" charset="0"/>
              </a:rPr>
              <a:t>Note: The version of jQuery shown here is 3.4.1; Make sure you use the latest version. See </a:t>
            </a:r>
            <a:r>
              <a:rPr lang="en-US" sz="1100" b="1" spc="10" dirty="0">
                <a:latin typeface="Courier New" pitchFamily="49" charset="0"/>
                <a:cs typeface="Courier New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www.jquery.com</a:t>
            </a:r>
            <a:r>
              <a:rPr lang="en-US" sz="1100" b="1" spc="10" dirty="0">
                <a:latin typeface="Courier New" pitchFamily="49" charset="0"/>
                <a:cs typeface="Courier New" pitchFamily="49" charset="0"/>
              </a:rPr>
              <a:t> for the latest release </a:t>
            </a:r>
            <a:r>
              <a:rPr lang="en-US" sz="1100" b="1" spc="10" dirty="0" err="1">
                <a:latin typeface="Courier New" pitchFamily="49" charset="0"/>
                <a:cs typeface="Courier New" pitchFamily="49" charset="0"/>
              </a:rPr>
              <a:t>url</a:t>
            </a:r>
            <a:endParaRPr lang="en-US" sz="1600" dirty="0">
              <a:solidFill>
                <a:srgbClr val="00B0F0"/>
              </a:solidFill>
            </a:endParaRPr>
          </a:p>
          <a:p>
            <a:pPr>
              <a:buNone/>
            </a:pPr>
            <a:endParaRPr lang="en-US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2A8E5F-A3D0-4A2B-9F04-109034BF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C82342-EA01-46C5-AF6B-6A89D3E2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philosophy/design approach is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Focus on the interaction between JavaScript and HTML</a:t>
            </a:r>
            <a:br>
              <a:rPr lang="en-US" sz="2400" dirty="0"/>
            </a:br>
            <a:r>
              <a:rPr lang="en-US" sz="2400" dirty="0"/>
              <a:t>(Almost) every operation boils down to:</a:t>
            </a:r>
            <a:br>
              <a:rPr lang="en-US" sz="2400" dirty="0"/>
            </a:br>
            <a:endParaRPr lang="en-US" sz="2400" dirty="0"/>
          </a:p>
          <a:p>
            <a:pPr marL="801687" lvl="1" indent="-457200">
              <a:buFont typeface="+mj-lt"/>
              <a:buAutoNum type="arabicPeriod"/>
            </a:pPr>
            <a:r>
              <a:rPr lang="en-US" sz="2400" spc="10" dirty="0">
                <a:solidFill>
                  <a:schemeClr val="tx1"/>
                </a:solidFill>
              </a:rPr>
              <a:t>Find DOM element </a:t>
            </a:r>
          </a:p>
          <a:p>
            <a:pPr lvl="2"/>
            <a:r>
              <a:rPr lang="en-US" sz="2400" spc="10" dirty="0">
                <a:solidFill>
                  <a:schemeClr val="tx1"/>
                </a:solidFill>
              </a:rPr>
              <a:t>(e.g. paragraph, id, class…)</a:t>
            </a:r>
            <a:br>
              <a:rPr lang="en-US" sz="2400" spc="10" dirty="0">
                <a:solidFill>
                  <a:schemeClr val="tx1"/>
                </a:solidFill>
              </a:rPr>
            </a:br>
            <a:endParaRPr lang="en-US" sz="2400" spc="10" dirty="0">
              <a:solidFill>
                <a:schemeClr val="tx1"/>
              </a:solidFill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400" spc="10" dirty="0">
                <a:solidFill>
                  <a:schemeClr val="tx1"/>
                </a:solidFill>
              </a:rPr>
              <a:t>Do something to it </a:t>
            </a:r>
          </a:p>
          <a:p>
            <a:pPr lvl="2"/>
            <a:r>
              <a:rPr lang="en-US" sz="2400" spc="10" dirty="0">
                <a:solidFill>
                  <a:schemeClr val="tx1"/>
                </a:solidFill>
              </a:rPr>
              <a:t>(color it, move it, change it…)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C1EE5-7085-4E3C-923F-74383D43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72D35-2590-490A-AABB-1598DAC4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jQuery’s consistent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Basic syntax is: $(selector).action()</a:t>
            </a:r>
          </a:p>
          <a:p>
            <a:r>
              <a:rPr lang="en-US" sz="2400" dirty="0"/>
              <a:t>A $ sign to define/access </a:t>
            </a:r>
            <a:r>
              <a:rPr lang="en-US" sz="2400" dirty="0" err="1"/>
              <a:t>jQuery</a:t>
            </a:r>
            <a:endParaRPr lang="en-US" sz="2400" dirty="0"/>
          </a:p>
          <a:p>
            <a:r>
              <a:rPr lang="en-US" sz="2400" dirty="0"/>
              <a:t>A (selector) to "query (or find)" HTML elements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jQuery</a:t>
            </a:r>
            <a:r>
              <a:rPr lang="en-US" sz="2400" dirty="0"/>
              <a:t> action() to be performed on the element(s)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AE7A3-5915-412A-ACA2-B24E3BF2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31514-7283-4602-BD64-4E05DA1E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0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0B351BC-89AA-4EE8-92FD-9539E9A2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vs JS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E4F29D-9421-4957-B0CF-9CCE8770D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let </a:t>
            </a:r>
            <a:r>
              <a:rPr lang="en-US" sz="2400" dirty="0" err="1"/>
              <a:t>el</a:t>
            </a:r>
            <a:r>
              <a:rPr lang="en-US" sz="2400" dirty="0"/>
              <a:t> = </a:t>
            </a:r>
            <a:r>
              <a:rPr lang="en-US" sz="2400" dirty="0" err="1"/>
              <a:t>document.getElementById</a:t>
            </a:r>
            <a:r>
              <a:rPr lang="en-US" sz="2400" dirty="0"/>
              <a:t>(“hello”);</a:t>
            </a:r>
          </a:p>
          <a:p>
            <a:pPr>
              <a:buNone/>
            </a:pPr>
            <a:r>
              <a:rPr lang="en-US" sz="2400" dirty="0" err="1"/>
              <a:t>el.innerHTML</a:t>
            </a:r>
            <a:r>
              <a:rPr lang="en-US" sz="2400" dirty="0"/>
              <a:t> = “hello world”;</a:t>
            </a:r>
          </a:p>
          <a:p>
            <a:pPr>
              <a:buNone/>
            </a:pPr>
            <a:r>
              <a:rPr lang="en-US" sz="2400" dirty="0"/>
              <a:t>Or</a:t>
            </a:r>
          </a:p>
          <a:p>
            <a:pPr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(“ hello”). </a:t>
            </a:r>
            <a:r>
              <a:rPr lang="en-US" sz="2400" dirty="0" err="1"/>
              <a:t>innerHTML</a:t>
            </a:r>
            <a:r>
              <a:rPr lang="en-US" sz="2400" dirty="0"/>
              <a:t>=“hello world”;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978E66-A66D-457A-9396-1CA078618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B00E85D-2377-4181-A209-A1ED1684CF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5000"/>
              </a:lnSpc>
              <a:buNone/>
            </a:pPr>
            <a:r>
              <a:rPr lang="en-US" sz="2400" dirty="0"/>
              <a:t>$(“#hello”).html(“hello world”);</a:t>
            </a:r>
          </a:p>
          <a:p>
            <a:pPr>
              <a:lnSpc>
                <a:spcPct val="105000"/>
              </a:lnSpc>
              <a:buNone/>
            </a:pPr>
            <a:r>
              <a:rPr lang="en-US" sz="2400" dirty="0"/>
              <a:t>No error even if element not found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B534AF3-7808-4749-898B-B8BA0ECC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A5EC179-65EF-4884-8EEC-C189F7F7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B157CF9-E9A0-4C11-B053-5D94445EC05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3084</Words>
  <Application>Microsoft Office PowerPoint</Application>
  <PresentationFormat>Widescreen</PresentationFormat>
  <Paragraphs>393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Century Schoolbook</vt:lpstr>
      <vt:lpstr>Courier New</vt:lpstr>
      <vt:lpstr>Wingdings 2</vt:lpstr>
      <vt:lpstr>View</vt:lpstr>
      <vt:lpstr>jQuery</vt:lpstr>
      <vt:lpstr>Quiz from JavaScript on Monday 4/4/22</vt:lpstr>
      <vt:lpstr>jQuery</vt:lpstr>
      <vt:lpstr>jQuery is a library of JavaScript functions</vt:lpstr>
      <vt:lpstr>jQuery</vt:lpstr>
      <vt:lpstr>Include the jQuery library before your JavaScript code</vt:lpstr>
      <vt:lpstr>jQuery philosophy/design approach is simple</vt:lpstr>
      <vt:lpstr>jQuery’s consistent syntax</vt:lpstr>
      <vt:lpstr>jQuery vs JS</vt:lpstr>
      <vt:lpstr>What’s that $ about ??</vt:lpstr>
      <vt:lpstr>$( selector )</vt:lpstr>
      <vt:lpstr>jQuery CSS selector</vt:lpstr>
      <vt:lpstr>More examples of jQuery Selectors</vt:lpstr>
      <vt:lpstr>$(selector).&lt;action&gt;()</vt:lpstr>
      <vt:lpstr>Implied Iteration</vt:lpstr>
      <vt:lpstr>Hiding and showing elements</vt:lpstr>
      <vt:lpstr>Sliding: another way of hiding and showing elements</vt:lpstr>
      <vt:lpstr>Fading elements in and out</vt:lpstr>
      <vt:lpstr>jQuery Effect Methods Reference: http://www.w3schools.com/jquery/jquery_ref_effects.asp </vt:lpstr>
      <vt:lpstr>Method chaining</vt:lpstr>
      <vt:lpstr>Iteration filters let you specify exactly which elements in a selector are affected:</vt:lpstr>
      <vt:lpstr>Iterating through multiple elements</vt:lpstr>
      <vt:lpstr>$(this) vs. this</vt:lpstr>
      <vt:lpstr>Event Handling</vt:lpstr>
      <vt:lpstr>jQuery Event Methods</vt:lpstr>
      <vt:lpstr>window.onload</vt:lpstr>
      <vt:lpstr>$(document).ready vs $(window).load</vt:lpstr>
      <vt:lpstr>Handling events from input elements</vt:lpstr>
      <vt:lpstr>Example</vt:lpstr>
      <vt:lpstr>Example</vt:lpstr>
      <vt:lpstr>Handling events from multiple elements</vt:lpstr>
      <vt:lpstr>Callbacks</vt:lpstr>
      <vt:lpstr>Callback functions can be supplied to execute after the action takes place</vt:lpstr>
      <vt:lpstr>Custom animations</vt:lpstr>
      <vt:lpstr>jQuery can automatically handle animations of elements</vt:lpstr>
      <vt:lpstr>Stopping an animation or effect before it is finished</vt:lpstr>
      <vt:lpstr>Form Selectors</vt:lpstr>
      <vt:lpstr>To select an input by type:</vt:lpstr>
      <vt:lpstr>Button selection by button type</vt:lpstr>
      <vt:lpstr>Additional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Zeshan Khan</dc:creator>
  <cp:lastModifiedBy>Zeshan Khan</cp:lastModifiedBy>
  <cp:revision>30</cp:revision>
  <dcterms:created xsi:type="dcterms:W3CDTF">2022-03-31T07:48:24Z</dcterms:created>
  <dcterms:modified xsi:type="dcterms:W3CDTF">2022-04-04T05:33:06Z</dcterms:modified>
</cp:coreProperties>
</file>