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6"/>
  </p:notesMasterIdLst>
  <p:sldIdLst>
    <p:sldId id="256" r:id="rId2"/>
    <p:sldId id="351" r:id="rId3"/>
    <p:sldId id="290" r:id="rId4"/>
    <p:sldId id="336" r:id="rId5"/>
    <p:sldId id="338" r:id="rId6"/>
    <p:sldId id="352" r:id="rId7"/>
    <p:sldId id="339" r:id="rId8"/>
    <p:sldId id="378" r:id="rId9"/>
    <p:sldId id="366" r:id="rId10"/>
    <p:sldId id="367" r:id="rId11"/>
    <p:sldId id="258" r:id="rId12"/>
    <p:sldId id="369" r:id="rId13"/>
    <p:sldId id="259" r:id="rId14"/>
    <p:sldId id="260" r:id="rId15"/>
    <p:sldId id="354" r:id="rId16"/>
    <p:sldId id="340" r:id="rId17"/>
    <p:sldId id="341" r:id="rId18"/>
    <p:sldId id="370" r:id="rId19"/>
    <p:sldId id="371" r:id="rId20"/>
    <p:sldId id="343" r:id="rId21"/>
    <p:sldId id="379" r:id="rId22"/>
    <p:sldId id="380" r:id="rId23"/>
    <p:sldId id="342" r:id="rId24"/>
    <p:sldId id="381" r:id="rId25"/>
    <p:sldId id="270" r:id="rId26"/>
    <p:sldId id="365" r:id="rId27"/>
    <p:sldId id="273" r:id="rId28"/>
    <p:sldId id="372" r:id="rId29"/>
    <p:sldId id="296" r:id="rId30"/>
    <p:sldId id="364" r:id="rId31"/>
    <p:sldId id="360" r:id="rId32"/>
    <p:sldId id="297" r:id="rId33"/>
    <p:sldId id="299" r:id="rId34"/>
    <p:sldId id="300" r:id="rId35"/>
    <p:sldId id="302" r:id="rId36"/>
    <p:sldId id="347" r:id="rId37"/>
    <p:sldId id="374" r:id="rId38"/>
    <p:sldId id="382" r:id="rId39"/>
    <p:sldId id="383" r:id="rId40"/>
    <p:sldId id="384" r:id="rId41"/>
    <p:sldId id="385" r:id="rId42"/>
    <p:sldId id="386" r:id="rId43"/>
    <p:sldId id="387" r:id="rId44"/>
    <p:sldId id="388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70308-0E38-4FD7-BBA5-C0AFB068065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F1158-5742-4925-9A63-404879E47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68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E562A-E328-4735-ADD3-C96F1B8E0A3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Science, CIIT Islamabad.</a:t>
            </a:r>
          </a:p>
        </p:txBody>
      </p:sp>
    </p:spTree>
    <p:extLst>
      <p:ext uri="{BB962C8B-B14F-4D97-AF65-F5344CB8AC3E}">
        <p14:creationId xmlns:p14="http://schemas.microsoft.com/office/powerpoint/2010/main" val="4146430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Department of Computer Science, CIIT Islamabad.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1E562A-E328-4735-ADD3-C96F1B8E0A3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44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D4E0D58-C8E5-4FCE-AB83-97781C7ABB52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FDBF87B-D5E2-4B00-B662-68D9D28044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8314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39A0-0B62-456A-A2A2-D1F9D223E69F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F87B-D5E2-4B00-B662-68D9D280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0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9E14-F4AE-452A-9D70-B3C47C61282F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F87B-D5E2-4B00-B662-68D9D280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5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F6FA6-F724-46F2-8E72-6DC426546E58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F87B-D5E2-4B00-B662-68D9D280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4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BE9E-5573-4626-9503-9CAE65163904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F87B-D5E2-4B00-B662-68D9D28044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337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3816-4E23-4C46-874F-9C28F949FE3B}" type="datetime1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F87B-D5E2-4B00-B662-68D9D280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33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4E48-3FF2-4DC3-8697-964777542122}" type="datetime1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F87B-D5E2-4B00-B662-68D9D280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67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A203-8193-43F8-BA6C-E3FC0991534E}" type="datetime1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F87B-D5E2-4B00-B662-68D9D280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6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E043-2C44-40A7-94BD-8C6BE64C3BA6}" type="datetime1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F87B-D5E2-4B00-B662-68D9D280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03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CFA6-94DF-4632-8A2F-122DBC7085C6}" type="datetime1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F87B-D5E2-4B00-B662-68D9D280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46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D03B-0200-4DA2-856D-4D0D2EF6ECCB}" type="datetime1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F87B-D5E2-4B00-B662-68D9D280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54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1A02C55-C33B-44E5-BEF7-30FE216C509E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FDBF87B-D5E2-4B00-B662-68D9D2804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4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ampserver.com/e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50884-C87B-4148-8FE0-02FD49F5E7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CS4032 Web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ACDD0-1822-4114-86AD-D81FE4DFD1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3732148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AE096F-94E4-4816-AA9A-1F289E20E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PHP: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PHP runs on various platforms (Windows, Linux, Unix, Mac OS X, etc.)</a:t>
            </a:r>
          </a:p>
          <a:p>
            <a:pPr algn="just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PHP is compatible with almost all servers used today (Apache, IIS, etc.)</a:t>
            </a:r>
          </a:p>
          <a:p>
            <a:pPr algn="just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PHP supports a wide range of databases</a:t>
            </a:r>
          </a:p>
          <a:p>
            <a:pPr algn="just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PHP is free. Download it from the official PHP resource: 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www.php.net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PHP is easy to learn and runs efficiently on the server side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59996F-DE54-4575-BE5E-5A02ADFB8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2FDC9-6387-4BD1-971B-B49060A8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FDBF87B-D5E2-4B00-B662-68D9D28044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90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1" name="Picture 2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338" y="3307080"/>
            <a:ext cx="2382663" cy="164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8" name="Picture 2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295" y="3291840"/>
            <a:ext cx="2321166" cy="219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9" name="Picture 2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913" y="2057400"/>
            <a:ext cx="2176272" cy="164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0" name="Picture 24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599" y="1739377"/>
            <a:ext cx="2601314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6639CE-BE01-43D9-9335-C54D4B0CA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9FFB8-0305-4F00-B3BA-7E26D0816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FDBF87B-D5E2-4B00-B662-68D9D28044BE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E3027F-D79B-4D8E-BEF4-C1B771E7E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PHP:</a:t>
            </a:r>
            <a:endParaRPr lang="en-CA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PHP script can be placed anywhere in the document.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PHP script starts with &lt;?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php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and ends with ?&gt;: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Syntax: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&lt;?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php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// PHP code goes here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?&gt;</a:t>
            </a:r>
          </a:p>
          <a:p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&lt;? or ?&gt;</a:t>
            </a:r>
          </a:p>
          <a:p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&lt;script language=“PHP”&gt;…… &lt;/script&gt;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2CDDF6-F40D-4389-AC6C-F573EC95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9AA26-F3DD-4688-A261-D4D509325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FDBF87B-D5E2-4B00-B662-68D9D28044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31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F23B8ED-ABDE-410F-A503-4901A4FDA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with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itchFamily="34" charset="0"/>
              </a:rPr>
              <a:t>Embedding PHP in HTML code</a:t>
            </a:r>
          </a:p>
          <a:p>
            <a:pPr>
              <a:lnSpc>
                <a:spcPct val="80000"/>
              </a:lnSpc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itchFamily="34" charset="0"/>
              </a:rPr>
              <a:t>HTML can also be written inside the PHP code</a:t>
            </a:r>
          </a:p>
          <a:p>
            <a:pPr>
              <a:lnSpc>
                <a:spcPct val="80000"/>
              </a:lnSpc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itchFamily="34" charset="0"/>
              </a:rPr>
              <a:t>PHP can also be written as a standalone program with no HTML at all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CE6FB7-C4D8-48AF-B249-072F3ADED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1D299-55C9-4353-89DC-775A24D8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FDBF87B-D5E2-4B00-B662-68D9D28044BE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D73C1F-7B96-4F1F-9F59-E9DA24917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itchFamily="34" charset="0"/>
              </a:rPr>
              <a:t>PHP statements end with a semicolon</a:t>
            </a:r>
            <a:endParaRPr lang="en-AU" sz="3000" dirty="0">
              <a:solidFill>
                <a:schemeClr val="tx1">
                  <a:lumMod val="85000"/>
                  <a:lumOff val="15000"/>
                </a:schemeClr>
              </a:solidFill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AU" sz="30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itchFamily="34" charset="0"/>
              </a:rPr>
              <a:t>Comments can be added as</a:t>
            </a:r>
          </a:p>
          <a:p>
            <a:pPr marL="914400" lvl="1" indent="-514350"/>
            <a:r>
              <a:rPr lang="en-AU" sz="2600" dirty="0">
                <a:cs typeface="Calibri" pitchFamily="34" charset="0"/>
              </a:rPr>
              <a:t>// for one line comment</a:t>
            </a:r>
          </a:p>
          <a:p>
            <a:pPr marL="914400" lvl="1" indent="-514350"/>
            <a:r>
              <a:rPr lang="en-AU" sz="2600" dirty="0">
                <a:cs typeface="Calibri" pitchFamily="34" charset="0"/>
              </a:rPr>
              <a:t>/* and */ for multiple lines comment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E61BD6-3729-40AB-A01E-DFA755D8D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B340A-1046-4835-913F-C117C7C9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FDBF87B-D5E2-4B00-B662-68D9D28044BE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831" y="1662383"/>
            <a:ext cx="5286339" cy="438912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90215-A878-4768-B663-24CE0E76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DF612D-14C4-45AF-8FFC-20F2F6D0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FDBF87B-D5E2-4B00-B662-68D9D28044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97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FB4183D-8C16-4D41-8FC0-11D8A68D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of PHP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itchFamily="34" charset="0"/>
              </a:rPr>
              <a:t>Open a Notepad or Notepad++ File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itchFamily="34" charset="0"/>
              </a:rPr>
              <a:t>Write PHP Code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itchFamily="34" charset="0"/>
              </a:rPr>
              <a:t>Save file with .</a:t>
            </a:r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" pitchFamily="34" charset="0"/>
              </a:rPr>
              <a:t>php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itchFamily="34" charset="0"/>
              </a:rPr>
              <a:t> extension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itchFamily="34" charset="0"/>
              </a:rPr>
              <a:t>Save all the files in one directory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itchFamily="34" charset="0"/>
              </a:rPr>
              <a:t>Copy this directory in 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cs typeface="Calibri" pitchFamily="34" charset="0"/>
              </a:rPr>
              <a:t>C:\wamp\www\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cs typeface="Calibri" pitchFamily="34" charset="0"/>
              </a:rPr>
              <a:t>This is the directory from where </a:t>
            </a:r>
            <a:r>
              <a:rPr lang="en-US" sz="2600" dirty="0" err="1">
                <a:cs typeface="Calibri" pitchFamily="34" charset="0"/>
              </a:rPr>
              <a:t>wampserver</a:t>
            </a:r>
            <a:r>
              <a:rPr lang="en-US" sz="2600" dirty="0">
                <a:cs typeface="Calibri" pitchFamily="34" charset="0"/>
              </a:rPr>
              <a:t> access files</a:t>
            </a:r>
            <a:endParaRPr lang="en-AU" sz="2200" dirty="0">
              <a:cs typeface="Calibri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5B2C35-861C-49A5-9DBF-52C09D48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9BB750-4D02-4A2F-BC7D-1A48B7E6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FDBF87B-D5E2-4B00-B662-68D9D28044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31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8E1D08D-8227-4771-BF69-B7A2DCB8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of PHP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itchFamily="34" charset="0"/>
              </a:rPr>
              <a:t>Start WAMP server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itchFamily="34" charset="0"/>
              </a:rPr>
              <a:t>Go to </a:t>
            </a:r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" pitchFamily="34" charset="0"/>
              </a:rPr>
              <a:t>localhost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itchFamily="34" charset="0"/>
              </a:rPr>
              <a:t> either by typing </a:t>
            </a:r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" pitchFamily="34" charset="0"/>
              </a:rPr>
              <a:t>localhost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itchFamily="34" charset="0"/>
              </a:rPr>
              <a:t> in address bar of the browser or by clicking the WAMP sever icon in the toolbar and selecting </a:t>
            </a:r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" pitchFamily="34" charset="0"/>
              </a:rPr>
              <a:t>localhost</a:t>
            </a:r>
            <a:endParaRPr lang="en-US" sz="3000" dirty="0">
              <a:solidFill>
                <a:schemeClr val="tx1">
                  <a:lumMod val="85000"/>
                  <a:lumOff val="15000"/>
                </a:schemeClr>
              </a:solidFill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itchFamily="34" charset="0"/>
              </a:rPr>
              <a:t>Select your web directory from the list of project on the WAMP server home page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itchFamily="34" charset="0"/>
              </a:rPr>
              <a:t>Select the file to execute</a:t>
            </a:r>
            <a:endParaRPr lang="en-AU" sz="3000" dirty="0">
              <a:solidFill>
                <a:schemeClr val="tx1">
                  <a:lumMod val="85000"/>
                  <a:lumOff val="15000"/>
                </a:schemeClr>
              </a:solidFill>
              <a:cs typeface="Calibri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4A0D05-DF34-4721-8B4A-7680BC9E7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A27DA0-58EE-4641-BA09-D0326B0D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FDBF87B-D5E2-4B00-B662-68D9D28044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57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F58D09-1EF8-4297-AD80-0AF5BE66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comment in PHP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code is a line that is not read/executed as part of the program. Its only purpose is to be read by someone who is looking at the code.</a:t>
            </a:r>
          </a:p>
          <a:p>
            <a:pPr algn="just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Comments can be used to:</a:t>
            </a:r>
          </a:p>
          <a:p>
            <a:pPr algn="just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Let others understand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you are doing</a:t>
            </a:r>
          </a:p>
          <a:p>
            <a:pPr algn="just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Remind yourself of what you did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Most programmers have experienced coming back to their own work a year or two later and having to re-figure out what they did. Comments can remind you of what you were thinking when you wrote the code</a:t>
            </a:r>
          </a:p>
          <a:p>
            <a:pPr algn="just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PHP supports several ways of commenting: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699D94-0718-4DF4-88C3-6EC1E7EC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CDD380-A1D3-4515-BA86-576BF73C7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FDBF87B-D5E2-4B00-B662-68D9D28044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02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7BFD855-0107-4B19-94FC-5AD62A1E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&lt;!DOCTYPE html&gt;</a:t>
            </a:r>
            <a:b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&lt;html&gt;</a:t>
            </a:r>
            <a:b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&lt;body&gt;</a:t>
            </a:r>
            <a:b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&lt;?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php</a:t>
            </a:r>
            <a:b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// This is a single-line comment</a:t>
            </a:r>
            <a:b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 This is also a single-line comment</a:t>
            </a:r>
            <a:b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/*</a:t>
            </a:r>
            <a:b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multiple-lines comment block</a:t>
            </a:r>
            <a:b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that spans over multiple</a:t>
            </a:r>
            <a:b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lines</a:t>
            </a:r>
            <a:b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*/</a:t>
            </a:r>
            <a:b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// You can also use comments to leave out parts of a code line</a:t>
            </a:r>
            <a:b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$x = 5 /* + 15 */ + 5;</a:t>
            </a:r>
            <a:b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echo $x;</a:t>
            </a:r>
            <a:b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?&gt;</a:t>
            </a:r>
            <a:b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&lt;/body&gt;</a:t>
            </a:r>
            <a:b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&lt;/html&gt;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3668A6-F032-4987-8686-0975C007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7733E7-5580-4CC8-9258-708D80BB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FDBF87B-D5E2-4B00-B662-68D9D28044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5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68BFE01-7723-4E2C-B625-7345A4DB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of Previous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" pitchFamily="34" charset="0"/>
              </a:rPr>
              <a:t>Introduction to </a:t>
            </a:r>
            <a:r>
              <a:rPr lang="en-US" dirty="0" err="1">
                <a:cs typeface="Calibri" pitchFamily="34" charset="0"/>
              </a:rPr>
              <a:t>jQuery</a:t>
            </a:r>
            <a:endParaRPr lang="en-US" dirty="0">
              <a:cs typeface="Calibri" pitchFamily="34" charset="0"/>
            </a:endParaRPr>
          </a:p>
          <a:p>
            <a:pPr lvl="1"/>
            <a:r>
              <a:rPr lang="en-US" dirty="0"/>
              <a:t>Why use </a:t>
            </a:r>
            <a:r>
              <a:rPr lang="en-US" dirty="0" err="1"/>
              <a:t>jQuery</a:t>
            </a:r>
            <a:endParaRPr lang="en-US" dirty="0"/>
          </a:p>
          <a:p>
            <a:r>
              <a:rPr lang="en-US" dirty="0" err="1">
                <a:cs typeface="Calibri" pitchFamily="34" charset="0"/>
              </a:rPr>
              <a:t>Jquery</a:t>
            </a:r>
            <a:r>
              <a:rPr lang="en-US" dirty="0">
                <a:cs typeface="Calibri" pitchFamily="34" charset="0"/>
              </a:rPr>
              <a:t>:</a:t>
            </a:r>
          </a:p>
          <a:p>
            <a:pPr lvl="2"/>
            <a:r>
              <a:rPr lang="en-US" dirty="0">
                <a:cs typeface="Calibri" pitchFamily="34" charset="0"/>
              </a:rPr>
              <a:t>Syntax</a:t>
            </a:r>
          </a:p>
          <a:p>
            <a:pPr lvl="2"/>
            <a:r>
              <a:rPr lang="en-US" dirty="0">
                <a:cs typeface="Calibri" pitchFamily="34" charset="0"/>
              </a:rPr>
              <a:t>Selectors</a:t>
            </a:r>
          </a:p>
          <a:p>
            <a:pPr lvl="2"/>
            <a:r>
              <a:rPr lang="en-US" dirty="0">
                <a:cs typeface="Calibri" pitchFamily="34" charset="0"/>
              </a:rPr>
              <a:t>Element Selectors</a:t>
            </a:r>
          </a:p>
          <a:p>
            <a:pPr lvl="2"/>
            <a:r>
              <a:rPr lang="en-US" dirty="0">
                <a:cs typeface="Calibri" pitchFamily="34" charset="0"/>
              </a:rPr>
              <a:t>Class Selectors</a:t>
            </a:r>
          </a:p>
          <a:p>
            <a:pPr lvl="2"/>
            <a:r>
              <a:rPr lang="en-US" dirty="0">
                <a:cs typeface="Calibri" pitchFamily="34" charset="0"/>
              </a:rPr>
              <a:t>Events</a:t>
            </a:r>
          </a:p>
          <a:p>
            <a:pPr lvl="2"/>
            <a:r>
              <a:rPr lang="en-US" dirty="0">
                <a:cs typeface="Calibri" pitchFamily="34" charset="0"/>
              </a:rPr>
              <a:t>Effects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80C17A4-12B0-4D96-8522-6BF1A8013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3CC55-D436-42B0-9FC4-0EBEC0126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FDBF87B-D5E2-4B00-B662-68D9D2804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33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76CD2BB-F557-45E5-B097-DF3B2050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itchFamily="34" charset="0"/>
              </a:rPr>
              <a:t>echo(): is used to write output on the browser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cs typeface="Calibri" pitchFamily="34" charset="0"/>
              </a:rPr>
              <a:t>echo(“Welcome to PHP”); 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2600" dirty="0">
                <a:cs typeface="Calibri" pitchFamily="34" charset="0"/>
              </a:rPr>
              <a:t>echo “Welcome to PHP”;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itchFamily="34" charset="0"/>
              </a:rPr>
              <a:t>print(): can also be used to write out put on the browser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cs typeface="Calibri" pitchFamily="34" charset="0"/>
              </a:rPr>
              <a:t>print(“Welcome to PHP”); 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2600" dirty="0">
                <a:cs typeface="Calibri" pitchFamily="34" charset="0"/>
              </a:rPr>
              <a:t>print “Welcome to PHP”;</a:t>
            </a:r>
          </a:p>
          <a:p>
            <a:pPr>
              <a:lnSpc>
                <a:spcPct val="90000"/>
              </a:lnSpc>
            </a:pPr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" pitchFamily="34" charset="0"/>
              </a:rPr>
              <a:t>printf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itchFamily="34" charset="0"/>
              </a:rPr>
              <a:t>(): can also be used for writing output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EB28EA-AD2E-4401-A64B-461874759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514F16-A4DA-47FF-B11C-AFA3ECD4A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FDBF87B-D5E2-4B00-B662-68D9D28044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45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76CD2BB-F557-45E5-B097-DF3B2050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EB28EA-AD2E-4401-A64B-461874759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514F16-A4DA-47FF-B11C-AFA3ECD4A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FDBF87B-D5E2-4B00-B662-68D9D28044BE}" type="slidenum">
              <a:rPr lang="en-US" smtClean="0"/>
              <a:t>21</a:t>
            </a:fld>
            <a:endParaRPr lang="en-US"/>
          </a:p>
        </p:txBody>
      </p:sp>
      <p:pic>
        <p:nvPicPr>
          <p:cNvPr id="7" name="Content Placeholder 7" descr="Screen Clipping">
            <a:extLst>
              <a:ext uri="{FF2B5EF4-FFF2-40B4-BE49-F238E27FC236}">
                <a16:creationId xmlns:a16="http://schemas.microsoft.com/office/drawing/2014/main" id="{488E0135-1589-4500-8EEC-BB5537A0A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293278"/>
            <a:ext cx="5721536" cy="146304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83822E-4343-41A4-A037-FEFA2C0391C5}"/>
              </a:ext>
            </a:extLst>
          </p:cNvPr>
          <p:cNvCxnSpPr/>
          <p:nvPr/>
        </p:nvCxnSpPr>
        <p:spPr>
          <a:xfrm flipH="1">
            <a:off x="3733800" y="3124200"/>
            <a:ext cx="609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9F0C82-96B8-4490-9854-E5624EC93B2A}"/>
              </a:ext>
            </a:extLst>
          </p:cNvPr>
          <p:cNvSpPr txBox="1"/>
          <p:nvPr/>
        </p:nvSpPr>
        <p:spPr>
          <a:xfrm>
            <a:off x="4419600" y="2895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PHP Block Starts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5C2F29-34A3-4DED-A9FB-311B15884A88}"/>
              </a:ext>
            </a:extLst>
          </p:cNvPr>
          <p:cNvCxnSpPr/>
          <p:nvPr/>
        </p:nvCxnSpPr>
        <p:spPr>
          <a:xfrm flipH="1" flipV="1">
            <a:off x="4460968" y="4138727"/>
            <a:ext cx="1143000" cy="190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B000A08-D36F-43EA-A69B-BE9A51680079}"/>
              </a:ext>
            </a:extLst>
          </p:cNvPr>
          <p:cNvSpPr txBox="1"/>
          <p:nvPr/>
        </p:nvSpPr>
        <p:spPr>
          <a:xfrm>
            <a:off x="5603968" y="4174965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Writing on Browser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DF8380-DC26-4AEB-B6FF-8E82628E75EB}"/>
              </a:ext>
            </a:extLst>
          </p:cNvPr>
          <p:cNvCxnSpPr/>
          <p:nvPr/>
        </p:nvCxnSpPr>
        <p:spPr>
          <a:xfrm flipH="1" flipV="1">
            <a:off x="3213864" y="4515367"/>
            <a:ext cx="762000" cy="342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280CE12-EADF-44DD-96B9-B4AE799B226A}"/>
              </a:ext>
            </a:extLst>
          </p:cNvPr>
          <p:cNvSpPr txBox="1"/>
          <p:nvPr/>
        </p:nvSpPr>
        <p:spPr>
          <a:xfrm>
            <a:off x="3823464" y="4858267"/>
            <a:ext cx="189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Ending PHP Block</a:t>
            </a:r>
          </a:p>
        </p:txBody>
      </p:sp>
    </p:spTree>
    <p:extLst>
      <p:ext uri="{BB962C8B-B14F-4D97-AF65-F5344CB8AC3E}">
        <p14:creationId xmlns:p14="http://schemas.microsoft.com/office/powerpoint/2010/main" val="2513228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3571-2EA2-4D03-B12B-5B15CED59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84F09-248D-43A5-A76E-1CF99D5A9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4515E-116D-4E6E-975A-00F86E74D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7841D-A13D-4F0A-9BA4-6BB6E3DE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FDBF87B-D5E2-4B00-B662-68D9D28044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72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279F02-17BE-4373-8DC8-1323BBDF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and PHP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Calibri" pitchFamily="34" charset="0"/>
              </a:rPr>
              <a:t>echo statement outputs whatever it’s told to the browser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Calibri" pitchFamily="34" charset="0"/>
              </a:rPr>
              <a:t>It can output not only plain text but also HTML tags </a:t>
            </a:r>
          </a:p>
          <a:p>
            <a:pPr lvl="1"/>
            <a:r>
              <a:rPr lang="en-US" dirty="0">
                <a:cs typeface="Calibri" pitchFamily="34" charset="0"/>
              </a:rPr>
              <a:t>echo “&lt;h1&gt; Welcome to the PHP&lt;/h1&gt;”;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Calibri" pitchFamily="34" charset="0"/>
              </a:rPr>
              <a:t>Using quotation marks:</a:t>
            </a:r>
          </a:p>
          <a:p>
            <a:pPr lvl="1"/>
            <a:r>
              <a:rPr lang="en-US" dirty="0">
                <a:cs typeface="Calibri" pitchFamily="34" charset="0"/>
              </a:rPr>
              <a:t>echo “&lt;h1 style=“</a:t>
            </a:r>
            <a:r>
              <a:rPr lang="en-US" dirty="0" err="1">
                <a:cs typeface="Calibri" pitchFamily="34" charset="0"/>
              </a:rPr>
              <a:t>color:red</a:t>
            </a:r>
            <a:r>
              <a:rPr lang="en-US" dirty="0">
                <a:cs typeface="Calibri" pitchFamily="34" charset="0"/>
              </a:rPr>
              <a:t>”&gt; Welcome  to PHP&lt;/h1&gt;”; </a:t>
            </a:r>
          </a:p>
          <a:p>
            <a:pPr lvl="1"/>
            <a:r>
              <a:rPr lang="en-US" dirty="0">
                <a:cs typeface="Calibri" pitchFamily="34" charset="0"/>
              </a:rPr>
              <a:t>echo “&lt;h1 style=‘</a:t>
            </a:r>
            <a:r>
              <a:rPr lang="en-US" dirty="0" err="1">
                <a:cs typeface="Calibri" pitchFamily="34" charset="0"/>
              </a:rPr>
              <a:t>color:red</a:t>
            </a:r>
            <a:r>
              <a:rPr lang="en-US" dirty="0">
                <a:cs typeface="Calibri" pitchFamily="34" charset="0"/>
              </a:rPr>
              <a:t>’&gt; Welcome  to PHP&lt;/h1&gt;”; </a:t>
            </a:r>
          </a:p>
          <a:p>
            <a:pPr lvl="1"/>
            <a:r>
              <a:rPr lang="en-US" dirty="0">
                <a:cs typeface="Calibri" pitchFamily="34" charset="0"/>
              </a:rPr>
              <a:t>echo “&lt;h1 style=\“</a:t>
            </a:r>
            <a:r>
              <a:rPr lang="en-US" dirty="0" err="1">
                <a:cs typeface="Calibri" pitchFamily="34" charset="0"/>
              </a:rPr>
              <a:t>color:red</a:t>
            </a:r>
            <a:r>
              <a:rPr lang="en-US" dirty="0">
                <a:cs typeface="Calibri" pitchFamily="34" charset="0"/>
              </a:rPr>
              <a:t>\”&gt; Welcome  to PHP&lt;/h1&gt;”;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08238-CA3E-49FB-B159-0321E014D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47F404-8B98-4104-A69D-A5DE43B4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FDBF87B-D5E2-4B00-B662-68D9D28044BE}" type="slidenum">
              <a:rPr lang="en-US" smtClean="0"/>
              <a:t>23</a:t>
            </a:fld>
            <a:endParaRPr lang="en-US"/>
          </a:p>
        </p:txBody>
      </p:sp>
      <p:pic>
        <p:nvPicPr>
          <p:cNvPr id="7" name="Content Placeholder 3" descr="C:\wamp\www\Intro.php - Notepad++">
            <a:extLst>
              <a:ext uri="{FF2B5EF4-FFF2-40B4-BE49-F238E27FC236}">
                <a16:creationId xmlns:a16="http://schemas.microsoft.com/office/drawing/2014/main" id="{9ABDE742-71C4-458D-A9C4-86770F29E9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0" t="12681" r="61110" b="73560"/>
          <a:stretch/>
        </p:blipFill>
        <p:spPr>
          <a:xfrm>
            <a:off x="1529366" y="4611624"/>
            <a:ext cx="8035290" cy="173736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C6310C-04C8-43AF-BAE1-E0A761A63AF0}"/>
              </a:ext>
            </a:extLst>
          </p:cNvPr>
          <p:cNvCxnSpPr/>
          <p:nvPr/>
        </p:nvCxnSpPr>
        <p:spPr>
          <a:xfrm flipH="1">
            <a:off x="3352800" y="4596384"/>
            <a:ext cx="13716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6EFFAFD-8AE2-4B32-AE95-BBA8FBD2BFE2}"/>
              </a:ext>
            </a:extLst>
          </p:cNvPr>
          <p:cNvSpPr txBox="1"/>
          <p:nvPr/>
        </p:nvSpPr>
        <p:spPr>
          <a:xfrm>
            <a:off x="4724400" y="436778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Using Heading Tag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618BDD-8F91-4C82-A0F0-E53FCC86574C}"/>
              </a:ext>
            </a:extLst>
          </p:cNvPr>
          <p:cNvCxnSpPr/>
          <p:nvPr/>
        </p:nvCxnSpPr>
        <p:spPr>
          <a:xfrm flipH="1">
            <a:off x="4572000" y="4394454"/>
            <a:ext cx="3048000" cy="9639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2899FB-99B8-4FEE-96FB-48517BB86531}"/>
              </a:ext>
            </a:extLst>
          </p:cNvPr>
          <p:cNvSpPr txBox="1"/>
          <p:nvPr/>
        </p:nvSpPr>
        <p:spPr>
          <a:xfrm>
            <a:off x="7467600" y="402512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Arranging Quotations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418057-D733-4004-97B9-73D7BAEB969B}"/>
              </a:ext>
            </a:extLst>
          </p:cNvPr>
          <p:cNvCxnSpPr/>
          <p:nvPr/>
        </p:nvCxnSpPr>
        <p:spPr>
          <a:xfrm flipH="1" flipV="1">
            <a:off x="4572000" y="5941552"/>
            <a:ext cx="304800" cy="190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CF6FD9C-6FEA-4984-BAF1-B5E529A5DE42}"/>
              </a:ext>
            </a:extLst>
          </p:cNvPr>
          <p:cNvSpPr txBox="1"/>
          <p:nvPr/>
        </p:nvSpPr>
        <p:spPr>
          <a:xfrm>
            <a:off x="4419600" y="613205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Using Escape Character</a:t>
            </a:r>
          </a:p>
        </p:txBody>
      </p:sp>
    </p:spTree>
    <p:extLst>
      <p:ext uri="{BB962C8B-B14F-4D97-AF65-F5344CB8AC3E}">
        <p14:creationId xmlns:p14="http://schemas.microsoft.com/office/powerpoint/2010/main" val="1078674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B8FF0-2839-4C1D-80A2-C00347800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A451B-5F70-417E-B704-E8222AD91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90320-2B73-48AC-BD5F-77D6CAC5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E05B0-7C4D-4515-825D-FDA04BFB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FDBF87B-D5E2-4B00-B662-68D9D28044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03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D624731-78A5-4D62-8220-B6F47157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itchFamily="34" charset="0"/>
              </a:rPr>
              <a:t>A constant is a placeholder for a value that you reference within your code that is formally defined before using it</a:t>
            </a:r>
          </a:p>
          <a:p>
            <a:pPr lvl="1" algn="just"/>
            <a:r>
              <a:rPr lang="en-US" sz="2600" dirty="0">
                <a:cs typeface="Calibri" pitchFamily="34" charset="0"/>
              </a:rPr>
              <a:t>must begin with a letter or an underscore</a:t>
            </a:r>
          </a:p>
          <a:p>
            <a:pPr lvl="1" algn="just"/>
            <a:r>
              <a:rPr lang="en-US" sz="2600" dirty="0">
                <a:cs typeface="Calibri" pitchFamily="34" charset="0"/>
              </a:rPr>
              <a:t>are case sensitive</a:t>
            </a:r>
          </a:p>
          <a:p>
            <a:pPr lvl="1" algn="just"/>
            <a:r>
              <a:rPr lang="en-US" sz="2600" dirty="0">
                <a:cs typeface="Calibri" pitchFamily="34" charset="0"/>
              </a:rPr>
              <a:t>typically they are named using all capital letters</a:t>
            </a:r>
          </a:p>
          <a:p>
            <a:pPr algn="just"/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itchFamily="34" charset="0"/>
              </a:rPr>
              <a:t>PHP function define() is used to assign a value to a constant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7EA72CB-4BE2-411D-B31D-79A26A5E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3DE8B-9F9C-490E-8B12-DC37CD351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FDBF87B-D5E2-4B00-B662-68D9D28044BE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AD473E-986E-4E61-80CA-568AE17C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Parameters:</a:t>
            </a:r>
          </a:p>
          <a:p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Specifies the name of the constant</a:t>
            </a:r>
          </a:p>
          <a:p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value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Specifies the value of the constant</a:t>
            </a:r>
          </a:p>
          <a:p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case-insensitive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Specifies whether the constant name should be case-insensitive.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Default is false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762B8A-C551-4DD0-830F-3BE2F0F3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F1A7F-F2AF-4FAC-B09A-BD1C954E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FDBF87B-D5E2-4B00-B662-68D9D28044BE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883" y="2514600"/>
            <a:ext cx="8206535" cy="3017520"/>
          </a:xfrm>
        </p:spPr>
      </p:pic>
      <p:cxnSp>
        <p:nvCxnSpPr>
          <p:cNvPr id="12" name="Straight Arrow Connector 11"/>
          <p:cNvCxnSpPr/>
          <p:nvPr/>
        </p:nvCxnSpPr>
        <p:spPr>
          <a:xfrm>
            <a:off x="5313608" y="2699266"/>
            <a:ext cx="0" cy="8060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2000" y="232993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Constant Name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848600" y="2646141"/>
            <a:ext cx="0" cy="9134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15150" y="2232875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Value of Constant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5029200" y="5040868"/>
            <a:ext cx="7620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10200" y="54980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Displaying The Value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E47CC1-3D92-4F32-9AA5-916FEBA68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EAD6B-671B-44E7-956C-5055D34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FDBF87B-D5E2-4B00-B662-68D9D28044BE}" type="slidenum">
              <a:rPr lang="en-US" smtClean="0"/>
              <a:t>27</a:t>
            </a:fld>
            <a:endParaRPr lang="en-US"/>
          </a:p>
        </p:txBody>
      </p:sp>
      <p:sp>
        <p:nvSpPr>
          <p:cNvPr id="14" name="Title 5">
            <a:extLst>
              <a:ext uri="{FF2B5EF4-FFF2-40B4-BE49-F238E27FC236}">
                <a16:creationId xmlns:a16="http://schemas.microsoft.com/office/drawing/2014/main" id="{6CCE8F1C-27E7-4C6B-8F8D-1ECC30355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US" dirty="0"/>
              <a:t>Constant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FFFAE7B-7BB3-4748-9983-EDF29CB1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</a:t>
            </a:r>
            <a:r>
              <a:rPr lang="en-US" dirty="0" err="1"/>
              <a:t>Veriables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Constants are automatically global and can be used across the entire script.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example below uses a constant inside a function, even if it is defined outside the function: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Example: 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&lt;?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php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define("GREETING", "Welcome to W3Schools.com!");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function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myTest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 {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   echo GREETING;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}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myTest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();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?&gt;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638D6A-5333-45B9-BFE7-7D35FC93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C24461-D807-4F5F-B406-09EF1A5F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FDBF87B-D5E2-4B00-B662-68D9D28044BE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1E57FC-D43E-4C3A-9080-3A249DBB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Calibri" pitchFamily="34" charset="0"/>
              </a:rPr>
              <a:t>Begin with $ sign</a:t>
            </a:r>
          </a:p>
          <a:p>
            <a:pPr algn="just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Calibri" pitchFamily="34" charset="0"/>
              </a:rPr>
              <a:t>First character must be a letter or underscore</a:t>
            </a:r>
          </a:p>
          <a:p>
            <a:pPr algn="just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Calibri" pitchFamily="34" charset="0"/>
              </a:rPr>
              <a:t>Remaining characters may be letters, numbers or underscores</a:t>
            </a:r>
          </a:p>
          <a:p>
            <a:pPr algn="just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Calibri" pitchFamily="34" charset="0"/>
              </a:rPr>
              <a:t>Don’t need to declare or initialize</a:t>
            </a:r>
          </a:p>
          <a:p>
            <a:pPr algn="just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Calibri" pitchFamily="34" charset="0"/>
              </a:rPr>
              <a:t>Case Sensitive (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$age and $AGE)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cs typeface="Calibri" pitchFamily="34" charset="0"/>
            </a:endParaRPr>
          </a:p>
          <a:p>
            <a:pPr algn="just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variable name can only contain alpha-numeric characters and underscores (A-z, 0-9, and _ )</a:t>
            </a:r>
          </a:p>
          <a:p>
            <a:pPr algn="just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Calibri" pitchFamily="34" charset="0"/>
              </a:rPr>
              <a:t>Data types does not require to be declare explicitly</a:t>
            </a:r>
          </a:p>
          <a:p>
            <a:pPr algn="just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Calibri" pitchFamily="34" charset="0"/>
              </a:rPr>
              <a:t>Supports</a:t>
            </a:r>
          </a:p>
          <a:p>
            <a:pPr lvl="1" algn="just"/>
            <a:r>
              <a:rPr lang="en-US" dirty="0">
                <a:cs typeface="Calibri" pitchFamily="34" charset="0"/>
              </a:rPr>
              <a:t>Float, Integer, Boolean, String, Array, Object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9F61F9-8A52-4C11-A546-8327B00FD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D4FEB-B8C3-4796-801F-885A50A4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FDBF87B-D5E2-4B00-B662-68D9D28044B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3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5CB86E6-571C-484C-B687-611335353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" pitchFamily="34" charset="0"/>
              </a:rPr>
              <a:t>Setting the environment</a:t>
            </a:r>
          </a:p>
          <a:p>
            <a:r>
              <a:rPr lang="en-US" dirty="0">
                <a:cs typeface="Calibri" pitchFamily="34" charset="0"/>
              </a:rPr>
              <a:t>Overview of PHP</a:t>
            </a:r>
          </a:p>
          <a:p>
            <a:r>
              <a:rPr lang="en-US" dirty="0">
                <a:cs typeface="Calibri" pitchFamily="34" charset="0"/>
              </a:rPr>
              <a:t>Constants and Variables in PHP</a:t>
            </a:r>
          </a:p>
          <a:p>
            <a:r>
              <a:rPr lang="en-US" dirty="0">
                <a:cs typeface="Calibri" pitchFamily="34" charset="0"/>
              </a:rPr>
              <a:t>PHP strings</a:t>
            </a:r>
          </a:p>
          <a:p>
            <a:r>
              <a:rPr lang="en-US" dirty="0">
                <a:cs typeface="Calibri" pitchFamily="34" charset="0"/>
              </a:rPr>
              <a:t>PHP is loose typed language </a:t>
            </a:r>
          </a:p>
          <a:p>
            <a:pPr>
              <a:buNone/>
            </a:pPr>
            <a:endParaRPr lang="en-US" dirty="0">
              <a:cs typeface="Calibri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C56BF4-E9B4-4A4E-81F5-2FB3D1B4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42880-D3AD-452D-AD23-05E72461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FDBF87B-D5E2-4B00-B662-68D9D28044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554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997A093-97C5-49C4-8499-75F567082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PHP has three different variable scopes:</a:t>
            </a:r>
          </a:p>
          <a:p>
            <a:pPr algn="just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Local</a:t>
            </a:r>
          </a:p>
          <a:p>
            <a:pPr algn="just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variable declared within a function has a LOCAL SCOPE and can only be accessed within that function</a:t>
            </a:r>
          </a:p>
          <a:p>
            <a:pPr algn="just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Global</a:t>
            </a:r>
          </a:p>
          <a:p>
            <a:pPr algn="just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variable declared outside a function has a GLOBAL SCOPE and can only be accessed outside a function</a:t>
            </a:r>
          </a:p>
          <a:p>
            <a:pPr algn="just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Static</a:t>
            </a:r>
          </a:p>
          <a:p>
            <a:pPr algn="just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when a function is completed/executed, all of its variables are deleted. However, sometimes we want a local variable NOT to be deleted. We need it for a further job.</a:t>
            </a:r>
          </a:p>
          <a:p>
            <a:pPr algn="just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 do this, use the static keyword when you first declare the variable</a:t>
            </a:r>
          </a:p>
          <a:p>
            <a:pPr algn="just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D99739-B645-4C89-A0AD-73D29960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C1D4F7-E33E-45B1-A780-C6148F60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FDBF87B-D5E2-4B00-B662-68D9D28044B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60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9855CB9-BBE7-4A91-B2A4-912F769FF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cs typeface="Calibri" pitchFamily="34" charset="0"/>
              </a:rPr>
              <a:t>Float </a:t>
            </a:r>
            <a:r>
              <a:rPr lang="en-US" dirty="0"/>
              <a:t>(floating point numbers - also called double)</a:t>
            </a:r>
            <a:endParaRPr lang="en-US" dirty="0">
              <a:cs typeface="Calibri" pitchFamily="34" charset="0"/>
            </a:endParaRPr>
          </a:p>
          <a:p>
            <a:pPr algn="just"/>
            <a:r>
              <a:rPr lang="en-US" dirty="0">
                <a:cs typeface="Calibri" pitchFamily="34" charset="0"/>
              </a:rPr>
              <a:t>Integer (</a:t>
            </a:r>
            <a:r>
              <a:rPr lang="en-US" dirty="0"/>
              <a:t> -2,147,483,648 and 2,147,483,647) </a:t>
            </a:r>
            <a:endParaRPr lang="en-US" dirty="0">
              <a:cs typeface="Calibri" pitchFamily="34" charset="0"/>
            </a:endParaRPr>
          </a:p>
          <a:p>
            <a:pPr algn="just"/>
            <a:r>
              <a:rPr lang="en-US" dirty="0">
                <a:cs typeface="Calibri" pitchFamily="34" charset="0"/>
              </a:rPr>
              <a:t>Boolean (</a:t>
            </a:r>
            <a:r>
              <a:rPr lang="en-US" dirty="0"/>
              <a:t> TRUE or FALSE.) </a:t>
            </a:r>
            <a:endParaRPr lang="en-US" dirty="0">
              <a:cs typeface="Calibri" pitchFamily="34" charset="0"/>
            </a:endParaRPr>
          </a:p>
          <a:p>
            <a:pPr algn="just"/>
            <a:r>
              <a:rPr lang="en-US" dirty="0">
                <a:cs typeface="Calibri" pitchFamily="34" charset="0"/>
              </a:rPr>
              <a:t>String</a:t>
            </a:r>
          </a:p>
          <a:p>
            <a:pPr algn="just"/>
            <a:r>
              <a:rPr lang="en-US" dirty="0">
                <a:cs typeface="Calibri" pitchFamily="34" charset="0"/>
              </a:rPr>
              <a:t>Array (</a:t>
            </a:r>
            <a:r>
              <a:rPr lang="en-US" dirty="0"/>
              <a:t>An array stores multiple values in one single variable ) .</a:t>
            </a:r>
            <a:endParaRPr lang="en-US" dirty="0">
              <a:cs typeface="Calibri" pitchFamily="34" charset="0"/>
            </a:endParaRPr>
          </a:p>
          <a:p>
            <a:pPr algn="just"/>
            <a:r>
              <a:rPr lang="en-US" dirty="0">
                <a:cs typeface="Calibri" pitchFamily="34" charset="0"/>
              </a:rPr>
              <a:t>Object (</a:t>
            </a:r>
            <a:r>
              <a:rPr lang="en-US" dirty="0"/>
              <a:t>An object is a data type which stores data and information on how to process that data.  an object must be explicitly declared  an object must be explicitly declared ).</a:t>
            </a:r>
          </a:p>
          <a:p>
            <a:endParaRPr lang="en-US" dirty="0">
              <a:cs typeface="Calibri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08C0B1-8210-4A53-AB48-304845095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F7421E-F7DC-43EF-B99D-2C62D25CB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FDBF87B-D5E2-4B00-B662-68D9D28044B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76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166" y="2514600"/>
            <a:ext cx="8048435" cy="2743200"/>
          </a:xfrm>
        </p:spPr>
      </p:pic>
      <p:cxnSp>
        <p:nvCxnSpPr>
          <p:cNvPr id="10" name="Straight Arrow Connector 9"/>
          <p:cNvCxnSpPr/>
          <p:nvPr/>
        </p:nvCxnSpPr>
        <p:spPr>
          <a:xfrm>
            <a:off x="4000500" y="2332038"/>
            <a:ext cx="0" cy="10588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86100" y="1968003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Variable Declared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620000" y="2332038"/>
            <a:ext cx="0" cy="10588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34200" y="196270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Value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914900" y="4800600"/>
            <a:ext cx="11430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86400" y="51816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Displaying Variable’s Value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5F7574-7735-4AAD-AAE2-8840469DE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90000-88A6-4A74-AFF7-33B6FB0C0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FDBF87B-D5E2-4B00-B662-68D9D28044BE}" type="slidenum">
              <a:rPr lang="en-US" smtClean="0"/>
              <a:t>32</a:t>
            </a:fld>
            <a:endParaRPr lang="en-US"/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832132BF-96FF-412E-B514-0A492424B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350838"/>
            <a:ext cx="9692640" cy="1325562"/>
          </a:xfrm>
        </p:spPr>
        <p:txBody>
          <a:bodyPr/>
          <a:lstStyle/>
          <a:p>
            <a:r>
              <a:rPr lang="en-US" dirty="0"/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25455268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C9806B-DA5A-45AB-A5A6-B7C3E03E5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Calibri" pitchFamily="34" charset="0"/>
              </a:rPr>
              <a:t>The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" pitchFamily="34" charset="0"/>
              </a:rPr>
              <a:t>gettype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Calibri" pitchFamily="34" charset="0"/>
              </a:rPr>
              <a:t>() Function</a:t>
            </a:r>
          </a:p>
          <a:p>
            <a:pPr lvl="1"/>
            <a:r>
              <a:rPr lang="en-US" dirty="0">
                <a:cs typeface="Calibri" pitchFamily="34" charset="0"/>
              </a:rPr>
              <a:t>returns the type of Provided Variable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Calibri" pitchFamily="34" charset="0"/>
              </a:rPr>
              <a:t>The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" pitchFamily="34" charset="0"/>
              </a:rPr>
              <a:t>settype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Calibri" pitchFamily="34" charset="0"/>
              </a:rPr>
              <a:t>() Function</a:t>
            </a:r>
          </a:p>
          <a:p>
            <a:pPr lvl="1"/>
            <a:r>
              <a:rPr lang="en-US" dirty="0">
                <a:cs typeface="Calibri" pitchFamily="34" charset="0"/>
              </a:rPr>
              <a:t>converts a variable to the type specified by type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B67306C-27AF-40C0-A3C3-4B3D4A8B0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0203A-E939-4069-9F54-DFEF65B36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FDBF87B-D5E2-4B00-B662-68D9D28044B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870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88" y="2194560"/>
            <a:ext cx="8107298" cy="3749040"/>
          </a:xfrm>
        </p:spPr>
      </p:pic>
      <p:cxnSp>
        <p:nvCxnSpPr>
          <p:cNvPr id="8" name="Straight Arrow Connector 7"/>
          <p:cNvCxnSpPr/>
          <p:nvPr/>
        </p:nvCxnSpPr>
        <p:spPr>
          <a:xfrm>
            <a:off x="4495800" y="2194560"/>
            <a:ext cx="0" cy="16916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81400" y="1828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Get Type Function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810268" y="4495800"/>
            <a:ext cx="41718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224520" y="4311134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Set Type Function</a:t>
            </a:r>
          </a:p>
        </p:txBody>
      </p:sp>
      <p:cxnSp>
        <p:nvCxnSpPr>
          <p:cNvPr id="19" name="Straight Arrow Connector 18"/>
          <p:cNvCxnSpPr>
            <a:stCxn id="20" idx="1"/>
          </p:cNvCxnSpPr>
          <p:nvPr/>
        </p:nvCxnSpPr>
        <p:spPr>
          <a:xfrm flipH="1" flipV="1">
            <a:off x="4343400" y="5598644"/>
            <a:ext cx="3124200" cy="6593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67600" y="607334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Get Type Function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BF2725-102F-4473-A24D-83131CD0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C64D05-422E-46C4-9059-727716153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FDBF87B-D5E2-4B00-B662-68D9D28044BE}" type="slidenum">
              <a:rPr lang="en-US" smtClean="0"/>
              <a:t>34</a:t>
            </a:fld>
            <a:endParaRPr lang="en-US"/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0B718C30-374E-4557-AB3B-B837C155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350838"/>
            <a:ext cx="9692640" cy="1325562"/>
          </a:xfrm>
        </p:spPr>
        <p:txBody>
          <a:bodyPr/>
          <a:lstStyle/>
          <a:p>
            <a:r>
              <a:rPr lang="en-US" dirty="0"/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42302131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7326B3-8E3C-42A2-87CD-B732C33F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Determination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Calibri" pitchFamily="34" charset="0"/>
              </a:rPr>
              <a:t>A number of functions are available for determining a variable’s type</a:t>
            </a:r>
          </a:p>
          <a:p>
            <a:pPr lvl="1"/>
            <a:r>
              <a:rPr lang="en-US" dirty="0">
                <a:cs typeface="Calibri" pitchFamily="34" charset="0"/>
              </a:rPr>
              <a:t>It will return 1 if conditions satisfies so these are Boolean functions.</a:t>
            </a:r>
          </a:p>
          <a:p>
            <a:pPr lvl="1"/>
            <a:r>
              <a:rPr lang="en-US" dirty="0">
                <a:cs typeface="Calibri" pitchFamily="34" charset="0"/>
              </a:rPr>
              <a:t>Syntax:</a:t>
            </a:r>
          </a:p>
          <a:p>
            <a:pPr lvl="2"/>
            <a:r>
              <a:rPr lang="en-US" dirty="0" err="1">
                <a:cs typeface="Calibri" pitchFamily="34" charset="0"/>
              </a:rPr>
              <a:t>is_name</a:t>
            </a:r>
            <a:r>
              <a:rPr lang="en-US" dirty="0">
                <a:cs typeface="Calibri" pitchFamily="34" charset="0"/>
              </a:rPr>
              <a:t>($</a:t>
            </a:r>
            <a:r>
              <a:rPr lang="en-US" dirty="0" err="1">
                <a:cs typeface="Calibri" pitchFamily="34" charset="0"/>
              </a:rPr>
              <a:t>variable_name</a:t>
            </a:r>
            <a:r>
              <a:rPr lang="en-US" dirty="0">
                <a:cs typeface="Calibri" pitchFamily="34" charset="0"/>
              </a:rPr>
              <a:t>)</a:t>
            </a:r>
          </a:p>
          <a:p>
            <a:pPr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Calibri" pitchFamily="34" charset="0"/>
              </a:rPr>
              <a:t>Some of the common functions are:</a:t>
            </a:r>
          </a:p>
          <a:p>
            <a:pPr lvl="1"/>
            <a:r>
              <a:rPr lang="en-US" sz="2400" dirty="0" err="1">
                <a:cs typeface="Calibri" pitchFamily="34" charset="0"/>
              </a:rPr>
              <a:t>is_array</a:t>
            </a:r>
            <a:r>
              <a:rPr lang="en-US" sz="2400" dirty="0">
                <a:cs typeface="Calibri" pitchFamily="34" charset="0"/>
              </a:rPr>
              <a:t>()</a:t>
            </a:r>
          </a:p>
          <a:p>
            <a:pPr lvl="1"/>
            <a:r>
              <a:rPr lang="en-US" sz="2400" dirty="0" err="1">
                <a:cs typeface="Calibri" pitchFamily="34" charset="0"/>
              </a:rPr>
              <a:t>is_bool</a:t>
            </a:r>
            <a:r>
              <a:rPr lang="en-US" sz="2400" dirty="0">
                <a:cs typeface="Calibri" pitchFamily="34" charset="0"/>
              </a:rPr>
              <a:t>()</a:t>
            </a:r>
          </a:p>
          <a:p>
            <a:pPr lvl="1"/>
            <a:r>
              <a:rPr lang="en-US" sz="2400" dirty="0" err="1">
                <a:cs typeface="Calibri" pitchFamily="34" charset="0"/>
              </a:rPr>
              <a:t>is_float</a:t>
            </a:r>
            <a:r>
              <a:rPr lang="en-US" sz="2400" dirty="0">
                <a:cs typeface="Calibri" pitchFamily="34" charset="0"/>
              </a:rPr>
              <a:t>()</a:t>
            </a:r>
          </a:p>
          <a:p>
            <a:pPr lvl="1"/>
            <a:r>
              <a:rPr lang="en-US" sz="2400" dirty="0" err="1">
                <a:cs typeface="Calibri" pitchFamily="34" charset="0"/>
              </a:rPr>
              <a:t>is_integer</a:t>
            </a:r>
            <a:r>
              <a:rPr lang="en-US" sz="2400" dirty="0">
                <a:cs typeface="Calibri" pitchFamily="34" charset="0"/>
              </a:rPr>
              <a:t>() </a:t>
            </a:r>
          </a:p>
          <a:p>
            <a:pPr lvl="1"/>
            <a:r>
              <a:rPr lang="en-US" sz="2400" dirty="0" err="1">
                <a:cs typeface="Calibri" pitchFamily="34" charset="0"/>
              </a:rPr>
              <a:t>is_null</a:t>
            </a:r>
            <a:r>
              <a:rPr lang="en-US" sz="2400" dirty="0">
                <a:cs typeface="Calibri" pitchFamily="34" charset="0"/>
              </a:rPr>
              <a:t>() </a:t>
            </a:r>
          </a:p>
          <a:p>
            <a:pPr lvl="1"/>
            <a:r>
              <a:rPr lang="en-US" sz="2400" dirty="0" err="1">
                <a:cs typeface="Calibri" pitchFamily="34" charset="0"/>
              </a:rPr>
              <a:t>is_numeric</a:t>
            </a:r>
            <a:r>
              <a:rPr lang="en-US" sz="2400" dirty="0">
                <a:cs typeface="Calibri" pitchFamily="34" charset="0"/>
              </a:rPr>
              <a:t>()</a:t>
            </a:r>
          </a:p>
          <a:p>
            <a:pPr lvl="1"/>
            <a:r>
              <a:rPr lang="en-US" sz="2400" dirty="0" err="1">
                <a:cs typeface="Calibri" pitchFamily="34" charset="0"/>
              </a:rPr>
              <a:t>is_string</a:t>
            </a:r>
            <a:r>
              <a:rPr lang="en-US" sz="2400" dirty="0">
                <a:cs typeface="Calibri" pitchFamily="34" charset="0"/>
              </a:rPr>
              <a:t>()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CF07B8-187C-4439-9902-A1D9E305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94AC0-F6CE-4987-B5F2-FD33429C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FDBF87B-D5E2-4B00-B662-68D9D28044B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464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86" y="1752599"/>
            <a:ext cx="8178798" cy="4114800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BD8D79-C4B1-42BE-8CF8-C07404BA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B541C-FDE7-4D22-B0E5-6454C90F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FDBF87B-D5E2-4B00-B662-68D9D28044BE}" type="slidenum">
              <a:rPr lang="en-US" smtClean="0"/>
              <a:t>36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3B2E9F-3018-4436-B59E-2EF40951A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US" dirty="0"/>
              <a:t>Type Determination</a:t>
            </a:r>
          </a:p>
        </p:txBody>
      </p:sp>
    </p:spTree>
    <p:extLst>
      <p:ext uri="{BB962C8B-B14F-4D97-AF65-F5344CB8AC3E}">
        <p14:creationId xmlns:p14="http://schemas.microsoft.com/office/powerpoint/2010/main" val="30334631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F0DD4A-874A-49B2-9960-429CE757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C44A9D-0F92-4A9C-97BA-9D0903E4F6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68580" indent="-342900" algn="just">
              <a:spcBef>
                <a:spcPct val="20000"/>
              </a:spcBef>
            </a:pPr>
            <a:r>
              <a:rPr lang="en-US" sz="2200" dirty="0"/>
              <a:t>A string is a sequence of characters, like "Hello world!".</a:t>
            </a:r>
          </a:p>
          <a:p>
            <a:pPr>
              <a:spcBef>
                <a:spcPct val="20000"/>
              </a:spcBef>
            </a:pPr>
            <a:r>
              <a:rPr lang="en-US" sz="2200" dirty="0">
                <a:cs typeface="Calibri" pitchFamily="34" charset="0"/>
              </a:rPr>
              <a:t>PHP String Functions</a:t>
            </a:r>
          </a:p>
          <a:p>
            <a:pPr>
              <a:spcBef>
                <a:spcPct val="20000"/>
              </a:spcBef>
            </a:pPr>
            <a:r>
              <a:rPr lang="en-US" sz="2200" dirty="0">
                <a:cs typeface="Calibri" pitchFamily="34" charset="0"/>
              </a:rPr>
              <a:t>Now, we will look at some commonly used functions to manipulate strings.</a:t>
            </a:r>
          </a:p>
          <a:p>
            <a:pPr lvl="1">
              <a:spcBef>
                <a:spcPct val="20000"/>
              </a:spcBef>
            </a:pPr>
            <a:r>
              <a:rPr lang="en-US" sz="2000" dirty="0">
                <a:cs typeface="Calibri" pitchFamily="34" charset="0"/>
              </a:rPr>
              <a:t>Get The Length of a String</a:t>
            </a:r>
          </a:p>
          <a:p>
            <a:pPr marL="274320" lvl="1" indent="-548640">
              <a:spcBef>
                <a:spcPct val="20000"/>
              </a:spcBef>
            </a:pPr>
            <a:r>
              <a:rPr lang="en-US" sz="2000" dirty="0">
                <a:cs typeface="Calibri" pitchFamily="34" charset="0"/>
              </a:rPr>
              <a:t>The PHP </a:t>
            </a:r>
            <a:r>
              <a:rPr lang="en-US" sz="2000" dirty="0" err="1">
                <a:cs typeface="Calibri" pitchFamily="34" charset="0"/>
              </a:rPr>
              <a:t>strlen</a:t>
            </a:r>
            <a:r>
              <a:rPr lang="en-US" sz="2000" dirty="0">
                <a:cs typeface="Calibri" pitchFamily="34" charset="0"/>
              </a:rPr>
              <a:t>() function returns the length of a string.</a:t>
            </a:r>
          </a:p>
          <a:p>
            <a:pPr marL="0" indent="-548640">
              <a:spcBef>
                <a:spcPct val="20000"/>
              </a:spcBef>
            </a:pPr>
            <a:r>
              <a:rPr lang="en-US" sz="2800" dirty="0">
                <a:cs typeface="Calibri" pitchFamily="34" charset="0"/>
              </a:rPr>
              <a:t>Count The Number of Words in a String</a:t>
            </a:r>
          </a:p>
          <a:p>
            <a:pPr lvl="1"/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itchFamily="34" charset="0"/>
              </a:rPr>
              <a:t>The PHP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" pitchFamily="34" charset="0"/>
              </a:rPr>
              <a:t>str_word_count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cs typeface="Calibri" pitchFamily="34" charset="0"/>
              </a:rPr>
              <a:t>() function counts the number of words in a string: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Reverse a String</a:t>
            </a:r>
          </a:p>
          <a:p>
            <a:pPr lvl="1"/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PHP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strrev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 function reverses a string: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cs typeface="Calibri" pitchFamily="34" charset="0"/>
            </a:endParaRPr>
          </a:p>
          <a:p>
            <a:pPr marL="396875" lvl="2" indent="-285750">
              <a:spcBef>
                <a:spcPct val="20000"/>
              </a:spcBef>
            </a:pPr>
            <a:endParaRPr lang="en-US" sz="1800" dirty="0">
              <a:cs typeface="Calibri" pitchFamily="34" charset="0"/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F4EB45-AFCD-4E1E-AB61-D2D7AF36C2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&lt;?</a:t>
            </a:r>
            <a:r>
              <a:rPr lang="en-US" sz="2400" dirty="0" err="1"/>
              <a:t>php</a:t>
            </a:r>
            <a:endParaRPr lang="en-US" sz="2400" dirty="0"/>
          </a:p>
          <a:p>
            <a:pPr lvl="1"/>
            <a:r>
              <a:rPr lang="en-US" sz="2200" dirty="0"/>
              <a:t>echo </a:t>
            </a:r>
            <a:r>
              <a:rPr lang="en-US" sz="2200" dirty="0" err="1"/>
              <a:t>strlen</a:t>
            </a:r>
            <a:r>
              <a:rPr lang="en-US" sz="2200" dirty="0"/>
              <a:t>("Hello world!"); // outputs 12</a:t>
            </a:r>
          </a:p>
          <a:p>
            <a:pPr lvl="1"/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echo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str_word_count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("Hello world!"); // outputs 2</a:t>
            </a:r>
          </a:p>
          <a:p>
            <a:pPr lvl="1"/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echo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strrev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("Hello world!"); // outputs !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dlrow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olleH</a:t>
            </a:r>
            <a:endParaRPr lang="en-US" sz="2200" dirty="0"/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?&gt;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FCAABB-C4BE-46CE-B842-0C061986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B09A1F-A59A-4223-8CDD-A307F7715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FDBF87B-D5E2-4B00-B662-68D9D28044B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676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F6A49A-0B31-42B2-A794-733356F2B4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CS4032 Web Programming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6997013E-9494-4894-AE84-9C1D5C755F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Object Oriented PHP</a:t>
            </a:r>
          </a:p>
        </p:txBody>
      </p:sp>
    </p:spTree>
    <p:extLst>
      <p:ext uri="{BB962C8B-B14F-4D97-AF65-F5344CB8AC3E}">
        <p14:creationId xmlns:p14="http://schemas.microsoft.com/office/powerpoint/2010/main" val="4057656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93FDE-B4B7-4263-855F-2BE05233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B8F73-6718-4182-BCF4-026B94D8E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Abc</a:t>
            </a:r>
            <a:r>
              <a:rPr lang="en-US" dirty="0"/>
              <a:t>{</a:t>
            </a:r>
          </a:p>
          <a:p>
            <a:r>
              <a:rPr lang="en-US" dirty="0"/>
              <a:t>	#data members</a:t>
            </a:r>
          </a:p>
          <a:p>
            <a:r>
              <a:rPr lang="en-US" dirty="0"/>
              <a:t>	public $</a:t>
            </a:r>
            <a:r>
              <a:rPr lang="en-US" dirty="0" err="1"/>
              <a:t>xyz</a:t>
            </a:r>
            <a:r>
              <a:rPr lang="en-US" dirty="0"/>
              <a:t>;</a:t>
            </a:r>
          </a:p>
          <a:p>
            <a:r>
              <a:rPr lang="en-US" dirty="0"/>
              <a:t>	#memmber functions</a:t>
            </a:r>
          </a:p>
          <a:p>
            <a:r>
              <a:rPr lang="en-US" dirty="0"/>
              <a:t>	function </a:t>
            </a:r>
            <a:r>
              <a:rPr lang="en-US" dirty="0" err="1"/>
              <a:t>set_xyz</a:t>
            </a:r>
            <a:r>
              <a:rPr lang="en-US" dirty="0"/>
              <a:t>($data){</a:t>
            </a:r>
          </a:p>
          <a:p>
            <a:r>
              <a:rPr lang="en-US" dirty="0"/>
              <a:t>		$his-&gt;</a:t>
            </a:r>
            <a:r>
              <a:rPr lang="en-US" dirty="0" err="1"/>
              <a:t>xyz</a:t>
            </a:r>
            <a:r>
              <a:rPr lang="en-US" dirty="0"/>
              <a:t>=$data;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B9743-3762-4A52-8139-E2F0F18F5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D4E60-74AB-401D-BFB3-1B367135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FDBF87B-D5E2-4B00-B662-68D9D28044B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01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49447FC-443E-4577-8131-B1374A7C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The Environment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cs typeface="Calibri" pitchFamily="34" charset="0"/>
              </a:rPr>
              <a:t>A Web Server</a:t>
            </a:r>
          </a:p>
          <a:p>
            <a:r>
              <a:rPr lang="en-US" b="1" dirty="0">
                <a:cs typeface="Calibri" pitchFamily="34" charset="0"/>
              </a:rPr>
              <a:t>PHP </a:t>
            </a:r>
          </a:p>
          <a:p>
            <a:r>
              <a:rPr lang="en-US" b="1" dirty="0" err="1">
                <a:cs typeface="Calibri" pitchFamily="34" charset="0"/>
              </a:rPr>
              <a:t>MySql</a:t>
            </a:r>
            <a:endParaRPr lang="en-US" b="1" dirty="0">
              <a:cs typeface="Calibri" pitchFamily="34" charset="0"/>
            </a:endParaRPr>
          </a:p>
          <a:p>
            <a:r>
              <a:rPr lang="en-US" b="1" dirty="0">
                <a:solidFill>
                  <a:srgbClr val="FF0000"/>
                </a:solidFill>
                <a:cs typeface="Calibri" pitchFamily="34" charset="0"/>
                <a:hlinkClick r:id="rId3"/>
              </a:rPr>
              <a:t>http://www.wampserver.com/en/</a:t>
            </a:r>
            <a:endParaRPr lang="en-US" b="1" dirty="0">
              <a:solidFill>
                <a:srgbClr val="FF0000"/>
              </a:solidFill>
              <a:cs typeface="Calibri" pitchFamily="34" charset="0"/>
            </a:endParaRPr>
          </a:p>
          <a:p>
            <a:r>
              <a:rPr lang="en-US" b="1" dirty="0">
                <a:cs typeface="Calibri" pitchFamily="34" charset="0"/>
              </a:rPr>
              <a:t>Editor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cs typeface="Calibri" pitchFamily="34" charset="0"/>
              </a:rPr>
              <a:t>Notepad / Notepad++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C04765-ED0B-40A3-B99D-380978616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B42AB-343E-4677-9D96-AB46492C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FDBF87B-D5E2-4B00-B662-68D9D28044BE}" type="slidenum">
              <a:rPr lang="en-US" smtClean="0"/>
              <a:t>4</a:t>
            </a:fld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4724400" y="1647825"/>
            <a:ext cx="838200" cy="1600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2155537"/>
            <a:ext cx="4648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cs typeface="Calibri" pitchFamily="34" charset="0"/>
              </a:rPr>
              <a:t>WAMP Server/XAMPP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Windows, Apache, </a:t>
            </a:r>
            <a:r>
              <a:rPr lang="en-US" sz="2000" b="1" dirty="0" err="1">
                <a:solidFill>
                  <a:srgbClr val="FF0000"/>
                </a:solidFill>
              </a:rPr>
              <a:t>MySQL</a:t>
            </a:r>
            <a:r>
              <a:rPr lang="en-US" sz="2000" b="1" dirty="0">
                <a:solidFill>
                  <a:srgbClr val="FF0000"/>
                </a:solidFill>
              </a:rPr>
              <a:t>, PHP</a:t>
            </a:r>
            <a:endParaRPr lang="en-US" sz="2000" b="1" dirty="0">
              <a:solidFill>
                <a:srgbClr val="FF0000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1675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564DB-8685-4137-96BC-957E5317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EF9DB-6A08-46F3-B76C-281CAF5DA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__construct($name="", $</a:t>
            </a:r>
            <a:r>
              <a:rPr lang="en-US" dirty="0" err="1"/>
              <a:t>rollno</a:t>
            </a:r>
            <a:r>
              <a:rPr lang="en-US" dirty="0"/>
              <a:t>="", $</a:t>
            </a:r>
            <a:r>
              <a:rPr lang="en-US" dirty="0" err="1"/>
              <a:t>adyear</a:t>
            </a:r>
            <a:r>
              <a:rPr lang="en-US" dirty="0"/>
              <a:t>=2022){</a:t>
            </a:r>
          </a:p>
          <a:p>
            <a:r>
              <a:rPr lang="en-US" dirty="0"/>
              <a:t>		$this-&gt;name = $name;</a:t>
            </a:r>
          </a:p>
          <a:p>
            <a:r>
              <a:rPr lang="en-US" dirty="0"/>
              <a:t>		$this-&gt;</a:t>
            </a:r>
            <a:r>
              <a:rPr lang="en-US" dirty="0" err="1"/>
              <a:t>rollno</a:t>
            </a:r>
            <a:r>
              <a:rPr lang="en-US" dirty="0"/>
              <a:t> = $</a:t>
            </a:r>
            <a:r>
              <a:rPr lang="en-US" dirty="0" err="1"/>
              <a:t>rollno</a:t>
            </a:r>
            <a:r>
              <a:rPr lang="en-US" dirty="0"/>
              <a:t>;</a:t>
            </a:r>
          </a:p>
          <a:p>
            <a:r>
              <a:rPr lang="en-US" dirty="0"/>
              <a:t>		$this-&gt;</a:t>
            </a:r>
            <a:r>
              <a:rPr lang="en-US" dirty="0" err="1"/>
              <a:t>adyear</a:t>
            </a:r>
            <a:r>
              <a:rPr lang="en-US" dirty="0"/>
              <a:t> = $</a:t>
            </a:r>
            <a:r>
              <a:rPr lang="en-US" dirty="0" err="1"/>
              <a:t>adyear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$student1=new Student("</a:t>
            </a:r>
            <a:r>
              <a:rPr lang="en-US" dirty="0" err="1"/>
              <a:t>Abc</a:t>
            </a:r>
            <a:r>
              <a:rPr lang="en-US" dirty="0"/>
              <a:t> Student","P19-0001",2019);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F0A1A-53A6-4B2D-BD21-80A45DAC2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B1E5D-D39C-4288-8682-0CB7D7CC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FDBF87B-D5E2-4B00-B662-68D9D28044B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22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91CB6-300D-4248-A2D7-F946029D7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Interitatnce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4FB71-732A-4C1F-9325-AB0AC358E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CsStd</a:t>
            </a:r>
            <a:r>
              <a:rPr lang="en-US" dirty="0"/>
              <a:t> extends Student{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322A2A-FD80-4EA9-8B63-E4B87097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5B8D97-E047-4669-9EBF-3C9978D2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FDBF87B-D5E2-4B00-B662-68D9D28044B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244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1CCD6-12C2-4F9D-B46F-8C840F9A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639F3-FA66-47B5-9EC1-C0DB07602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class with no data member and can be casted to ay other class</a:t>
            </a:r>
          </a:p>
          <a:p>
            <a:r>
              <a:rPr lang="en-US" dirty="0"/>
              <a:t>$</a:t>
            </a:r>
            <a:r>
              <a:rPr lang="en-US" dirty="0" err="1"/>
              <a:t>studentss</a:t>
            </a:r>
            <a:r>
              <a:rPr lang="en-US" dirty="0"/>
              <a:t>[]=new </a:t>
            </a:r>
            <a:r>
              <a:rPr lang="en-US" dirty="0" err="1"/>
              <a:t>stdClass</a:t>
            </a:r>
            <a:r>
              <a:rPr lang="en-US" dirty="0"/>
              <a:t>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49F13-D7F1-4DE9-9A51-B108E635A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2FE81-5413-488B-8CE0-149B23E6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FDBF87B-D5E2-4B00-B662-68D9D28044B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537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5AB7D-3B7A-4B67-9A6D-C415DD377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CS4032 Web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DE3C4-0A09-408C-97CF-444947096C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Form Validations</a:t>
            </a:r>
          </a:p>
        </p:txBody>
      </p:sp>
    </p:spTree>
    <p:extLst>
      <p:ext uri="{BB962C8B-B14F-4D97-AF65-F5344CB8AC3E}">
        <p14:creationId xmlns:p14="http://schemas.microsoft.com/office/powerpoint/2010/main" val="40906760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D2A5A-2692-4F4C-B2DA-321CC770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25E0F-29CB-402F-86E7-8CCBB99C6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893ED-DDC2-426E-BC58-5B83EBAC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307DC1-A455-4316-8BF8-AF7A6927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FDBF87B-D5E2-4B00-B662-68D9D28044B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9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7304" t="79167" r="13911" b="5208"/>
          <a:stretch/>
        </p:blipFill>
        <p:spPr>
          <a:xfrm>
            <a:off x="3886200" y="2209800"/>
            <a:ext cx="1737360" cy="173736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79E3F585-D308-4F50-838D-2966F00AC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The Environment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dirty="0"/>
              <a:t>Checking WAMP status:</a:t>
            </a:r>
          </a:p>
          <a:p>
            <a:pPr algn="just"/>
            <a:endParaRPr lang="en-US" b="1" dirty="0"/>
          </a:p>
          <a:p>
            <a:pPr algn="just"/>
            <a:endParaRPr lang="en-US" b="1" dirty="0"/>
          </a:p>
          <a:p>
            <a:pPr algn="just"/>
            <a:endParaRPr lang="en-US" b="1" dirty="0"/>
          </a:p>
          <a:p>
            <a:pPr lvl="1" algn="just"/>
            <a:endParaRPr lang="en-US" b="1" dirty="0"/>
          </a:p>
          <a:p>
            <a:pPr lvl="1" algn="just"/>
            <a:endParaRPr lang="en-US" b="1" dirty="0"/>
          </a:p>
          <a:p>
            <a:pPr lvl="1" algn="just"/>
            <a:endParaRPr lang="en-US" b="1" dirty="0"/>
          </a:p>
          <a:p>
            <a:pPr lvl="1" algn="just"/>
            <a:endParaRPr lang="en-US" b="1" dirty="0"/>
          </a:p>
          <a:p>
            <a:pPr lvl="1" algn="just"/>
            <a:r>
              <a:rPr lang="en-US" b="1" dirty="0"/>
              <a:t>If this Icon is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b="1" dirty="0"/>
              <a:t> or </a:t>
            </a:r>
            <a:r>
              <a:rPr lang="en-US" b="1" dirty="0">
                <a:solidFill>
                  <a:srgbClr val="FF0000"/>
                </a:solidFill>
              </a:rPr>
              <a:t>Orange</a:t>
            </a:r>
            <a:r>
              <a:rPr lang="en-US" b="1" dirty="0"/>
              <a:t>, it means it is </a:t>
            </a:r>
            <a:r>
              <a:rPr lang="en-US" b="1" dirty="0">
                <a:solidFill>
                  <a:srgbClr val="FF0000"/>
                </a:solidFill>
              </a:rPr>
              <a:t>not working properly</a:t>
            </a:r>
            <a:r>
              <a:rPr lang="en-US" b="1" dirty="0"/>
              <a:t>.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MSVCR100.dll is missing</a:t>
            </a:r>
          </a:p>
          <a:p>
            <a:pPr lvl="1" algn="just"/>
            <a:r>
              <a:rPr lang="en-US" b="1" dirty="0"/>
              <a:t>Install Microsoft Visual C++ 2010 SP1 Redistributable Package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Port conflict </a:t>
            </a:r>
            <a:r>
              <a:rPr lang="en-US" b="1" dirty="0"/>
              <a:t>with Skype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Port conflict </a:t>
            </a:r>
            <a:r>
              <a:rPr lang="en-US" b="1" dirty="0"/>
              <a:t>with IIS Express (if Visual Studio is installed)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FE7153-4671-4CF7-A740-D4C87DF3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0307F-2CC0-47AF-A1C9-AB9BA5EEB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FDBF87B-D5E2-4B00-B662-68D9D28044BE}" type="slidenum">
              <a:rPr lang="en-US" smtClean="0"/>
              <a:t>5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953000" y="3657600"/>
            <a:ext cx="1524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07480" y="347293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WAMP Is Working Properly</a:t>
            </a:r>
          </a:p>
        </p:txBody>
      </p:sp>
    </p:spTree>
    <p:extLst>
      <p:ext uri="{BB962C8B-B14F-4D97-AF65-F5344CB8AC3E}">
        <p14:creationId xmlns:p14="http://schemas.microsoft.com/office/powerpoint/2010/main" val="130961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5F597B4-FD0A-4332-AE3F-7971A8B0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The Environment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Resolving Port Issues (If there is port issue):</a:t>
            </a:r>
          </a:p>
          <a:p>
            <a:pPr lvl="1" algn="just"/>
            <a:r>
              <a:rPr lang="en-US" dirty="0"/>
              <a:t>Click the icon of WAMP Server</a:t>
            </a:r>
          </a:p>
          <a:p>
            <a:pPr lvl="1" algn="just"/>
            <a:r>
              <a:rPr lang="en-US" dirty="0"/>
              <a:t>Expand Apache section</a:t>
            </a:r>
          </a:p>
          <a:p>
            <a:pPr lvl="1" algn="just"/>
            <a:r>
              <a:rPr lang="en-US" dirty="0"/>
              <a:t>Open </a:t>
            </a:r>
            <a:r>
              <a:rPr lang="en-US" dirty="0" err="1"/>
              <a:t>httpd.conf</a:t>
            </a:r>
            <a:r>
              <a:rPr lang="en-US" dirty="0"/>
              <a:t> file in Notepad</a:t>
            </a:r>
          </a:p>
          <a:p>
            <a:pPr lvl="1" algn="just"/>
            <a:r>
              <a:rPr lang="en-US" dirty="0"/>
              <a:t>Press </a:t>
            </a:r>
            <a:r>
              <a:rPr lang="en-US" dirty="0" err="1"/>
              <a:t>Ctrl+F</a:t>
            </a:r>
            <a:r>
              <a:rPr lang="en-US" dirty="0"/>
              <a:t> and type 80</a:t>
            </a:r>
          </a:p>
          <a:p>
            <a:pPr lvl="1" algn="just"/>
            <a:r>
              <a:rPr lang="en-US" dirty="0"/>
              <a:t>Wherever you find occurrence of 80, change it to 81</a:t>
            </a:r>
          </a:p>
          <a:p>
            <a:pPr lvl="1" algn="just"/>
            <a:r>
              <a:rPr lang="en-US" dirty="0"/>
              <a:t>Save the file</a:t>
            </a:r>
          </a:p>
          <a:p>
            <a:pPr lvl="1" algn="just"/>
            <a:r>
              <a:rPr lang="en-US" dirty="0"/>
              <a:t>Click the icon of WAMP Server and Select Start All Services</a:t>
            </a:r>
          </a:p>
          <a:p>
            <a:pPr lvl="1" algn="just"/>
            <a:r>
              <a:rPr lang="en-US" dirty="0"/>
              <a:t>Open Your Browser, type localhost:81 and it should display homepage of </a:t>
            </a:r>
            <a:r>
              <a:rPr lang="en-US" dirty="0" err="1"/>
              <a:t>WampServer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5FDBEF-DEB9-4BC7-9934-F6319CBD3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78ACD-D20C-4FC0-83F6-D6D7411D8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FDBF87B-D5E2-4B00-B662-68D9D28044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97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A912CF-707F-4BA8-8FC8-B7800F66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Calibri" pitchFamily="34" charset="0"/>
              </a:rPr>
              <a:t>PHP: Hypertext Preprocessor</a:t>
            </a:r>
          </a:p>
          <a:p>
            <a:pPr lvl="1"/>
            <a:r>
              <a:rPr lang="en-US" dirty="0">
                <a:cs typeface="Calibri" pitchFamily="34" charset="0"/>
              </a:rPr>
              <a:t>Originally called “Personal Home Page Tools”</a:t>
            </a:r>
          </a:p>
          <a:p>
            <a:pPr lvl="1"/>
            <a:r>
              <a:rPr lang="en-US" dirty="0">
                <a:cs typeface="Calibri" pitchFamily="34" charset="0"/>
              </a:rPr>
              <a:t>Used to create dynamic web pages</a:t>
            </a:r>
          </a:p>
          <a:p>
            <a:pPr lvl="1"/>
            <a:r>
              <a:rPr lang="en-US" dirty="0">
                <a:cs typeface="Calibri" pitchFamily="34" charset="0"/>
              </a:rPr>
              <a:t>Popular server-side scripting technology</a:t>
            </a:r>
          </a:p>
          <a:p>
            <a:pPr lvl="1"/>
            <a:r>
              <a:rPr lang="en-US" dirty="0">
                <a:cs typeface="Calibri" pitchFamily="34" charset="0"/>
              </a:rPr>
              <a:t>Open-source</a:t>
            </a:r>
          </a:p>
          <a:p>
            <a:pPr lvl="2"/>
            <a:r>
              <a:rPr lang="en-US" sz="3000" dirty="0">
                <a:cs typeface="Calibri" pitchFamily="34" charset="0"/>
              </a:rPr>
              <a:t>Anyone may view, modify and redistribute source code</a:t>
            </a:r>
          </a:p>
          <a:p>
            <a:pPr lvl="1"/>
            <a:r>
              <a:rPr lang="en-US" dirty="0">
                <a:cs typeface="Calibri" pitchFamily="34" charset="0"/>
              </a:rPr>
              <a:t>Platform independent</a:t>
            </a:r>
          </a:p>
          <a:p>
            <a:pPr lvl="1"/>
            <a:r>
              <a:rPr lang="en-US" dirty="0"/>
              <a:t>PHP is a widely-used scripting language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964D8D-B748-4E97-B1FB-28D9A6152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886A8-691F-4738-8EAC-4838DA28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FDBF87B-D5E2-4B00-B662-68D9D2804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00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A912CF-707F-4BA8-8FC8-B7800F66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is a PHP File?</a:t>
            </a:r>
          </a:p>
          <a:p>
            <a:pPr lvl="1" algn="just"/>
            <a:r>
              <a:rPr lang="en-US" dirty="0"/>
              <a:t>PHP files can contain text, HTML, CSS, JavaScript, and PHP code</a:t>
            </a:r>
          </a:p>
          <a:p>
            <a:pPr lvl="1" algn="just"/>
            <a:r>
              <a:rPr lang="en-US" dirty="0"/>
              <a:t>PHP code are executed on the server, and the result is returned to the browser as plain HTML</a:t>
            </a:r>
          </a:p>
          <a:p>
            <a:pPr lvl="1" algn="just"/>
            <a:r>
              <a:rPr lang="en-US" dirty="0"/>
              <a:t>PHP files have extension ".</a:t>
            </a:r>
            <a:r>
              <a:rPr lang="en-US" dirty="0" err="1"/>
              <a:t>php</a:t>
            </a:r>
            <a:r>
              <a:rPr lang="en-US" dirty="0"/>
              <a:t>“</a:t>
            </a:r>
          </a:p>
          <a:p>
            <a:pPr lvl="1" algn="just"/>
            <a:r>
              <a:rPr lang="en-US" dirty="0"/>
              <a:t>PHP scripts are executed on the server.</a:t>
            </a:r>
          </a:p>
          <a:p>
            <a:pPr algn="just">
              <a:lnSpc>
                <a:spcPct val="120000"/>
              </a:lnSpc>
            </a:pPr>
            <a:r>
              <a:rPr lang="en-CA" dirty="0">
                <a:solidFill>
                  <a:schemeClr val="tx1">
                    <a:lumMod val="85000"/>
                    <a:lumOff val="15000"/>
                  </a:schemeClr>
                </a:solidFill>
                <a:cs typeface="Calibri" pitchFamily="34" charset="0"/>
              </a:rPr>
              <a:t>Execution</a:t>
            </a:r>
          </a:p>
          <a:p>
            <a:pPr lvl="1" algn="just">
              <a:lnSpc>
                <a:spcPct val="120000"/>
              </a:lnSpc>
            </a:pPr>
            <a:r>
              <a:rPr lang="en-CA" dirty="0">
                <a:cs typeface="Calibri" pitchFamily="34" charset="0"/>
              </a:rPr>
              <a:t>Interpreted language, scripts are parsed at run-time rather than compiled beforehand</a:t>
            </a:r>
            <a:endParaRPr lang="en-US" dirty="0">
              <a:cs typeface="Calibri" pitchFamily="34" charset="0"/>
            </a:endParaRPr>
          </a:p>
          <a:p>
            <a:pPr lvl="1" algn="just"/>
            <a:r>
              <a:rPr lang="en-CA" dirty="0">
                <a:cs typeface="Calibri" pitchFamily="34" charset="0"/>
              </a:rPr>
              <a:t>Compatible with many popular databases</a:t>
            </a:r>
            <a:endParaRPr lang="en-US" altLang="zh-CN" dirty="0">
              <a:cs typeface="Calibri" pitchFamily="34" charset="0"/>
            </a:endParaRPr>
          </a:p>
          <a:p>
            <a:pPr lvl="1" algn="just"/>
            <a:r>
              <a:rPr lang="en-US" dirty="0">
                <a:cs typeface="Calibri" pitchFamily="34" charset="0"/>
              </a:rPr>
              <a:t>Popular server-side scripting technology</a:t>
            </a:r>
          </a:p>
          <a:p>
            <a:pPr lvl="1" algn="just"/>
            <a:r>
              <a:rPr lang="en-CA" dirty="0">
                <a:cs typeface="Calibri" pitchFamily="34" charset="0"/>
              </a:rPr>
              <a:t>Structurally similar to C/C++</a:t>
            </a:r>
          </a:p>
          <a:p>
            <a:pPr lvl="1" algn="just"/>
            <a:r>
              <a:rPr lang="en-CA" dirty="0">
                <a:cs typeface="Calibri" pitchFamily="34" charset="0"/>
              </a:rPr>
              <a:t>Supports procedural and object-oriented paradigm 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964D8D-B748-4E97-B1FB-28D9A6152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886A8-691F-4738-8EAC-4838DA28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FDBF87B-D5E2-4B00-B662-68D9D2804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96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2638A9-FD76-4552-B38F-7C00A0C8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Calibri" pitchFamily="34" charset="0"/>
              </a:rPr>
              <a:t>PHP:</a:t>
            </a:r>
            <a:endParaRPr lang="en-CA" dirty="0">
              <a:solidFill>
                <a:schemeClr val="tx1">
                  <a:lumMod val="85000"/>
                  <a:lumOff val="15000"/>
                </a:schemeClr>
              </a:solidFill>
              <a:cs typeface="Calibri" pitchFamily="34" charset="0"/>
            </a:endParaRPr>
          </a:p>
          <a:p>
            <a:pPr algn="just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PHP can generate dynamic page content</a:t>
            </a:r>
          </a:p>
          <a:p>
            <a:pPr algn="just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PHP can create, open, read, write, delete, and close files on the server</a:t>
            </a:r>
          </a:p>
          <a:p>
            <a:pPr algn="just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PHP can collect form data</a:t>
            </a:r>
          </a:p>
          <a:p>
            <a:pPr algn="just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PHP can send and receive cookies</a:t>
            </a:r>
          </a:p>
          <a:p>
            <a:pPr algn="just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PHP can add, delete, modify data in your database</a:t>
            </a:r>
          </a:p>
          <a:p>
            <a:pPr algn="just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PHP can be used to control user-access</a:t>
            </a:r>
          </a:p>
          <a:p>
            <a:pPr algn="just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PHP can encrypt data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192311-AA01-4C20-AFEE-9F8C321E5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D0C94-B152-4460-94DA-E1039079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FDBF87B-D5E2-4B00-B662-68D9D28044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1661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139</TotalTime>
  <Words>2245</Words>
  <Application>Microsoft Office PowerPoint</Application>
  <PresentationFormat>Widescreen</PresentationFormat>
  <Paragraphs>352</Paragraphs>
  <Slides>44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Century Schoolbook</vt:lpstr>
      <vt:lpstr>Wingdings 2</vt:lpstr>
      <vt:lpstr>View</vt:lpstr>
      <vt:lpstr>CS4032 Web Programming</vt:lpstr>
      <vt:lpstr>Summary of Previous Lecture</vt:lpstr>
      <vt:lpstr>Outline</vt:lpstr>
      <vt:lpstr>Setting The Environment </vt:lpstr>
      <vt:lpstr>Setting The Environment </vt:lpstr>
      <vt:lpstr>Setting The Environment </vt:lpstr>
      <vt:lpstr>PHP</vt:lpstr>
      <vt:lpstr>PHP</vt:lpstr>
      <vt:lpstr>PHP Power</vt:lpstr>
      <vt:lpstr>PHP: Advantages</vt:lpstr>
      <vt:lpstr>PowerPoint Presentation</vt:lpstr>
      <vt:lpstr>Syntax</vt:lpstr>
      <vt:lpstr>PHP with HTML</vt:lpstr>
      <vt:lpstr>Syntax…</vt:lpstr>
      <vt:lpstr>PowerPoint Presentation</vt:lpstr>
      <vt:lpstr>Execution of PHP Code</vt:lpstr>
      <vt:lpstr>Execution of PHP Code</vt:lpstr>
      <vt:lpstr>Comments</vt:lpstr>
      <vt:lpstr>Comments…</vt:lpstr>
      <vt:lpstr>Output</vt:lpstr>
      <vt:lpstr>Output</vt:lpstr>
      <vt:lpstr>Example</vt:lpstr>
      <vt:lpstr>HTML and PHP</vt:lpstr>
      <vt:lpstr>Example</vt:lpstr>
      <vt:lpstr>Constant</vt:lpstr>
      <vt:lpstr>Constant</vt:lpstr>
      <vt:lpstr>Constant</vt:lpstr>
      <vt:lpstr>Global Veriables</vt:lpstr>
      <vt:lpstr>Variable</vt:lpstr>
      <vt:lpstr>Variable</vt:lpstr>
      <vt:lpstr>Data Types</vt:lpstr>
      <vt:lpstr>Variable</vt:lpstr>
      <vt:lpstr>Variable Types</vt:lpstr>
      <vt:lpstr>Variable</vt:lpstr>
      <vt:lpstr>Type Determination</vt:lpstr>
      <vt:lpstr>Type Determination</vt:lpstr>
      <vt:lpstr>Strings</vt:lpstr>
      <vt:lpstr>CS4032 Web Programming</vt:lpstr>
      <vt:lpstr>Class</vt:lpstr>
      <vt:lpstr>Constructor</vt:lpstr>
      <vt:lpstr>Interitatnce</vt:lpstr>
      <vt:lpstr>stdClass</vt:lpstr>
      <vt:lpstr>CS4032 Web Programming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CS4032 Web Programming</dc:title>
  <dc:creator>Zeshan Khan</dc:creator>
  <cp:lastModifiedBy>Zeshan Khan</cp:lastModifiedBy>
  <cp:revision>27</cp:revision>
  <dcterms:created xsi:type="dcterms:W3CDTF">2022-04-04T05:19:14Z</dcterms:created>
  <dcterms:modified xsi:type="dcterms:W3CDTF">2022-04-18T05:36:51Z</dcterms:modified>
</cp:coreProperties>
</file>