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6" r:id="rId2"/>
    <p:sldId id="307" r:id="rId3"/>
    <p:sldId id="308" r:id="rId4"/>
    <p:sldId id="258" r:id="rId5"/>
    <p:sldId id="259" r:id="rId6"/>
    <p:sldId id="260" r:id="rId7"/>
    <p:sldId id="261" r:id="rId8"/>
    <p:sldId id="262" r:id="rId9"/>
    <p:sldId id="263" r:id="rId10"/>
    <p:sldId id="264" r:id="rId11"/>
    <p:sldId id="265" r:id="rId12"/>
    <p:sldId id="266" r:id="rId13"/>
    <p:sldId id="267" r:id="rId14"/>
    <p:sldId id="272" r:id="rId15"/>
    <p:sldId id="268" r:id="rId16"/>
    <p:sldId id="269" r:id="rId17"/>
    <p:sldId id="270" r:id="rId18"/>
    <p:sldId id="273" r:id="rId19"/>
    <p:sldId id="271" r:id="rId20"/>
    <p:sldId id="274" r:id="rId21"/>
    <p:sldId id="275" r:id="rId22"/>
    <p:sldId id="276" r:id="rId23"/>
    <p:sldId id="277" r:id="rId24"/>
    <p:sldId id="278" r:id="rId25"/>
    <p:sldId id="279" r:id="rId26"/>
    <p:sldId id="280" r:id="rId27"/>
    <p:sldId id="281" r:id="rId28"/>
    <p:sldId id="286" r:id="rId29"/>
    <p:sldId id="284" r:id="rId30"/>
    <p:sldId id="283" r:id="rId31"/>
    <p:sldId id="285"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70308-0E38-4FD7-BBA5-C0AFB0680651}"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F1158-5742-4925-9A63-404879E47419}" type="slidenum">
              <a:rPr lang="en-US" smtClean="0"/>
              <a:t>‹#›</a:t>
            </a:fld>
            <a:endParaRPr lang="en-US"/>
          </a:p>
        </p:txBody>
      </p:sp>
    </p:spTree>
    <p:extLst>
      <p:ext uri="{BB962C8B-B14F-4D97-AF65-F5344CB8AC3E}">
        <p14:creationId xmlns:p14="http://schemas.microsoft.com/office/powerpoint/2010/main" val="117276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E8D4CB2-A23E-4BA7-8D1C-C7F9FE443159}" type="datetime1">
              <a:rPr lang="en-US" smtClean="0"/>
              <a:t>4/24/2022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zeshan.khan@nu.edu.pk</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FDBF87B-D5E2-4B00-B662-68D9D28044B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8314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04D33-F85E-4003-A50E-AB70ADA67E44}" type="datetime1">
              <a:rPr lang="en-US" smtClean="0"/>
              <a:t>4/24/2022</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25230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A8A1B-B7CA-435A-8163-EC27CCCB5D2E}" type="datetime1">
              <a:rPr lang="en-US" smtClean="0"/>
              <a:t>4/24/2022</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65495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59197-6B2A-497E-BC38-19675CC15DEE}" type="datetime1">
              <a:rPr lang="en-US" smtClean="0"/>
              <a:t>4/24/2022</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74584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84BF7-0BBC-4030-8684-2D294F390FD2}" type="datetime1">
              <a:rPr lang="en-US" smtClean="0"/>
              <a:t>4/24/2022</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FFDBF87B-D5E2-4B00-B662-68D9D28044B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337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96ACAD-E9C6-401C-8002-20DA2175E16F}" type="datetime1">
              <a:rPr lang="en-US" smtClean="0"/>
              <a:t>4/24/2022</a:t>
            </a:fld>
            <a:endParaRPr lang="en-US"/>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129713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A7E21-4B9D-42B0-A339-7C0472A11119}" type="datetime1">
              <a:rPr lang="en-US" smtClean="0"/>
              <a:t>4/24/2022</a:t>
            </a:fld>
            <a:endParaRPr lang="en-US"/>
          </a:p>
        </p:txBody>
      </p:sp>
      <p:sp>
        <p:nvSpPr>
          <p:cNvPr id="8" name="Footer Placeholder 7"/>
          <p:cNvSpPr>
            <a:spLocks noGrp="1"/>
          </p:cNvSpPr>
          <p:nvPr>
            <p:ph type="ftr" sz="quarter" idx="11"/>
          </p:nvPr>
        </p:nvSpPr>
        <p:spPr/>
        <p:txBody>
          <a:bodyPr/>
          <a:lstStyle/>
          <a:p>
            <a:r>
              <a:rPr lang="en-US"/>
              <a:t>zeshan.khan@nu.edu.pk</a:t>
            </a:r>
          </a:p>
        </p:txBody>
      </p:sp>
      <p:sp>
        <p:nvSpPr>
          <p:cNvPr id="9" name="Slide Number Placeholder 8"/>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390356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79618F-6557-4103-90FE-796BD304114C}" type="datetime1">
              <a:rPr lang="en-US" smtClean="0"/>
              <a:t>4/24/2022</a:t>
            </a:fld>
            <a:endParaRPr lang="en-US"/>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335646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31ABA-3B1C-47DE-A768-90AFEA89A822}" type="datetime1">
              <a:rPr lang="en-US" smtClean="0"/>
              <a:t>4/24/2022</a:t>
            </a:fld>
            <a:endParaRPr lang="en-US"/>
          </a:p>
        </p:txBody>
      </p:sp>
      <p:sp>
        <p:nvSpPr>
          <p:cNvPr id="3" name="Footer Placeholder 2"/>
          <p:cNvSpPr>
            <a:spLocks noGrp="1"/>
          </p:cNvSpPr>
          <p:nvPr>
            <p:ph type="ftr" sz="quarter" idx="11"/>
          </p:nvPr>
        </p:nvSpPr>
        <p:spPr/>
        <p:txBody>
          <a:bodyPr/>
          <a:lstStyle/>
          <a:p>
            <a:r>
              <a:rPr lang="en-US"/>
              <a:t>zeshan.khan@nu.edu.pk</a:t>
            </a:r>
          </a:p>
        </p:txBody>
      </p:sp>
      <p:sp>
        <p:nvSpPr>
          <p:cNvPr id="4" name="Slide Number Placeholder 3"/>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369800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2EE26-2D90-4E8E-A5A3-01887FAFC5F3}" type="datetime1">
              <a:rPr lang="en-US" smtClean="0"/>
              <a:t>4/24/2022</a:t>
            </a:fld>
            <a:endParaRPr lang="en-US"/>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414644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D635-3C24-4591-BCC0-E4B329C26ADD}" type="datetime1">
              <a:rPr lang="en-US" smtClean="0"/>
              <a:t>4/24/2022</a:t>
            </a:fld>
            <a:endParaRPr lang="en-US"/>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FFDBF87B-D5E2-4B00-B662-68D9D28044BE}" type="slidenum">
              <a:rPr lang="en-US" smtClean="0"/>
              <a:t>‹#›</a:t>
            </a:fld>
            <a:endParaRPr lang="en-US"/>
          </a:p>
        </p:txBody>
      </p:sp>
    </p:spTree>
    <p:extLst>
      <p:ext uri="{BB962C8B-B14F-4D97-AF65-F5344CB8AC3E}">
        <p14:creationId xmlns:p14="http://schemas.microsoft.com/office/powerpoint/2010/main" val="2466454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EFDC4A8-29E2-4E6F-99D5-4B48B685A60C}" type="datetime1">
              <a:rPr lang="en-US" smtClean="0"/>
              <a:t>4/24/2022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zeshan.khan@nu.edu.pk</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FDBF87B-D5E2-4B00-B662-68D9D28044BE}" type="slidenum">
              <a:rPr lang="en-US" smtClean="0"/>
              <a:t>‹#›</a:t>
            </a:fld>
            <a:endParaRPr lang="en-US"/>
          </a:p>
        </p:txBody>
      </p:sp>
    </p:spTree>
    <p:extLst>
      <p:ext uri="{BB962C8B-B14F-4D97-AF65-F5344CB8AC3E}">
        <p14:creationId xmlns:p14="http://schemas.microsoft.com/office/powerpoint/2010/main" val="3089446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0884-C87B-4148-8FE0-02FD49F5E7BA}"/>
              </a:ext>
            </a:extLst>
          </p:cNvPr>
          <p:cNvSpPr>
            <a:spLocks noGrp="1"/>
          </p:cNvSpPr>
          <p:nvPr>
            <p:ph type="ctrTitle"/>
          </p:nvPr>
        </p:nvSpPr>
        <p:spPr/>
        <p:txBody>
          <a:bodyPr/>
          <a:lstStyle/>
          <a:p>
            <a:r>
              <a:rPr lang="en-US" dirty="0"/>
              <a:t>CS4032 Web Programming</a:t>
            </a:r>
          </a:p>
        </p:txBody>
      </p:sp>
      <p:sp>
        <p:nvSpPr>
          <p:cNvPr id="3" name="Subtitle 2">
            <a:extLst>
              <a:ext uri="{FF2B5EF4-FFF2-40B4-BE49-F238E27FC236}">
                <a16:creationId xmlns:a16="http://schemas.microsoft.com/office/drawing/2014/main" id="{7B1ACDD0-1822-4114-86AD-D81FE4DFD100}"/>
              </a:ext>
            </a:extLst>
          </p:cNvPr>
          <p:cNvSpPr>
            <a:spLocks noGrp="1"/>
          </p:cNvSpPr>
          <p:nvPr>
            <p:ph type="subTitle" idx="1"/>
          </p:nvPr>
        </p:nvSpPr>
        <p:spPr/>
        <p:txBody>
          <a:bodyPr/>
          <a:lstStyle/>
          <a:p>
            <a:r>
              <a:rPr lang="en-US" dirty="0"/>
              <a:t>PHP MySQL</a:t>
            </a:r>
          </a:p>
        </p:txBody>
      </p:sp>
    </p:spTree>
    <p:extLst>
      <p:ext uri="{BB962C8B-B14F-4D97-AF65-F5344CB8AC3E}">
        <p14:creationId xmlns:p14="http://schemas.microsoft.com/office/powerpoint/2010/main" val="373214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t>
            </a:r>
            <a:r>
              <a:rPr lang="en-US" dirty="0" err="1"/>
              <a:t>MySQL</a:t>
            </a:r>
            <a:endParaRPr lang="en-US" dirty="0"/>
          </a:p>
        </p:txBody>
      </p:sp>
      <p:sp>
        <p:nvSpPr>
          <p:cNvPr id="3" name="Content Placeholder 2"/>
          <p:cNvSpPr>
            <a:spLocks noGrp="1"/>
          </p:cNvSpPr>
          <p:nvPr>
            <p:ph idx="1"/>
          </p:nvPr>
        </p:nvSpPr>
        <p:spPr/>
        <p:txBody>
          <a:bodyPr/>
          <a:lstStyle/>
          <a:p>
            <a:r>
              <a:rPr lang="en-US" dirty="0" err="1"/>
              <a:t>mysql_query</a:t>
            </a:r>
            <a:r>
              <a:rPr lang="en-US" dirty="0"/>
              <a:t>()</a:t>
            </a:r>
          </a:p>
          <a:p>
            <a:r>
              <a:rPr lang="en-US" dirty="0" err="1"/>
              <a:t>mysql_db_query</a:t>
            </a:r>
            <a:r>
              <a:rPr lang="en-US" dirty="0"/>
              <a:t>()</a:t>
            </a:r>
          </a:p>
          <a:p>
            <a:r>
              <a:rPr lang="en-US" dirty="0"/>
              <a:t>Resource Identifier</a:t>
            </a:r>
          </a:p>
        </p:txBody>
      </p:sp>
      <p:sp>
        <p:nvSpPr>
          <p:cNvPr id="4" name="Footer Placeholder 3">
            <a:extLst>
              <a:ext uri="{FF2B5EF4-FFF2-40B4-BE49-F238E27FC236}">
                <a16:creationId xmlns:a16="http://schemas.microsoft.com/office/drawing/2014/main" id="{D5552ED0-E6C1-4911-924F-89CB330F2DD7}"/>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68369B59-21EA-41F7-AF71-AB20FDE3E829}"/>
              </a:ext>
            </a:extLst>
          </p:cNvPr>
          <p:cNvSpPr>
            <a:spLocks noGrp="1"/>
          </p:cNvSpPr>
          <p:nvPr>
            <p:ph type="sldNum" sz="quarter" idx="12"/>
          </p:nvPr>
        </p:nvSpPr>
        <p:spPr/>
        <p:txBody>
          <a:bodyPr>
            <a:normAutofit lnSpcReduction="10000"/>
          </a:bodyPr>
          <a:lstStyle/>
          <a:p>
            <a:fld id="{FFDBF87B-D5E2-4B00-B662-68D9D28044BE}"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mysql_query</a:t>
            </a:r>
            <a:r>
              <a:rPr lang="en-US" dirty="0"/>
              <a:t>()</a:t>
            </a:r>
          </a:p>
        </p:txBody>
      </p:sp>
      <p:sp>
        <p:nvSpPr>
          <p:cNvPr id="3" name="Content Placeholder 2"/>
          <p:cNvSpPr>
            <a:spLocks noGrp="1"/>
          </p:cNvSpPr>
          <p:nvPr>
            <p:ph sz="half" idx="1"/>
          </p:nvPr>
        </p:nvSpPr>
        <p:spPr/>
        <p:txBody>
          <a:bodyPr>
            <a:normAutofit/>
          </a:bodyPr>
          <a:lstStyle/>
          <a:p>
            <a:pPr>
              <a:buNone/>
            </a:pPr>
            <a:r>
              <a:rPr lang="en-US" dirty="0"/>
              <a:t>resource </a:t>
            </a:r>
            <a:r>
              <a:rPr lang="en-US" dirty="0" err="1"/>
              <a:t>mysql_query</a:t>
            </a:r>
            <a:r>
              <a:rPr lang="en-US" dirty="0"/>
              <a:t> (string </a:t>
            </a:r>
            <a:r>
              <a:rPr lang="en-US" i="1" dirty="0"/>
              <a:t>query, [resource </a:t>
            </a:r>
            <a:r>
              <a:rPr lang="en-US" i="1" dirty="0" err="1"/>
              <a:t>link_id</a:t>
            </a:r>
            <a:r>
              <a:rPr lang="en-US" i="1" dirty="0"/>
              <a:t>])</a:t>
            </a:r>
          </a:p>
          <a:p>
            <a:pPr>
              <a:buNone/>
            </a:pPr>
            <a:r>
              <a:rPr lang="en-US" dirty="0"/>
              <a:t>&lt;?</a:t>
            </a:r>
            <a:r>
              <a:rPr lang="en-US" dirty="0" err="1"/>
              <a:t>php</a:t>
            </a:r>
            <a:endParaRPr lang="en-US" dirty="0"/>
          </a:p>
          <a:p>
            <a:pPr>
              <a:buNone/>
            </a:pPr>
            <a:r>
              <a:rPr lang="en-US" dirty="0"/>
              <a:t>/* Connect to </a:t>
            </a:r>
            <a:r>
              <a:rPr lang="en-US" dirty="0" err="1"/>
              <a:t>MySQL</a:t>
            </a:r>
            <a:r>
              <a:rPr lang="en-US" dirty="0"/>
              <a:t> server and select database. */</a:t>
            </a:r>
          </a:p>
          <a:p>
            <a:pPr>
              <a:buNone/>
            </a:pPr>
            <a:r>
              <a:rPr lang="fi-FI" dirty="0"/>
              <a:t>$linkID = @mysql_connect("localhost","webuser","secret")</a:t>
            </a:r>
          </a:p>
          <a:p>
            <a:pPr>
              <a:buNone/>
            </a:pPr>
            <a:r>
              <a:rPr lang="en-US" dirty="0"/>
              <a:t>     or die("Could not connect to </a:t>
            </a:r>
            <a:r>
              <a:rPr lang="en-US" dirty="0" err="1"/>
              <a:t>MySQL</a:t>
            </a:r>
            <a:r>
              <a:rPr lang="en-US" dirty="0"/>
              <a:t> server");</a:t>
            </a:r>
          </a:p>
          <a:p>
            <a:pPr>
              <a:buNone/>
            </a:pPr>
            <a:r>
              <a:rPr lang="en-US" dirty="0"/>
              <a:t>@mysql_select_db("company") or die("Could not select database");</a:t>
            </a:r>
          </a:p>
        </p:txBody>
      </p:sp>
      <p:sp>
        <p:nvSpPr>
          <p:cNvPr id="6" name="Content Placeholder 5">
            <a:extLst>
              <a:ext uri="{FF2B5EF4-FFF2-40B4-BE49-F238E27FC236}">
                <a16:creationId xmlns:a16="http://schemas.microsoft.com/office/drawing/2014/main" id="{2D7ADE73-AB01-40C4-9ADD-9F15AFE19D92}"/>
              </a:ext>
            </a:extLst>
          </p:cNvPr>
          <p:cNvSpPr>
            <a:spLocks noGrp="1"/>
          </p:cNvSpPr>
          <p:nvPr>
            <p:ph sz="half" idx="2"/>
          </p:nvPr>
        </p:nvSpPr>
        <p:spPr/>
        <p:txBody>
          <a:bodyPr>
            <a:normAutofit/>
          </a:bodyPr>
          <a:lstStyle/>
          <a:p>
            <a:pPr>
              <a:buNone/>
            </a:pPr>
            <a:r>
              <a:rPr lang="en-US" dirty="0"/>
              <a:t>/* Create and execute query. */</a:t>
            </a:r>
          </a:p>
          <a:p>
            <a:pPr>
              <a:buNone/>
            </a:pPr>
            <a:r>
              <a:rPr lang="en-US" dirty="0"/>
              <a:t>$query = "INSERT INTO product set productid='abcd123', name='pants', price='45.20'";</a:t>
            </a:r>
          </a:p>
          <a:p>
            <a:pPr>
              <a:buNone/>
            </a:pPr>
            <a:r>
              <a:rPr lang="en-US" dirty="0"/>
              <a:t>$result = </a:t>
            </a:r>
            <a:r>
              <a:rPr lang="en-US" dirty="0" err="1"/>
              <a:t>mysql_query</a:t>
            </a:r>
            <a:r>
              <a:rPr lang="en-US" dirty="0"/>
              <a:t>($query);</a:t>
            </a:r>
          </a:p>
          <a:p>
            <a:pPr>
              <a:buNone/>
            </a:pPr>
            <a:r>
              <a:rPr lang="en-US" dirty="0"/>
              <a:t>/* Close connection to database server. */</a:t>
            </a:r>
          </a:p>
          <a:p>
            <a:pPr>
              <a:buNone/>
            </a:pPr>
            <a:r>
              <a:rPr lang="en-US" dirty="0" err="1"/>
              <a:t>mysql_close</a:t>
            </a:r>
            <a:r>
              <a:rPr lang="en-US" dirty="0"/>
              <a:t>();</a:t>
            </a:r>
          </a:p>
          <a:p>
            <a:pPr>
              <a:buNone/>
            </a:pPr>
            <a:r>
              <a:rPr lang="en-US" dirty="0"/>
              <a:t>?&gt;</a:t>
            </a:r>
          </a:p>
        </p:txBody>
      </p:sp>
      <p:sp>
        <p:nvSpPr>
          <p:cNvPr id="4" name="Footer Placeholder 3">
            <a:extLst>
              <a:ext uri="{FF2B5EF4-FFF2-40B4-BE49-F238E27FC236}">
                <a16:creationId xmlns:a16="http://schemas.microsoft.com/office/drawing/2014/main" id="{B40EA67D-6E2B-45C8-8436-FE71D79FB289}"/>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533C7C72-BD50-4B71-8498-B0EB31002EFF}"/>
              </a:ext>
            </a:extLst>
          </p:cNvPr>
          <p:cNvSpPr>
            <a:spLocks noGrp="1"/>
          </p:cNvSpPr>
          <p:nvPr>
            <p:ph type="sldNum" sz="quarter" idx="12"/>
          </p:nvPr>
        </p:nvSpPr>
        <p:spPr/>
        <p:txBody>
          <a:bodyPr>
            <a:normAutofit lnSpcReduction="10000"/>
          </a:bodyPr>
          <a:lstStyle/>
          <a:p>
            <a:fld id="{FFDBF87B-D5E2-4B00-B662-68D9D28044BE}"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mysql_db_query</a:t>
            </a:r>
            <a:r>
              <a:rPr lang="en-US" dirty="0"/>
              <a:t>()</a:t>
            </a:r>
          </a:p>
        </p:txBody>
      </p:sp>
      <p:sp>
        <p:nvSpPr>
          <p:cNvPr id="3" name="Content Placeholder 2"/>
          <p:cNvSpPr>
            <a:spLocks noGrp="1"/>
          </p:cNvSpPr>
          <p:nvPr>
            <p:ph sz="half" idx="1"/>
          </p:nvPr>
        </p:nvSpPr>
        <p:spPr/>
        <p:txBody>
          <a:bodyPr>
            <a:normAutofit fontScale="92500" lnSpcReduction="10000"/>
          </a:bodyPr>
          <a:lstStyle/>
          <a:p>
            <a:pPr>
              <a:buNone/>
            </a:pPr>
            <a:r>
              <a:rPr lang="en-US" dirty="0"/>
              <a:t>resource </a:t>
            </a:r>
            <a:r>
              <a:rPr lang="en-US" dirty="0" err="1"/>
              <a:t>mysql_db_query</a:t>
            </a:r>
            <a:r>
              <a:rPr lang="en-US" dirty="0"/>
              <a:t> (string </a:t>
            </a:r>
            <a:r>
              <a:rPr lang="en-US" i="1" dirty="0"/>
              <a:t>database, string query [, resource </a:t>
            </a:r>
            <a:r>
              <a:rPr lang="en-US" i="1" dirty="0" err="1"/>
              <a:t>link_id</a:t>
            </a:r>
            <a:r>
              <a:rPr lang="en-US" i="1" dirty="0"/>
              <a:t>])</a:t>
            </a:r>
            <a:endParaRPr lang="en-US" dirty="0"/>
          </a:p>
          <a:p>
            <a:pPr>
              <a:buNone/>
            </a:pPr>
            <a:r>
              <a:rPr lang="en-US" dirty="0"/>
              <a:t>Works like </a:t>
            </a:r>
            <a:r>
              <a:rPr lang="en-US" dirty="0" err="1"/>
              <a:t>mysql_query</a:t>
            </a:r>
            <a:r>
              <a:rPr lang="en-US" dirty="0"/>
              <a:t>() except that database to be selected is passed as a parameter.</a:t>
            </a:r>
          </a:p>
          <a:p>
            <a:pPr>
              <a:buNone/>
            </a:pPr>
            <a:r>
              <a:rPr lang="en-US" dirty="0"/>
              <a:t>&lt;?</a:t>
            </a:r>
            <a:r>
              <a:rPr lang="en-US" dirty="0" err="1"/>
              <a:t>php</a:t>
            </a:r>
            <a:endParaRPr lang="en-US" dirty="0"/>
          </a:p>
          <a:p>
            <a:pPr>
              <a:buNone/>
            </a:pPr>
            <a:r>
              <a:rPr lang="en-US" dirty="0"/>
              <a:t>/* Connect to </a:t>
            </a:r>
            <a:r>
              <a:rPr lang="en-US" dirty="0" err="1"/>
              <a:t>MySQL</a:t>
            </a:r>
            <a:r>
              <a:rPr lang="en-US" dirty="0"/>
              <a:t> server and select database. */</a:t>
            </a:r>
          </a:p>
          <a:p>
            <a:pPr>
              <a:buNone/>
            </a:pPr>
            <a:r>
              <a:rPr lang="fi-FI" dirty="0"/>
              <a:t>$linkID = @mysql_connect("localhost","webuser","secret")</a:t>
            </a:r>
          </a:p>
          <a:p>
            <a:pPr>
              <a:buNone/>
            </a:pPr>
            <a:r>
              <a:rPr lang="en-US" dirty="0"/>
              <a:t>or die("Could not connect to MySQL server");</a:t>
            </a:r>
          </a:p>
        </p:txBody>
      </p:sp>
      <p:sp>
        <p:nvSpPr>
          <p:cNvPr id="6" name="Content Placeholder 5">
            <a:extLst>
              <a:ext uri="{FF2B5EF4-FFF2-40B4-BE49-F238E27FC236}">
                <a16:creationId xmlns:a16="http://schemas.microsoft.com/office/drawing/2014/main" id="{7B395FDF-748C-411A-8328-E295F7DA8131}"/>
              </a:ext>
            </a:extLst>
          </p:cNvPr>
          <p:cNvSpPr>
            <a:spLocks noGrp="1"/>
          </p:cNvSpPr>
          <p:nvPr>
            <p:ph sz="half" idx="2"/>
          </p:nvPr>
        </p:nvSpPr>
        <p:spPr/>
        <p:txBody>
          <a:bodyPr>
            <a:normAutofit fontScale="92500" lnSpcReduction="10000"/>
          </a:bodyPr>
          <a:lstStyle/>
          <a:p>
            <a:pPr>
              <a:buNone/>
            </a:pPr>
            <a:r>
              <a:rPr lang="en-US" dirty="0"/>
              <a:t>/* Create and execute query. */</a:t>
            </a:r>
          </a:p>
          <a:p>
            <a:pPr>
              <a:buNone/>
            </a:pPr>
            <a:r>
              <a:rPr lang="en-US" dirty="0"/>
              <a:t>$query = "INSERT INTO product set productid='A0022JKL', name='pants', price='45.20'";</a:t>
            </a:r>
          </a:p>
          <a:p>
            <a:pPr>
              <a:buNone/>
            </a:pPr>
            <a:r>
              <a:rPr lang="en-US" dirty="0"/>
              <a:t>$result = </a:t>
            </a:r>
            <a:r>
              <a:rPr lang="en-US" dirty="0" err="1"/>
              <a:t>mysql_db_query</a:t>
            </a:r>
            <a:r>
              <a:rPr lang="en-US" dirty="0"/>
              <a:t>("company", $query);</a:t>
            </a:r>
          </a:p>
          <a:p>
            <a:pPr>
              <a:buNone/>
            </a:pPr>
            <a:r>
              <a:rPr lang="en-US" dirty="0"/>
              <a:t>/* Close connection to database server. */</a:t>
            </a:r>
          </a:p>
          <a:p>
            <a:pPr>
              <a:buNone/>
            </a:pPr>
            <a:r>
              <a:rPr lang="en-US" dirty="0" err="1"/>
              <a:t>mysql_close</a:t>
            </a:r>
            <a:r>
              <a:rPr lang="en-US" dirty="0"/>
              <a:t>();</a:t>
            </a:r>
          </a:p>
          <a:p>
            <a:pPr>
              <a:buNone/>
            </a:pPr>
            <a:r>
              <a:rPr lang="en-US" dirty="0"/>
              <a:t>?&gt;</a:t>
            </a:r>
          </a:p>
        </p:txBody>
      </p:sp>
      <p:sp>
        <p:nvSpPr>
          <p:cNvPr id="4" name="Footer Placeholder 3">
            <a:extLst>
              <a:ext uri="{FF2B5EF4-FFF2-40B4-BE49-F238E27FC236}">
                <a16:creationId xmlns:a16="http://schemas.microsoft.com/office/drawing/2014/main" id="{047746E9-D244-49FA-B019-3F8072E13ABB}"/>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1AF0D28D-4C28-4442-9F48-BC15F0DA5A73}"/>
              </a:ext>
            </a:extLst>
          </p:cNvPr>
          <p:cNvSpPr>
            <a:spLocks noGrp="1"/>
          </p:cNvSpPr>
          <p:nvPr>
            <p:ph type="sldNum" sz="quarter" idx="12"/>
          </p:nvPr>
        </p:nvSpPr>
        <p:spPr/>
        <p:txBody>
          <a:bodyPr>
            <a:normAutofit lnSpcReduction="10000"/>
          </a:bodyPr>
          <a:lstStyle/>
          <a:p>
            <a:fld id="{FFDBF87B-D5E2-4B00-B662-68D9D28044BE}" type="slidenum">
              <a:rPr lang="en-US" smtClean="0"/>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Identifier</a:t>
            </a:r>
            <a:br>
              <a:rPr lang="en-US" dirty="0"/>
            </a:br>
            <a:endParaRPr lang="en-US" dirty="0"/>
          </a:p>
        </p:txBody>
      </p:sp>
      <p:sp>
        <p:nvSpPr>
          <p:cNvPr id="3" name="Content Placeholder 2"/>
          <p:cNvSpPr>
            <a:spLocks noGrp="1"/>
          </p:cNvSpPr>
          <p:nvPr>
            <p:ph idx="1"/>
          </p:nvPr>
        </p:nvSpPr>
        <p:spPr/>
        <p:txBody>
          <a:bodyPr/>
          <a:lstStyle/>
          <a:p>
            <a:r>
              <a:rPr lang="en-US" dirty="0"/>
              <a:t>DESCRIBE, EXPLAIN, SELECT, and SHOW queries return a Resource Identifier on success and FALSE on failure</a:t>
            </a:r>
          </a:p>
          <a:p>
            <a:r>
              <a:rPr lang="en-US" dirty="0"/>
              <a:t>ALL other queries TRUE on success and FALSE on failure</a:t>
            </a:r>
          </a:p>
          <a:p>
            <a:r>
              <a:rPr lang="en-US" dirty="0"/>
              <a:t>The Resource Identifier can be passed to other functions that can provide information about the query</a:t>
            </a:r>
          </a:p>
          <a:p>
            <a:endParaRPr lang="en-US" dirty="0"/>
          </a:p>
        </p:txBody>
      </p:sp>
      <p:sp>
        <p:nvSpPr>
          <p:cNvPr id="4" name="Footer Placeholder 3">
            <a:extLst>
              <a:ext uri="{FF2B5EF4-FFF2-40B4-BE49-F238E27FC236}">
                <a16:creationId xmlns:a16="http://schemas.microsoft.com/office/drawing/2014/main" id="{7A334FB0-7302-43FE-96AC-ECCA0897B13F}"/>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69BA0E43-640C-4254-9AC4-8FCC997AFAA8}"/>
              </a:ext>
            </a:extLst>
          </p:cNvPr>
          <p:cNvSpPr>
            <a:spLocks noGrp="1"/>
          </p:cNvSpPr>
          <p:nvPr>
            <p:ph type="sldNum" sz="quarter" idx="12"/>
          </p:nvPr>
        </p:nvSpPr>
        <p:spPr/>
        <p:txBody>
          <a:bodyPr>
            <a:normAutofit lnSpcReduction="10000"/>
          </a:bodyPr>
          <a:lstStyle/>
          <a:p>
            <a:fld id="{FFDBF87B-D5E2-4B00-B662-68D9D28044BE}"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and Displaying Data</a:t>
            </a:r>
          </a:p>
        </p:txBody>
      </p:sp>
      <p:sp>
        <p:nvSpPr>
          <p:cNvPr id="3" name="Content Placeholder 2"/>
          <p:cNvSpPr>
            <a:spLocks noGrp="1"/>
          </p:cNvSpPr>
          <p:nvPr>
            <p:ph idx="1"/>
          </p:nvPr>
        </p:nvSpPr>
        <p:spPr/>
        <p:txBody>
          <a:bodyPr/>
          <a:lstStyle/>
          <a:p>
            <a:r>
              <a:rPr lang="en-US" dirty="0" err="1"/>
              <a:t>mysql_result</a:t>
            </a:r>
            <a:r>
              <a:rPr lang="en-US" dirty="0"/>
              <a:t>()</a:t>
            </a:r>
          </a:p>
          <a:p>
            <a:r>
              <a:rPr lang="en-US" dirty="0" err="1"/>
              <a:t>mysql_fetch_row</a:t>
            </a:r>
            <a:r>
              <a:rPr lang="en-US" dirty="0"/>
              <a:t>()</a:t>
            </a:r>
          </a:p>
          <a:p>
            <a:r>
              <a:rPr lang="en-US" dirty="0" err="1"/>
              <a:t>mysql_fetch_array</a:t>
            </a:r>
            <a:r>
              <a:rPr lang="en-US" dirty="0"/>
              <a:t>()</a:t>
            </a:r>
          </a:p>
          <a:p>
            <a:r>
              <a:rPr lang="en-US" dirty="0" err="1"/>
              <a:t>mysql_fetch_assoc</a:t>
            </a:r>
            <a:r>
              <a:rPr lang="en-US" dirty="0"/>
              <a:t>()</a:t>
            </a:r>
          </a:p>
        </p:txBody>
      </p:sp>
      <p:sp>
        <p:nvSpPr>
          <p:cNvPr id="4" name="Footer Placeholder 3">
            <a:extLst>
              <a:ext uri="{FF2B5EF4-FFF2-40B4-BE49-F238E27FC236}">
                <a16:creationId xmlns:a16="http://schemas.microsoft.com/office/drawing/2014/main" id="{F8889712-F35C-424A-AAE2-997D3565643B}"/>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CE07657A-F94E-491A-9304-BD31AB844104}"/>
              </a:ext>
            </a:extLst>
          </p:cNvPr>
          <p:cNvSpPr>
            <a:spLocks noGrp="1"/>
          </p:cNvSpPr>
          <p:nvPr>
            <p:ph type="sldNum" sz="quarter" idx="12"/>
          </p:nvPr>
        </p:nvSpPr>
        <p:spPr/>
        <p:txBody>
          <a:bodyPr>
            <a:normAutofit lnSpcReduction="10000"/>
          </a:bodyPr>
          <a:lstStyle/>
          <a:p>
            <a:fld id="{FFDBF87B-D5E2-4B00-B662-68D9D28044BE}"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mysql_result</a:t>
            </a:r>
            <a:r>
              <a:rPr lang="en-US" dirty="0"/>
              <a:t>()</a:t>
            </a:r>
          </a:p>
        </p:txBody>
      </p:sp>
      <p:sp>
        <p:nvSpPr>
          <p:cNvPr id="3" name="Content Placeholder 2"/>
          <p:cNvSpPr>
            <a:spLocks noGrp="1"/>
          </p:cNvSpPr>
          <p:nvPr>
            <p:ph idx="1"/>
          </p:nvPr>
        </p:nvSpPr>
        <p:spPr/>
        <p:txBody>
          <a:bodyPr/>
          <a:lstStyle/>
          <a:p>
            <a:pPr>
              <a:buNone/>
            </a:pPr>
            <a:r>
              <a:rPr lang="en-US" sz="2400" dirty="0"/>
              <a:t>mixed </a:t>
            </a:r>
            <a:r>
              <a:rPr lang="en-US" sz="2400" dirty="0" err="1"/>
              <a:t>mysql_result</a:t>
            </a:r>
            <a:r>
              <a:rPr lang="en-US" sz="2400" dirty="0"/>
              <a:t> (resource </a:t>
            </a:r>
            <a:r>
              <a:rPr lang="en-US" sz="2400" i="1" dirty="0" err="1"/>
              <a:t>result_set</a:t>
            </a:r>
            <a:r>
              <a:rPr lang="en-US" sz="2400" i="1" dirty="0"/>
              <a:t>, </a:t>
            </a:r>
            <a:r>
              <a:rPr lang="en-US" sz="2400" i="1" dirty="0" err="1"/>
              <a:t>int</a:t>
            </a:r>
            <a:r>
              <a:rPr lang="en-US" sz="2400" i="1" dirty="0"/>
              <a:t> row [, mixed field])</a:t>
            </a:r>
          </a:p>
          <a:p>
            <a:r>
              <a:rPr lang="en-US" dirty="0" err="1"/>
              <a:t>Retreives</a:t>
            </a:r>
            <a:r>
              <a:rPr lang="en-US" dirty="0"/>
              <a:t> data from one filed of the specified row found in the result set.</a:t>
            </a:r>
          </a:p>
          <a:p>
            <a:r>
              <a:rPr lang="en-US" dirty="0"/>
              <a:t>Simple but inefficient.</a:t>
            </a:r>
          </a:p>
          <a:p>
            <a:r>
              <a:rPr lang="en-US" dirty="0"/>
              <a:t>Note in examples that</a:t>
            </a:r>
          </a:p>
          <a:p>
            <a:pPr lvl="1"/>
            <a:r>
              <a:rPr lang="en-US" dirty="0"/>
              <a:t>Row is specified as an offset</a:t>
            </a:r>
          </a:p>
          <a:p>
            <a:pPr lvl="1"/>
            <a:r>
              <a:rPr lang="en-US" dirty="0"/>
              <a:t>Field is identified by field name</a:t>
            </a:r>
          </a:p>
        </p:txBody>
      </p:sp>
      <p:sp>
        <p:nvSpPr>
          <p:cNvPr id="4" name="Footer Placeholder 3">
            <a:extLst>
              <a:ext uri="{FF2B5EF4-FFF2-40B4-BE49-F238E27FC236}">
                <a16:creationId xmlns:a16="http://schemas.microsoft.com/office/drawing/2014/main" id="{4FB9F872-8DF2-43CB-B99E-B192124CE95C}"/>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23EB6F4-3231-4CA0-9BF9-FC893F52054F}"/>
              </a:ext>
            </a:extLst>
          </p:cNvPr>
          <p:cNvSpPr>
            <a:spLocks noGrp="1"/>
          </p:cNvSpPr>
          <p:nvPr>
            <p:ph type="sldNum" sz="quarter" idx="12"/>
          </p:nvPr>
        </p:nvSpPr>
        <p:spPr/>
        <p:txBody>
          <a:bodyPr>
            <a:normAutofit lnSpcReduction="10000"/>
          </a:bodyPr>
          <a:lstStyle/>
          <a:p>
            <a:fld id="{FFDBF87B-D5E2-4B00-B662-68D9D28044BE}"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mysql_result</a:t>
            </a:r>
            <a:r>
              <a:rPr lang="en-US" dirty="0"/>
              <a:t>() </a:t>
            </a:r>
            <a:r>
              <a:rPr lang="en-US" sz="2400" i="1" dirty="0"/>
              <a:t>cont.</a:t>
            </a:r>
            <a:br>
              <a:rPr lang="en-US" sz="2400" i="1" dirty="0"/>
            </a:br>
            <a:r>
              <a:rPr lang="en-US" sz="2400" i="1" dirty="0"/>
              <a:t>Find two values in a single row</a:t>
            </a:r>
            <a:endParaRPr lang="en-US" i="1" dirty="0"/>
          </a:p>
        </p:txBody>
      </p:sp>
      <p:sp>
        <p:nvSpPr>
          <p:cNvPr id="3" name="Content Placeholder 2"/>
          <p:cNvSpPr>
            <a:spLocks noGrp="1"/>
          </p:cNvSpPr>
          <p:nvPr>
            <p:ph idx="1"/>
          </p:nvPr>
        </p:nvSpPr>
        <p:spPr/>
        <p:txBody>
          <a:bodyPr>
            <a:normAutofit/>
          </a:bodyPr>
          <a:lstStyle/>
          <a:p>
            <a:pPr>
              <a:buNone/>
            </a:pPr>
            <a:r>
              <a:rPr lang="en-US" dirty="0"/>
              <a:t>&lt;?</a:t>
            </a:r>
            <a:r>
              <a:rPr lang="en-US" dirty="0" err="1"/>
              <a:t>php</a:t>
            </a:r>
            <a:endParaRPr lang="en-US" dirty="0"/>
          </a:p>
          <a:p>
            <a:pPr>
              <a:buNone/>
            </a:pPr>
            <a:r>
              <a:rPr lang="en-US" dirty="0"/>
              <a:t>...</a:t>
            </a:r>
          </a:p>
          <a:p>
            <a:pPr>
              <a:buNone/>
            </a:pPr>
            <a:r>
              <a:rPr lang="en-US" dirty="0"/>
              <a:t>$query = "SELECT </a:t>
            </a:r>
            <a:r>
              <a:rPr lang="en-US" dirty="0" err="1"/>
              <a:t>productid</a:t>
            </a:r>
            <a:r>
              <a:rPr lang="en-US" dirty="0"/>
              <a:t>, name FROM product ORDER BY name";</a:t>
            </a:r>
          </a:p>
          <a:p>
            <a:pPr>
              <a:buNone/>
            </a:pPr>
            <a:r>
              <a:rPr lang="en-US" dirty="0"/>
              <a:t>$result = </a:t>
            </a:r>
            <a:r>
              <a:rPr lang="en-US" dirty="0" err="1"/>
              <a:t>mysql_query</a:t>
            </a:r>
            <a:r>
              <a:rPr lang="en-US" dirty="0"/>
              <a:t>($query);</a:t>
            </a:r>
          </a:p>
          <a:p>
            <a:pPr>
              <a:buNone/>
            </a:pPr>
            <a:r>
              <a:rPr lang="en-US" dirty="0"/>
              <a:t>$</a:t>
            </a:r>
            <a:r>
              <a:rPr lang="en-US" dirty="0" err="1"/>
              <a:t>productid</a:t>
            </a:r>
            <a:r>
              <a:rPr lang="en-US" dirty="0"/>
              <a:t> = </a:t>
            </a:r>
            <a:r>
              <a:rPr lang="en-US" dirty="0" err="1"/>
              <a:t>mysql_result</a:t>
            </a:r>
            <a:r>
              <a:rPr lang="en-US" dirty="0"/>
              <a:t>($result, 0, "</a:t>
            </a:r>
            <a:r>
              <a:rPr lang="en-US" dirty="0" err="1"/>
              <a:t>productid</a:t>
            </a:r>
            <a:r>
              <a:rPr lang="en-US" dirty="0"/>
              <a:t>");</a:t>
            </a:r>
          </a:p>
          <a:p>
            <a:pPr>
              <a:buNone/>
            </a:pPr>
            <a:r>
              <a:rPr lang="en-US" dirty="0"/>
              <a:t>$name = </a:t>
            </a:r>
            <a:r>
              <a:rPr lang="en-US" dirty="0" err="1"/>
              <a:t>mysql_result</a:t>
            </a:r>
            <a:r>
              <a:rPr lang="en-US" dirty="0"/>
              <a:t>($result, 0, "name");</a:t>
            </a:r>
          </a:p>
          <a:p>
            <a:pPr>
              <a:buNone/>
            </a:pPr>
            <a:r>
              <a:rPr lang="en-US" dirty="0"/>
              <a:t>...</a:t>
            </a:r>
          </a:p>
          <a:p>
            <a:pPr>
              <a:buNone/>
            </a:pPr>
            <a:r>
              <a:rPr lang="en-US" dirty="0"/>
              <a:t>?&gt;</a:t>
            </a:r>
          </a:p>
        </p:txBody>
      </p:sp>
      <p:sp>
        <p:nvSpPr>
          <p:cNvPr id="4" name="Footer Placeholder 3">
            <a:extLst>
              <a:ext uri="{FF2B5EF4-FFF2-40B4-BE49-F238E27FC236}">
                <a16:creationId xmlns:a16="http://schemas.microsoft.com/office/drawing/2014/main" id="{BA3DF87C-9BEC-407F-96A8-ACBC9F407102}"/>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BCE9646-2F3D-4AA1-B983-B7E3DBB0B21E}"/>
              </a:ext>
            </a:extLst>
          </p:cNvPr>
          <p:cNvSpPr>
            <a:spLocks noGrp="1"/>
          </p:cNvSpPr>
          <p:nvPr>
            <p:ph type="sldNum" sz="quarter" idx="12"/>
          </p:nvPr>
        </p:nvSpPr>
        <p:spPr/>
        <p:txBody>
          <a:bodyPr>
            <a:normAutofit lnSpcReduction="10000"/>
          </a:bodyPr>
          <a:lstStyle/>
          <a:p>
            <a:fld id="{FFDBF87B-D5E2-4B00-B662-68D9D28044BE}"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mysql_result</a:t>
            </a:r>
            <a:r>
              <a:rPr lang="en-US" dirty="0"/>
              <a:t>() </a:t>
            </a:r>
            <a:r>
              <a:rPr lang="en-US" sz="2400" i="1" dirty="0"/>
              <a:t>cont.</a:t>
            </a:r>
            <a:br>
              <a:rPr lang="en-US" sz="2400" i="1" dirty="0"/>
            </a:br>
            <a:r>
              <a:rPr lang="en-US" sz="2400" i="1" dirty="0"/>
              <a:t>Find all values (rows) of two fields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&lt;?</a:t>
            </a:r>
            <a:r>
              <a:rPr lang="en-US" dirty="0" err="1"/>
              <a:t>php</a:t>
            </a:r>
            <a:endParaRPr lang="en-US" dirty="0"/>
          </a:p>
          <a:p>
            <a:pPr>
              <a:buNone/>
            </a:pPr>
            <a:r>
              <a:rPr lang="en-US" dirty="0"/>
              <a:t>...</a:t>
            </a:r>
          </a:p>
          <a:p>
            <a:pPr>
              <a:buNone/>
            </a:pPr>
            <a:r>
              <a:rPr lang="en-US" dirty="0"/>
              <a:t>$query = "SELECT </a:t>
            </a:r>
            <a:r>
              <a:rPr lang="en-US" dirty="0" err="1"/>
              <a:t>productid</a:t>
            </a:r>
            <a:r>
              <a:rPr lang="en-US" dirty="0"/>
              <a:t>, name FROM product ORDER BY name";</a:t>
            </a:r>
          </a:p>
          <a:p>
            <a:pPr>
              <a:buNone/>
            </a:pPr>
            <a:r>
              <a:rPr lang="en-US" dirty="0"/>
              <a:t>$result = </a:t>
            </a:r>
            <a:r>
              <a:rPr lang="en-US" dirty="0" err="1"/>
              <a:t>mysql_query</a:t>
            </a:r>
            <a:r>
              <a:rPr lang="en-US" dirty="0"/>
              <a:t>($query);</a:t>
            </a:r>
          </a:p>
          <a:p>
            <a:pPr>
              <a:buNone/>
            </a:pPr>
            <a:r>
              <a:rPr lang="en-US" dirty="0"/>
              <a:t>// Loop through each row, outputting the </a:t>
            </a:r>
            <a:r>
              <a:rPr lang="en-US" dirty="0" err="1"/>
              <a:t>productid</a:t>
            </a:r>
            <a:r>
              <a:rPr lang="en-US" dirty="0"/>
              <a:t> and name</a:t>
            </a:r>
          </a:p>
          <a:p>
            <a:pPr>
              <a:buNone/>
            </a:pPr>
            <a:r>
              <a:rPr lang="en-US" dirty="0"/>
              <a:t>for ($count=0; $count &lt;= </a:t>
            </a:r>
            <a:r>
              <a:rPr lang="en-US" dirty="0" err="1"/>
              <a:t>mysql_numrows</a:t>
            </a:r>
            <a:r>
              <a:rPr lang="en-US" dirty="0"/>
              <a:t>($result); $count++)</a:t>
            </a:r>
          </a:p>
          <a:p>
            <a:pPr>
              <a:buNone/>
            </a:pPr>
            <a:r>
              <a:rPr lang="en-US" dirty="0"/>
              <a:t>{</a:t>
            </a:r>
          </a:p>
          <a:p>
            <a:pPr>
              <a:buNone/>
            </a:pPr>
            <a:r>
              <a:rPr lang="en-US" dirty="0"/>
              <a:t>$</a:t>
            </a:r>
            <a:r>
              <a:rPr lang="en-US" dirty="0" err="1"/>
              <a:t>productid</a:t>
            </a:r>
            <a:r>
              <a:rPr lang="en-US" dirty="0"/>
              <a:t> = </a:t>
            </a:r>
            <a:r>
              <a:rPr lang="en-US" dirty="0" err="1"/>
              <a:t>mysql_result</a:t>
            </a:r>
            <a:r>
              <a:rPr lang="en-US" dirty="0"/>
              <a:t>($result, $count, "</a:t>
            </a:r>
            <a:r>
              <a:rPr lang="en-US" dirty="0" err="1"/>
              <a:t>productid</a:t>
            </a:r>
            <a:r>
              <a:rPr lang="en-US" dirty="0"/>
              <a:t>");</a:t>
            </a:r>
          </a:p>
          <a:p>
            <a:pPr>
              <a:buNone/>
            </a:pPr>
            <a:r>
              <a:rPr lang="en-US" dirty="0"/>
              <a:t>$name = </a:t>
            </a:r>
            <a:r>
              <a:rPr lang="en-US" dirty="0" err="1"/>
              <a:t>mysql_result</a:t>
            </a:r>
            <a:r>
              <a:rPr lang="en-US" dirty="0"/>
              <a:t>($result, $count, "name");</a:t>
            </a:r>
          </a:p>
          <a:p>
            <a:pPr>
              <a:buNone/>
            </a:pPr>
            <a:r>
              <a:rPr lang="en-US" dirty="0"/>
              <a:t>echo "Product: $name ($</a:t>
            </a:r>
            <a:r>
              <a:rPr lang="en-US" dirty="0" err="1"/>
              <a:t>productid</a:t>
            </a:r>
            <a:r>
              <a:rPr lang="en-US" dirty="0"/>
              <a:t>) &lt;</a:t>
            </a:r>
            <a:r>
              <a:rPr lang="en-US" dirty="0" err="1"/>
              <a:t>br</a:t>
            </a:r>
            <a:r>
              <a:rPr lang="en-US" dirty="0"/>
              <a:t> /&gt;";</a:t>
            </a:r>
          </a:p>
          <a:p>
            <a:pPr>
              <a:buNone/>
            </a:pPr>
            <a:r>
              <a:rPr lang="en-US" dirty="0"/>
              <a:t>}</a:t>
            </a:r>
          </a:p>
          <a:p>
            <a:pPr>
              <a:buNone/>
            </a:pPr>
            <a:r>
              <a:rPr lang="en-US" dirty="0"/>
              <a:t>...</a:t>
            </a:r>
          </a:p>
          <a:p>
            <a:pPr>
              <a:buNone/>
            </a:pPr>
            <a:r>
              <a:rPr lang="en-US" dirty="0"/>
              <a:t>?&gt;</a:t>
            </a:r>
          </a:p>
        </p:txBody>
      </p:sp>
      <p:sp>
        <p:nvSpPr>
          <p:cNvPr id="4" name="Footer Placeholder 3">
            <a:extLst>
              <a:ext uri="{FF2B5EF4-FFF2-40B4-BE49-F238E27FC236}">
                <a16:creationId xmlns:a16="http://schemas.microsoft.com/office/drawing/2014/main" id="{A812FEC9-4B2F-44CF-98C7-85AED266EAAF}"/>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28E03463-A9E7-4D0F-AB7A-5935F743C5CB}"/>
              </a:ext>
            </a:extLst>
          </p:cNvPr>
          <p:cNvSpPr>
            <a:spLocks noGrp="1"/>
          </p:cNvSpPr>
          <p:nvPr>
            <p:ph type="sldNum" sz="quarter" idx="12"/>
          </p:nvPr>
        </p:nvSpPr>
        <p:spPr/>
        <p:txBody>
          <a:bodyPr>
            <a:normAutofit lnSpcReduction="10000"/>
          </a:bodyPr>
          <a:lstStyle/>
          <a:p>
            <a:fld id="{FFDBF87B-D5E2-4B00-B662-68D9D28044BE}"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mysql_fetch_row</a:t>
            </a:r>
            <a:r>
              <a:rPr lang="en-US" dirty="0"/>
              <a:t>()</a:t>
            </a:r>
          </a:p>
        </p:txBody>
      </p:sp>
      <p:sp>
        <p:nvSpPr>
          <p:cNvPr id="3" name="Content Placeholder 2"/>
          <p:cNvSpPr>
            <a:spLocks noGrp="1"/>
          </p:cNvSpPr>
          <p:nvPr>
            <p:ph idx="1"/>
          </p:nvPr>
        </p:nvSpPr>
        <p:spPr/>
        <p:txBody>
          <a:bodyPr/>
          <a:lstStyle/>
          <a:p>
            <a:r>
              <a:rPr lang="en-US" dirty="0"/>
              <a:t>array </a:t>
            </a:r>
            <a:r>
              <a:rPr lang="en-US" dirty="0" err="1"/>
              <a:t>mysql_fetch_row</a:t>
            </a:r>
            <a:r>
              <a:rPr lang="en-US" dirty="0"/>
              <a:t> (resource </a:t>
            </a:r>
            <a:r>
              <a:rPr lang="en-US" i="1" dirty="0" err="1"/>
              <a:t>result_set</a:t>
            </a:r>
            <a:r>
              <a:rPr lang="en-US" i="1" dirty="0"/>
              <a:t>)</a:t>
            </a:r>
          </a:p>
          <a:p>
            <a:r>
              <a:rPr lang="en-US" dirty="0"/>
              <a:t>Retrieves an entire row</a:t>
            </a:r>
          </a:p>
          <a:p>
            <a:r>
              <a:rPr lang="en-US" dirty="0"/>
              <a:t>Places values in an indexed array</a:t>
            </a:r>
          </a:p>
        </p:txBody>
      </p:sp>
      <p:sp>
        <p:nvSpPr>
          <p:cNvPr id="4" name="Footer Placeholder 3">
            <a:extLst>
              <a:ext uri="{FF2B5EF4-FFF2-40B4-BE49-F238E27FC236}">
                <a16:creationId xmlns:a16="http://schemas.microsoft.com/office/drawing/2014/main" id="{CB3FAE27-3D34-405C-87A0-9E4BE003842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C1854CEF-1354-42D7-8C72-C867816673D1}"/>
              </a:ext>
            </a:extLst>
          </p:cNvPr>
          <p:cNvSpPr>
            <a:spLocks noGrp="1"/>
          </p:cNvSpPr>
          <p:nvPr>
            <p:ph type="sldNum" sz="quarter" idx="12"/>
          </p:nvPr>
        </p:nvSpPr>
        <p:spPr/>
        <p:txBody>
          <a:bodyPr>
            <a:normAutofit lnSpcReduction="10000"/>
          </a:bodyPr>
          <a:lstStyle/>
          <a:p>
            <a:fld id="{FFDBF87B-D5E2-4B00-B662-68D9D28044BE}"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mysql_fetch_row</a:t>
            </a:r>
            <a:r>
              <a:rPr lang="en-US" dirty="0"/>
              <a:t>() </a:t>
            </a:r>
            <a:r>
              <a:rPr lang="en-US" sz="2400" i="1" dirty="0"/>
              <a:t>cont.</a:t>
            </a:r>
            <a:endParaRPr lang="en-US" i="1" dirty="0"/>
          </a:p>
        </p:txBody>
      </p:sp>
      <p:sp>
        <p:nvSpPr>
          <p:cNvPr id="3" name="Content Placeholder 2"/>
          <p:cNvSpPr>
            <a:spLocks noGrp="1"/>
          </p:cNvSpPr>
          <p:nvPr>
            <p:ph idx="1"/>
          </p:nvPr>
        </p:nvSpPr>
        <p:spPr/>
        <p:txBody>
          <a:bodyPr>
            <a:normAutofit fontScale="92500" lnSpcReduction="10000"/>
          </a:bodyPr>
          <a:lstStyle/>
          <a:p>
            <a:pPr>
              <a:buNone/>
            </a:pPr>
            <a:r>
              <a:rPr lang="en-US" dirty="0"/>
              <a:t>&lt;?</a:t>
            </a:r>
            <a:r>
              <a:rPr lang="en-US" dirty="0" err="1"/>
              <a:t>php</a:t>
            </a:r>
            <a:endParaRPr lang="en-US" dirty="0"/>
          </a:p>
          <a:p>
            <a:pPr>
              <a:buNone/>
            </a:pPr>
            <a:r>
              <a:rPr lang="en-US" dirty="0"/>
              <a:t>$query = "SELECT </a:t>
            </a:r>
            <a:r>
              <a:rPr lang="en-US" dirty="0" err="1"/>
              <a:t>productid</a:t>
            </a:r>
            <a:r>
              <a:rPr lang="en-US" dirty="0"/>
              <a:t>, name FROM product ORDER BY name";</a:t>
            </a:r>
          </a:p>
          <a:p>
            <a:pPr>
              <a:buNone/>
            </a:pPr>
            <a:r>
              <a:rPr lang="en-US" dirty="0"/>
              <a:t>$result = </a:t>
            </a:r>
            <a:r>
              <a:rPr lang="en-US" dirty="0" err="1"/>
              <a:t>mysql_query</a:t>
            </a:r>
            <a:r>
              <a:rPr lang="en-US" dirty="0"/>
              <a:t>($query);</a:t>
            </a:r>
          </a:p>
          <a:p>
            <a:pPr>
              <a:buNone/>
            </a:pPr>
            <a:r>
              <a:rPr lang="en-US" dirty="0"/>
              <a:t>while (list($</a:t>
            </a:r>
            <a:r>
              <a:rPr lang="en-US" dirty="0" err="1"/>
              <a:t>productid</a:t>
            </a:r>
            <a:r>
              <a:rPr lang="en-US" dirty="0"/>
              <a:t>, $name) = </a:t>
            </a:r>
            <a:r>
              <a:rPr lang="en-US" dirty="0" err="1"/>
              <a:t>mysql_fetch_row</a:t>
            </a:r>
            <a:r>
              <a:rPr lang="en-US" dirty="0"/>
              <a:t>($result))</a:t>
            </a:r>
          </a:p>
          <a:p>
            <a:pPr>
              <a:buNone/>
            </a:pPr>
            <a:r>
              <a:rPr lang="en-US" dirty="0"/>
              <a:t>{</a:t>
            </a:r>
          </a:p>
          <a:p>
            <a:pPr>
              <a:buNone/>
            </a:pPr>
            <a:r>
              <a:rPr lang="en-US" dirty="0"/>
              <a:t>     echo "Product: $name ($</a:t>
            </a:r>
            <a:r>
              <a:rPr lang="en-US" dirty="0" err="1"/>
              <a:t>productid</a:t>
            </a:r>
            <a:r>
              <a:rPr lang="en-US" dirty="0"/>
              <a:t>) &lt;</a:t>
            </a:r>
            <a:r>
              <a:rPr lang="en-US" dirty="0" err="1"/>
              <a:t>br</a:t>
            </a:r>
            <a:r>
              <a:rPr lang="en-US" dirty="0"/>
              <a:t> /&gt;";</a:t>
            </a:r>
          </a:p>
          <a:p>
            <a:pPr>
              <a:buNone/>
            </a:pPr>
            <a:r>
              <a:rPr lang="en-US" dirty="0"/>
              <a:t>}</a:t>
            </a:r>
          </a:p>
          <a:p>
            <a:pPr>
              <a:buNone/>
            </a:pPr>
            <a:r>
              <a:rPr lang="en-US" dirty="0"/>
              <a:t>?&gt;</a:t>
            </a:r>
          </a:p>
          <a:p>
            <a:pPr marL="0" indent="0">
              <a:buNone/>
            </a:pPr>
            <a:r>
              <a:rPr lang="en-US" dirty="0"/>
              <a:t>By using the list() function and a while loop, you can assign the field values to a variable as each row is encountered, foregoing the additional steps otherwise necessary to assign the array values to variables.</a:t>
            </a:r>
          </a:p>
          <a:p>
            <a:pPr>
              <a:buNone/>
            </a:pPr>
            <a:endParaRPr lang="en-US" dirty="0"/>
          </a:p>
        </p:txBody>
      </p:sp>
      <p:sp>
        <p:nvSpPr>
          <p:cNvPr id="4" name="Footer Placeholder 3">
            <a:extLst>
              <a:ext uri="{FF2B5EF4-FFF2-40B4-BE49-F238E27FC236}">
                <a16:creationId xmlns:a16="http://schemas.microsoft.com/office/drawing/2014/main" id="{51C5F026-BBFA-420E-915D-1AF2604D9911}"/>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83F0474A-D565-4DEA-B922-486A8AC15C17}"/>
              </a:ext>
            </a:extLst>
          </p:cNvPr>
          <p:cNvSpPr>
            <a:spLocks noGrp="1"/>
          </p:cNvSpPr>
          <p:nvPr>
            <p:ph type="sldNum" sz="quarter" idx="12"/>
          </p:nvPr>
        </p:nvSpPr>
        <p:spPr/>
        <p:txBody>
          <a:bodyPr>
            <a:normAutofit lnSpcReduction="10000"/>
          </a:bodyPr>
          <a:lstStyle/>
          <a:p>
            <a:fld id="{FFDBF87B-D5E2-4B00-B662-68D9D28044BE}"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used in most examples</a:t>
            </a:r>
          </a:p>
        </p:txBody>
      </p:sp>
      <p:sp>
        <p:nvSpPr>
          <p:cNvPr id="3" name="Content Placeholder 2"/>
          <p:cNvSpPr>
            <a:spLocks noGrp="1"/>
          </p:cNvSpPr>
          <p:nvPr>
            <p:ph idx="1"/>
          </p:nvPr>
        </p:nvSpPr>
        <p:spPr/>
        <p:txBody>
          <a:bodyPr>
            <a:normAutofit/>
          </a:bodyPr>
          <a:lstStyle/>
          <a:p>
            <a:pPr>
              <a:buNone/>
            </a:pPr>
            <a:r>
              <a:rPr lang="en-US" dirty="0"/>
              <a:t>CREATE TABLE product (</a:t>
            </a:r>
          </a:p>
          <a:p>
            <a:pPr>
              <a:buNone/>
            </a:pPr>
            <a:r>
              <a:rPr lang="en-US" dirty="0"/>
              <a:t>   </a:t>
            </a:r>
            <a:r>
              <a:rPr lang="en-US" dirty="0" err="1"/>
              <a:t>rowID</a:t>
            </a:r>
            <a:r>
              <a:rPr lang="en-US" dirty="0"/>
              <a:t> INT NOT NULL AUTO_INCREMENT,</a:t>
            </a:r>
          </a:p>
          <a:p>
            <a:pPr>
              <a:buNone/>
            </a:pPr>
            <a:r>
              <a:rPr lang="en-US" dirty="0"/>
              <a:t>   </a:t>
            </a:r>
            <a:r>
              <a:rPr lang="en-US" dirty="0" err="1"/>
              <a:t>productid</a:t>
            </a:r>
            <a:r>
              <a:rPr lang="en-US" dirty="0"/>
              <a:t> VARCHAR(8) NOT NULL,</a:t>
            </a:r>
          </a:p>
          <a:p>
            <a:pPr>
              <a:buNone/>
            </a:pPr>
            <a:r>
              <a:rPr lang="en-US" dirty="0"/>
              <a:t>   name VARCHAR(25) NOT NULL,</a:t>
            </a:r>
          </a:p>
          <a:p>
            <a:pPr>
              <a:buNone/>
            </a:pPr>
            <a:r>
              <a:rPr lang="en-US" dirty="0"/>
              <a:t>   price DECIMAL(5,2) NOT NULL,</a:t>
            </a:r>
          </a:p>
          <a:p>
            <a:pPr>
              <a:buNone/>
            </a:pPr>
            <a:r>
              <a:rPr lang="en-US" dirty="0"/>
              <a:t>   description MEDIUMTEXT NOT NULL,</a:t>
            </a:r>
          </a:p>
          <a:p>
            <a:pPr>
              <a:buNone/>
            </a:pPr>
            <a:r>
              <a:rPr lang="en-US" dirty="0"/>
              <a:t>   PRIMARY KEY(</a:t>
            </a:r>
            <a:r>
              <a:rPr lang="en-US" dirty="0" err="1"/>
              <a:t>rowID</a:t>
            </a:r>
            <a:r>
              <a:rPr lang="en-US" dirty="0"/>
              <a:t>)</a:t>
            </a:r>
          </a:p>
          <a:p>
            <a:pPr>
              <a:buNone/>
            </a:pPr>
            <a:r>
              <a:rPr lang="en-US" dirty="0"/>
              <a:t>)</a:t>
            </a:r>
          </a:p>
        </p:txBody>
      </p:sp>
      <p:sp>
        <p:nvSpPr>
          <p:cNvPr id="4" name="Footer Placeholder 3">
            <a:extLst>
              <a:ext uri="{FF2B5EF4-FFF2-40B4-BE49-F238E27FC236}">
                <a16:creationId xmlns:a16="http://schemas.microsoft.com/office/drawing/2014/main" id="{364D216E-806E-4F51-B72B-9A93537419ED}"/>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CB9A7D3A-CBAF-40A1-BFB8-7A9A5C528D94}"/>
              </a:ext>
            </a:extLst>
          </p:cNvPr>
          <p:cNvSpPr>
            <a:spLocks noGrp="1"/>
          </p:cNvSpPr>
          <p:nvPr>
            <p:ph type="sldNum" sz="quarter" idx="12"/>
          </p:nvPr>
        </p:nvSpPr>
        <p:spPr/>
        <p:txBody>
          <a:bodyPr>
            <a:normAutofit lnSpcReduction="10000"/>
          </a:bodyPr>
          <a:lstStyle/>
          <a:p>
            <a:fld id="{FFDBF87B-D5E2-4B00-B662-68D9D28044BE}"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mysql_fetch_array</a:t>
            </a:r>
            <a:r>
              <a:rPr lang="en-US" dirty="0"/>
              <a:t>()</a:t>
            </a:r>
          </a:p>
        </p:txBody>
      </p:sp>
      <p:sp>
        <p:nvSpPr>
          <p:cNvPr id="3" name="Content Placeholder 2"/>
          <p:cNvSpPr>
            <a:spLocks noGrp="1"/>
          </p:cNvSpPr>
          <p:nvPr>
            <p:ph idx="1"/>
          </p:nvPr>
        </p:nvSpPr>
        <p:spPr/>
        <p:txBody>
          <a:bodyPr>
            <a:normAutofit/>
          </a:bodyPr>
          <a:lstStyle/>
          <a:p>
            <a:pPr>
              <a:buNone/>
            </a:pPr>
            <a:r>
              <a:rPr lang="en-US" sz="2400" dirty="0"/>
              <a:t>array </a:t>
            </a:r>
            <a:r>
              <a:rPr lang="en-US" sz="2400" dirty="0" err="1"/>
              <a:t>mysql_fetch_array</a:t>
            </a:r>
            <a:r>
              <a:rPr lang="en-US" sz="2400" dirty="0"/>
              <a:t> (resource </a:t>
            </a:r>
            <a:r>
              <a:rPr lang="en-US" sz="2400" i="1" dirty="0" err="1"/>
              <a:t>result_set</a:t>
            </a:r>
            <a:r>
              <a:rPr lang="en-US" sz="2400" i="1" dirty="0"/>
              <a:t> [,</a:t>
            </a:r>
            <a:r>
              <a:rPr lang="en-US" sz="2400" i="1" dirty="0" err="1"/>
              <a:t>int</a:t>
            </a:r>
            <a:r>
              <a:rPr lang="en-US" sz="2400" i="1" dirty="0"/>
              <a:t> </a:t>
            </a:r>
            <a:r>
              <a:rPr lang="en-US" sz="2400" i="1" dirty="0" err="1"/>
              <a:t>result_type</a:t>
            </a:r>
            <a:r>
              <a:rPr lang="en-US" sz="2400" i="1" dirty="0"/>
              <a:t>])</a:t>
            </a:r>
          </a:p>
          <a:p>
            <a:r>
              <a:rPr lang="en-US" dirty="0"/>
              <a:t>an enhanced version of </a:t>
            </a:r>
            <a:r>
              <a:rPr lang="en-US" dirty="0" err="1"/>
              <a:t>mysql_fetch_row</a:t>
            </a:r>
            <a:r>
              <a:rPr lang="en-US" dirty="0"/>
              <a:t>()</a:t>
            </a:r>
          </a:p>
          <a:p>
            <a:r>
              <a:rPr lang="en-US" dirty="0" err="1"/>
              <a:t>result_type</a:t>
            </a:r>
            <a:r>
              <a:rPr lang="en-US" dirty="0"/>
              <a:t> determines how data is retrieved</a:t>
            </a:r>
          </a:p>
          <a:p>
            <a:pPr lvl="1"/>
            <a:r>
              <a:rPr lang="en-US" dirty="0"/>
              <a:t>MYSQL_ASSOC: Returns the row as an associative array, with the key represented by the field name and the value by the field contents.</a:t>
            </a:r>
          </a:p>
          <a:p>
            <a:pPr lvl="1"/>
            <a:r>
              <a:rPr lang="en-US" dirty="0"/>
              <a:t>MYSQL_NUM: Returns the row as a numerically indexed array, with the ordering determined by the ordering of the field names as specified within the array. If an asterisk is used (signaling the query to retrieve all fields), the ordering will correspond to the field ordering in the table definition. Designating this option results in </a:t>
            </a:r>
            <a:r>
              <a:rPr lang="en-US" dirty="0" err="1"/>
              <a:t>mysql_fetch_array</a:t>
            </a:r>
            <a:r>
              <a:rPr lang="en-US" dirty="0"/>
              <a:t>() operating in the same fashion as </a:t>
            </a:r>
            <a:r>
              <a:rPr lang="en-US" dirty="0" err="1"/>
              <a:t>mysql_fetch_row</a:t>
            </a:r>
            <a:r>
              <a:rPr lang="en-US" dirty="0"/>
              <a:t>().	</a:t>
            </a:r>
          </a:p>
          <a:p>
            <a:pPr lvl="1"/>
            <a:r>
              <a:rPr lang="en-US" dirty="0"/>
              <a:t>MYSQL_BOTH: Returns the row as both an associative and a numerically indexed array.  Therefore, each field could be referred to in terms of its index offset and its field name.  This is the default.</a:t>
            </a:r>
          </a:p>
        </p:txBody>
      </p:sp>
      <p:sp>
        <p:nvSpPr>
          <p:cNvPr id="4" name="Footer Placeholder 3">
            <a:extLst>
              <a:ext uri="{FF2B5EF4-FFF2-40B4-BE49-F238E27FC236}">
                <a16:creationId xmlns:a16="http://schemas.microsoft.com/office/drawing/2014/main" id="{ECFE1609-F010-4329-9CEB-7DD864F130A6}"/>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E72E971-6A78-4161-8FA5-0A347B7F3E11}"/>
              </a:ext>
            </a:extLst>
          </p:cNvPr>
          <p:cNvSpPr>
            <a:spLocks noGrp="1"/>
          </p:cNvSpPr>
          <p:nvPr>
            <p:ph type="sldNum" sz="quarter" idx="12"/>
          </p:nvPr>
        </p:nvSpPr>
        <p:spPr/>
        <p:txBody>
          <a:bodyPr>
            <a:normAutofit lnSpcReduction="10000"/>
          </a:bodyPr>
          <a:lstStyle/>
          <a:p>
            <a:fld id="{FFDBF87B-D5E2-4B00-B662-68D9D28044BE}"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mysql_fetch_array</a:t>
            </a:r>
            <a:r>
              <a:rPr lang="en-US" dirty="0"/>
              <a:t>()  </a:t>
            </a:r>
            <a:r>
              <a:rPr lang="en-US" sz="2400" i="1" dirty="0"/>
              <a:t>cont.</a:t>
            </a:r>
            <a:endParaRPr lang="en-US" i="1" dirty="0"/>
          </a:p>
        </p:txBody>
      </p:sp>
      <p:sp>
        <p:nvSpPr>
          <p:cNvPr id="3" name="Content Placeholder 2"/>
          <p:cNvSpPr>
            <a:spLocks noGrp="1"/>
          </p:cNvSpPr>
          <p:nvPr>
            <p:ph idx="1"/>
          </p:nvPr>
        </p:nvSpPr>
        <p:spPr>
          <a:xfrm>
            <a:off x="1524000" y="1600201"/>
            <a:ext cx="9144000" cy="4525963"/>
          </a:xfrm>
        </p:spPr>
        <p:txBody>
          <a:bodyPr>
            <a:noAutofit/>
          </a:bodyPr>
          <a:lstStyle/>
          <a:p>
            <a:pPr>
              <a:buNone/>
            </a:pPr>
            <a:r>
              <a:rPr lang="en-US" sz="2800" dirty="0"/>
              <a:t>$query = "SELECT </a:t>
            </a:r>
            <a:r>
              <a:rPr lang="en-US" sz="2800" dirty="0" err="1"/>
              <a:t>productid</a:t>
            </a:r>
            <a:r>
              <a:rPr lang="en-US" sz="2800" dirty="0"/>
              <a:t>, name FROM product ORDER BY name";</a:t>
            </a:r>
          </a:p>
          <a:p>
            <a:pPr>
              <a:buNone/>
            </a:pPr>
            <a:r>
              <a:rPr lang="en-US" sz="2800" dirty="0"/>
              <a:t>$result = </a:t>
            </a:r>
            <a:r>
              <a:rPr lang="en-US" sz="2800" dirty="0" err="1"/>
              <a:t>mysql_query</a:t>
            </a:r>
            <a:r>
              <a:rPr lang="en-US" sz="2800" dirty="0"/>
              <a:t>($query);</a:t>
            </a:r>
          </a:p>
          <a:p>
            <a:pPr>
              <a:buNone/>
            </a:pPr>
            <a:r>
              <a:rPr lang="en-US" sz="2800" dirty="0"/>
              <a:t>while ($row = </a:t>
            </a:r>
            <a:r>
              <a:rPr lang="en-US" sz="2800" dirty="0" err="1"/>
              <a:t>mysql_fetch_array</a:t>
            </a:r>
            <a:r>
              <a:rPr lang="en-US" sz="2800" dirty="0"/>
              <a:t>($result, MYSQL_ASSOC))</a:t>
            </a:r>
          </a:p>
          <a:p>
            <a:pPr>
              <a:buNone/>
            </a:pPr>
            <a:r>
              <a:rPr lang="en-US" sz="2800" dirty="0"/>
              <a:t>{</a:t>
            </a:r>
          </a:p>
          <a:p>
            <a:pPr>
              <a:buNone/>
            </a:pPr>
            <a:r>
              <a:rPr lang="en-US" sz="2800" dirty="0"/>
              <a:t>     $name = $row['name'];</a:t>
            </a:r>
          </a:p>
          <a:p>
            <a:pPr>
              <a:buNone/>
            </a:pPr>
            <a:r>
              <a:rPr lang="en-US" sz="2800" dirty="0"/>
              <a:t>     $</a:t>
            </a:r>
            <a:r>
              <a:rPr lang="en-US" sz="2800" dirty="0" err="1"/>
              <a:t>productid</a:t>
            </a:r>
            <a:r>
              <a:rPr lang="en-US" sz="2800" dirty="0"/>
              <a:t> = $row['</a:t>
            </a:r>
            <a:r>
              <a:rPr lang="en-US" sz="2800" dirty="0" err="1"/>
              <a:t>productid</a:t>
            </a:r>
            <a:r>
              <a:rPr lang="en-US" sz="2800" dirty="0"/>
              <a:t>'];</a:t>
            </a:r>
          </a:p>
          <a:p>
            <a:pPr>
              <a:buNone/>
            </a:pPr>
            <a:r>
              <a:rPr lang="en-US" sz="2800" dirty="0"/>
              <a:t>     echo "Product: $name ($</a:t>
            </a:r>
            <a:r>
              <a:rPr lang="en-US" sz="2800" dirty="0" err="1"/>
              <a:t>productid</a:t>
            </a:r>
            <a:r>
              <a:rPr lang="en-US" sz="2800" dirty="0"/>
              <a:t>) &lt;</a:t>
            </a:r>
            <a:r>
              <a:rPr lang="en-US" sz="2800" dirty="0" err="1"/>
              <a:t>br</a:t>
            </a:r>
            <a:r>
              <a:rPr lang="en-US" sz="2800" dirty="0"/>
              <a:t> /&gt;";</a:t>
            </a:r>
          </a:p>
          <a:p>
            <a:pPr>
              <a:buNone/>
            </a:pPr>
            <a:r>
              <a:rPr lang="en-US" sz="2800" dirty="0"/>
              <a:t>}</a:t>
            </a:r>
          </a:p>
        </p:txBody>
      </p:sp>
      <p:sp>
        <p:nvSpPr>
          <p:cNvPr id="4" name="Footer Placeholder 3">
            <a:extLst>
              <a:ext uri="{FF2B5EF4-FFF2-40B4-BE49-F238E27FC236}">
                <a16:creationId xmlns:a16="http://schemas.microsoft.com/office/drawing/2014/main" id="{4BC0FC28-ADC1-4C9D-90BF-68FE85C82CD3}"/>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17E3B29A-9FAC-4F5E-ADB5-67C716E0BEB0}"/>
              </a:ext>
            </a:extLst>
          </p:cNvPr>
          <p:cNvSpPr>
            <a:spLocks noGrp="1"/>
          </p:cNvSpPr>
          <p:nvPr>
            <p:ph type="sldNum" sz="quarter" idx="12"/>
          </p:nvPr>
        </p:nvSpPr>
        <p:spPr/>
        <p:txBody>
          <a:bodyPr>
            <a:normAutofit lnSpcReduction="10000"/>
          </a:bodyPr>
          <a:lstStyle/>
          <a:p>
            <a:fld id="{FFDBF87B-D5E2-4B00-B662-68D9D28044BE}"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mysql_fetch_array</a:t>
            </a:r>
            <a:r>
              <a:rPr lang="en-US" dirty="0"/>
              <a:t>()  </a:t>
            </a:r>
            <a:r>
              <a:rPr lang="en-US" sz="2400" i="1" dirty="0"/>
              <a:t>cont.</a:t>
            </a:r>
            <a:endParaRPr lang="en-US" dirty="0"/>
          </a:p>
        </p:txBody>
      </p:sp>
      <p:sp>
        <p:nvSpPr>
          <p:cNvPr id="3" name="Content Placeholder 2"/>
          <p:cNvSpPr>
            <a:spLocks noGrp="1"/>
          </p:cNvSpPr>
          <p:nvPr>
            <p:ph idx="1"/>
          </p:nvPr>
        </p:nvSpPr>
        <p:spPr>
          <a:xfrm>
            <a:off x="1524000" y="1600201"/>
            <a:ext cx="9144000" cy="4525963"/>
          </a:xfrm>
        </p:spPr>
        <p:txBody>
          <a:bodyPr>
            <a:normAutofit/>
          </a:bodyPr>
          <a:lstStyle/>
          <a:p>
            <a:pPr>
              <a:buNone/>
            </a:pPr>
            <a:r>
              <a:rPr lang="en-US" dirty="0"/>
              <a:t>$query = "SELECT </a:t>
            </a:r>
            <a:r>
              <a:rPr lang="en-US" dirty="0" err="1"/>
              <a:t>productid</a:t>
            </a:r>
            <a:r>
              <a:rPr lang="en-US" dirty="0"/>
              <a:t>, name FROM product ORDER BY name";</a:t>
            </a:r>
          </a:p>
          <a:p>
            <a:pPr>
              <a:buNone/>
            </a:pPr>
            <a:r>
              <a:rPr lang="en-US" dirty="0"/>
              <a:t>$result = </a:t>
            </a:r>
            <a:r>
              <a:rPr lang="en-US" dirty="0" err="1"/>
              <a:t>mysql_query</a:t>
            </a:r>
            <a:r>
              <a:rPr lang="en-US" dirty="0"/>
              <a:t>($query);</a:t>
            </a:r>
          </a:p>
          <a:p>
            <a:pPr>
              <a:buNone/>
            </a:pPr>
            <a:r>
              <a:rPr lang="en-US" dirty="0"/>
              <a:t>while ($row = </a:t>
            </a:r>
            <a:r>
              <a:rPr lang="en-US" dirty="0" err="1"/>
              <a:t>mysql_fetch_array</a:t>
            </a:r>
            <a:r>
              <a:rPr lang="en-US" dirty="0"/>
              <a:t>($result, MYSQL_NUM))</a:t>
            </a:r>
          </a:p>
          <a:p>
            <a:pPr>
              <a:buNone/>
            </a:pPr>
            <a:r>
              <a:rPr lang="en-US" dirty="0"/>
              <a:t>{</a:t>
            </a:r>
          </a:p>
          <a:p>
            <a:pPr>
              <a:buNone/>
            </a:pPr>
            <a:r>
              <a:rPr lang="en-US" dirty="0"/>
              <a:t>     $name = $row[1];</a:t>
            </a:r>
          </a:p>
          <a:p>
            <a:pPr>
              <a:buNone/>
            </a:pPr>
            <a:r>
              <a:rPr lang="en-US" dirty="0"/>
              <a:t>     $</a:t>
            </a:r>
            <a:r>
              <a:rPr lang="en-US" dirty="0" err="1"/>
              <a:t>productid</a:t>
            </a:r>
            <a:r>
              <a:rPr lang="en-US" dirty="0"/>
              <a:t> = $row[0];</a:t>
            </a:r>
          </a:p>
          <a:p>
            <a:pPr>
              <a:buNone/>
            </a:pPr>
            <a:r>
              <a:rPr lang="en-US" dirty="0"/>
              <a:t>     echo "Product: $name ($</a:t>
            </a:r>
            <a:r>
              <a:rPr lang="en-US" dirty="0" err="1"/>
              <a:t>productid</a:t>
            </a:r>
            <a:r>
              <a:rPr lang="en-US" dirty="0"/>
              <a:t>) &lt;</a:t>
            </a:r>
            <a:r>
              <a:rPr lang="en-US" dirty="0" err="1"/>
              <a:t>br</a:t>
            </a:r>
            <a:r>
              <a:rPr lang="en-US" dirty="0"/>
              <a:t> /&gt;";</a:t>
            </a:r>
          </a:p>
          <a:p>
            <a:pPr>
              <a:buNone/>
            </a:pPr>
            <a:r>
              <a:rPr lang="en-US" dirty="0"/>
              <a:t>}</a:t>
            </a:r>
          </a:p>
        </p:txBody>
      </p:sp>
      <p:sp>
        <p:nvSpPr>
          <p:cNvPr id="4" name="Footer Placeholder 3">
            <a:extLst>
              <a:ext uri="{FF2B5EF4-FFF2-40B4-BE49-F238E27FC236}">
                <a16:creationId xmlns:a16="http://schemas.microsoft.com/office/drawing/2014/main" id="{77A2757F-D69B-4A92-B4DB-79F001186DD1}"/>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AC29A147-E6B7-422A-B9AE-75ADD7A13D4A}"/>
              </a:ext>
            </a:extLst>
          </p:cNvPr>
          <p:cNvSpPr>
            <a:spLocks noGrp="1"/>
          </p:cNvSpPr>
          <p:nvPr>
            <p:ph type="sldNum" sz="quarter" idx="12"/>
          </p:nvPr>
        </p:nvSpPr>
        <p:spPr/>
        <p:txBody>
          <a:bodyPr>
            <a:normAutofit lnSpcReduction="10000"/>
          </a:bodyPr>
          <a:lstStyle/>
          <a:p>
            <a:fld id="{FFDBF87B-D5E2-4B00-B662-68D9D28044BE}"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mysql_fetch_assoc</a:t>
            </a:r>
            <a:r>
              <a:rPr lang="en-US" dirty="0"/>
              <a:t>()</a:t>
            </a:r>
          </a:p>
        </p:txBody>
      </p:sp>
      <p:sp>
        <p:nvSpPr>
          <p:cNvPr id="3" name="Content Placeholder 2"/>
          <p:cNvSpPr>
            <a:spLocks noGrp="1"/>
          </p:cNvSpPr>
          <p:nvPr>
            <p:ph idx="1"/>
          </p:nvPr>
        </p:nvSpPr>
        <p:spPr/>
        <p:txBody>
          <a:bodyPr/>
          <a:lstStyle/>
          <a:p>
            <a:pPr>
              <a:buNone/>
            </a:pPr>
            <a:r>
              <a:rPr lang="en-US" dirty="0"/>
              <a:t>array </a:t>
            </a:r>
            <a:r>
              <a:rPr lang="en-US" dirty="0" err="1"/>
              <a:t>mysql_fetch_assoc</a:t>
            </a:r>
            <a:r>
              <a:rPr lang="en-US" dirty="0"/>
              <a:t> (resource </a:t>
            </a:r>
            <a:r>
              <a:rPr lang="en-US" i="1" dirty="0" err="1"/>
              <a:t>result_set</a:t>
            </a:r>
            <a:r>
              <a:rPr lang="en-US" i="1" dirty="0"/>
              <a:t>)</a:t>
            </a:r>
          </a:p>
          <a:p>
            <a:r>
              <a:rPr lang="en-US" dirty="0"/>
              <a:t>Identical to </a:t>
            </a:r>
            <a:r>
              <a:rPr lang="en-US" dirty="0" err="1"/>
              <a:t>mysql_fetch_array</a:t>
            </a:r>
            <a:r>
              <a:rPr lang="en-US" dirty="0"/>
              <a:t>() when MYSQL_ASSOC is passed in as the </a:t>
            </a:r>
            <a:r>
              <a:rPr lang="en-US" dirty="0" err="1"/>
              <a:t>result_type</a:t>
            </a:r>
            <a:r>
              <a:rPr lang="en-US" dirty="0"/>
              <a:t> parameter.</a:t>
            </a:r>
          </a:p>
        </p:txBody>
      </p:sp>
      <p:sp>
        <p:nvSpPr>
          <p:cNvPr id="4" name="Footer Placeholder 3">
            <a:extLst>
              <a:ext uri="{FF2B5EF4-FFF2-40B4-BE49-F238E27FC236}">
                <a16:creationId xmlns:a16="http://schemas.microsoft.com/office/drawing/2014/main" id="{6C08B568-F3DF-4007-869D-3EA8F0F8FA88}"/>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75F0A96B-D527-42BF-B573-7476397D6AAF}"/>
              </a:ext>
            </a:extLst>
          </p:cNvPr>
          <p:cNvSpPr>
            <a:spLocks noGrp="1"/>
          </p:cNvSpPr>
          <p:nvPr>
            <p:ph type="sldNum" sz="quarter" idx="12"/>
          </p:nvPr>
        </p:nvSpPr>
        <p:spPr/>
        <p:txBody>
          <a:bodyPr>
            <a:normAutofit lnSpcReduction="10000"/>
          </a:bodyPr>
          <a:lstStyle/>
          <a:p>
            <a:fld id="{FFDBF87B-D5E2-4B00-B662-68D9D28044BE}"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a:t>
            </a:r>
          </a:p>
        </p:txBody>
      </p:sp>
      <p:sp>
        <p:nvSpPr>
          <p:cNvPr id="3" name="Content Placeholder 2"/>
          <p:cNvSpPr>
            <a:spLocks noGrp="1"/>
          </p:cNvSpPr>
          <p:nvPr>
            <p:ph idx="1"/>
          </p:nvPr>
        </p:nvSpPr>
        <p:spPr/>
        <p:txBody>
          <a:bodyPr>
            <a:normAutofit/>
          </a:bodyPr>
          <a:lstStyle/>
          <a:p>
            <a:r>
              <a:rPr lang="en-US" dirty="0"/>
              <a:t>Inserting data is similar to retrieving data except that the query often contains variable data.</a:t>
            </a:r>
          </a:p>
          <a:p>
            <a:r>
              <a:rPr lang="en-US" dirty="0"/>
              <a:t>Two steps</a:t>
            </a:r>
          </a:p>
          <a:p>
            <a:pPr lvl="1"/>
            <a:r>
              <a:rPr lang="en-US" dirty="0"/>
              <a:t>Collect the data</a:t>
            </a:r>
          </a:p>
          <a:p>
            <a:pPr lvl="1"/>
            <a:r>
              <a:rPr lang="en-US" dirty="0"/>
              <a:t>Insert the data into the database</a:t>
            </a:r>
          </a:p>
          <a:p>
            <a:r>
              <a:rPr lang="en-US" dirty="0"/>
              <a:t>Example</a:t>
            </a:r>
          </a:p>
          <a:p>
            <a:pPr lvl="1"/>
            <a:r>
              <a:rPr lang="en-US" dirty="0"/>
              <a:t>HTML form collects data</a:t>
            </a:r>
          </a:p>
          <a:p>
            <a:pPr lvl="1"/>
            <a:r>
              <a:rPr lang="en-US" dirty="0"/>
              <a:t>PHP script inserts data</a:t>
            </a:r>
          </a:p>
        </p:txBody>
      </p:sp>
      <p:sp>
        <p:nvSpPr>
          <p:cNvPr id="4" name="Footer Placeholder 3">
            <a:extLst>
              <a:ext uri="{FF2B5EF4-FFF2-40B4-BE49-F238E27FC236}">
                <a16:creationId xmlns:a16="http://schemas.microsoft.com/office/drawing/2014/main" id="{51EEFD85-A8A0-4CA4-8FE8-C52DE2CBD95D}"/>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E8D76C5D-194F-4E3D-861E-7EEF159B2EE8}"/>
              </a:ext>
            </a:extLst>
          </p:cNvPr>
          <p:cNvSpPr>
            <a:spLocks noGrp="1"/>
          </p:cNvSpPr>
          <p:nvPr>
            <p:ph type="sldNum" sz="quarter" idx="12"/>
          </p:nvPr>
        </p:nvSpPr>
        <p:spPr/>
        <p:txBody>
          <a:bodyPr>
            <a:normAutofit lnSpcReduction="10000"/>
          </a:bodyPr>
          <a:lstStyle/>
          <a:p>
            <a:fld id="{FFDBF87B-D5E2-4B00-B662-68D9D28044BE}"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form insert</a:t>
            </a:r>
            <a:br>
              <a:rPr lang="en-US" dirty="0"/>
            </a:br>
            <a:r>
              <a:rPr lang="en-US" dirty="0"/>
              <a:t>(insert.php)</a:t>
            </a:r>
          </a:p>
        </p:txBody>
      </p:sp>
      <p:sp>
        <p:nvSpPr>
          <p:cNvPr id="3" name="Content Placeholder 2"/>
          <p:cNvSpPr>
            <a:spLocks noGrp="1"/>
          </p:cNvSpPr>
          <p:nvPr>
            <p:ph idx="1"/>
          </p:nvPr>
        </p:nvSpPr>
        <p:spPr/>
        <p:txBody>
          <a:bodyPr>
            <a:normAutofit/>
          </a:bodyPr>
          <a:lstStyle/>
          <a:p>
            <a:pPr>
              <a:buNone/>
            </a:pPr>
            <a:r>
              <a:rPr lang="en-US" dirty="0"/>
              <a:t>&lt;form action="&lt;?</a:t>
            </a:r>
            <a:r>
              <a:rPr lang="en-US" dirty="0" err="1"/>
              <a:t>php</a:t>
            </a:r>
            <a:r>
              <a:rPr lang="en-US" dirty="0"/>
              <a:t> echo $_SERVER['PHP_SELF'];?&gt;" method="post"&gt;</a:t>
            </a:r>
          </a:p>
          <a:p>
            <a:pPr>
              <a:buNone/>
            </a:pPr>
            <a:r>
              <a:rPr lang="en-US" dirty="0"/>
              <a:t>&lt;input type="text" name="productid" size="8" </a:t>
            </a:r>
            <a:r>
              <a:rPr lang="en-US" dirty="0" err="1"/>
              <a:t>maxlength</a:t>
            </a:r>
            <a:r>
              <a:rPr lang="en-US" dirty="0"/>
              <a:t>="8" value="" /&gt;</a:t>
            </a:r>
          </a:p>
          <a:p>
            <a:pPr>
              <a:buNone/>
            </a:pPr>
            <a:r>
              <a:rPr lang="en-US" dirty="0"/>
              <a:t>&lt;input type="text" name="name" size="25" </a:t>
            </a:r>
            <a:r>
              <a:rPr lang="en-US" dirty="0" err="1"/>
              <a:t>maxlength</a:t>
            </a:r>
            <a:r>
              <a:rPr lang="en-US" dirty="0"/>
              <a:t>="25" value="" /&gt;</a:t>
            </a:r>
          </a:p>
          <a:p>
            <a:pPr>
              <a:buNone/>
            </a:pPr>
            <a:r>
              <a:rPr lang="en-US" dirty="0"/>
              <a:t>&lt;input type="text" name="price" size="6" </a:t>
            </a:r>
            <a:r>
              <a:rPr lang="en-US" dirty="0" err="1"/>
              <a:t>maxlength</a:t>
            </a:r>
            <a:r>
              <a:rPr lang="en-US" dirty="0"/>
              <a:t>="6" value="" /&gt;</a:t>
            </a:r>
          </a:p>
          <a:p>
            <a:pPr>
              <a:buNone/>
            </a:pPr>
            <a:r>
              <a:rPr lang="en-US" dirty="0"/>
              <a:t>&lt;</a:t>
            </a:r>
            <a:r>
              <a:rPr lang="en-US" dirty="0" err="1"/>
              <a:t>textarea</a:t>
            </a:r>
            <a:r>
              <a:rPr lang="en-US" dirty="0"/>
              <a:t> name="description" rows="5" cols="30"&gt;&lt;/</a:t>
            </a:r>
            <a:r>
              <a:rPr lang="en-US" dirty="0" err="1"/>
              <a:t>textarea</a:t>
            </a:r>
            <a:r>
              <a:rPr lang="en-US" dirty="0"/>
              <a:t>&gt;</a:t>
            </a:r>
          </a:p>
          <a:p>
            <a:pPr>
              <a:buNone/>
            </a:pPr>
            <a:r>
              <a:rPr lang="en-US" dirty="0"/>
              <a:t>&lt;input type="submit" name="submit" value="Submit!" /&gt;</a:t>
            </a:r>
          </a:p>
          <a:p>
            <a:pPr>
              <a:buNone/>
            </a:pPr>
            <a:r>
              <a:rPr lang="en-US" dirty="0"/>
              <a:t>&lt;/form&gt;</a:t>
            </a:r>
          </a:p>
        </p:txBody>
      </p:sp>
      <p:sp>
        <p:nvSpPr>
          <p:cNvPr id="4" name="Footer Placeholder 3">
            <a:extLst>
              <a:ext uri="{FF2B5EF4-FFF2-40B4-BE49-F238E27FC236}">
                <a16:creationId xmlns:a16="http://schemas.microsoft.com/office/drawing/2014/main" id="{F8429B91-AA31-46B2-9F3B-E2A9DF8184F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E35B9CD6-7950-47A0-A8EE-2268DB3488BF}"/>
              </a:ext>
            </a:extLst>
          </p:cNvPr>
          <p:cNvSpPr>
            <a:spLocks noGrp="1"/>
          </p:cNvSpPr>
          <p:nvPr>
            <p:ph type="sldNum" sz="quarter" idx="12"/>
          </p:nvPr>
        </p:nvSpPr>
        <p:spPr/>
        <p:txBody>
          <a:bodyPr>
            <a:normAutofit lnSpcReduction="10000"/>
          </a:bodyPr>
          <a:lstStyle/>
          <a:p>
            <a:fld id="{FFDBF87B-D5E2-4B00-B662-68D9D28044BE}"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code for the insert</a:t>
            </a:r>
          </a:p>
        </p:txBody>
      </p:sp>
      <p:sp>
        <p:nvSpPr>
          <p:cNvPr id="3" name="Content Placeholder 2"/>
          <p:cNvSpPr>
            <a:spLocks noGrp="1"/>
          </p:cNvSpPr>
          <p:nvPr>
            <p:ph idx="1"/>
          </p:nvPr>
        </p:nvSpPr>
        <p:spPr/>
        <p:txBody>
          <a:bodyPr>
            <a:noAutofit/>
          </a:bodyPr>
          <a:lstStyle/>
          <a:p>
            <a:pPr>
              <a:buNone/>
            </a:pPr>
            <a:r>
              <a:rPr lang="en-US" sz="1000" dirty="0"/>
              <a:t>&lt;?</a:t>
            </a:r>
            <a:r>
              <a:rPr lang="en-US" sz="1000" dirty="0" err="1"/>
              <a:t>php</a:t>
            </a:r>
            <a:endParaRPr lang="en-US" sz="1000" dirty="0"/>
          </a:p>
          <a:p>
            <a:pPr>
              <a:buNone/>
            </a:pPr>
            <a:r>
              <a:rPr lang="en-US" sz="1000" dirty="0"/>
              <a:t>// If the submit button has been pressed</a:t>
            </a:r>
          </a:p>
          <a:p>
            <a:pPr>
              <a:buNone/>
            </a:pPr>
            <a:r>
              <a:rPr lang="en-US" sz="1000" dirty="0"/>
              <a:t>if (</a:t>
            </a:r>
            <a:r>
              <a:rPr lang="en-US" sz="1000" dirty="0" err="1"/>
              <a:t>isset</a:t>
            </a:r>
            <a:r>
              <a:rPr lang="en-US" sz="1000" dirty="0"/>
              <a:t>($_POST['submit']))</a:t>
            </a:r>
          </a:p>
          <a:p>
            <a:pPr>
              <a:buNone/>
            </a:pPr>
            <a:r>
              <a:rPr lang="en-US" sz="1000" dirty="0"/>
              <a:t>{</a:t>
            </a:r>
          </a:p>
          <a:p>
            <a:pPr>
              <a:buNone/>
            </a:pPr>
            <a:r>
              <a:rPr lang="en-US" sz="1000" dirty="0"/>
              <a:t>// Connect to the server and select the database</a:t>
            </a:r>
          </a:p>
          <a:p>
            <a:pPr>
              <a:buNone/>
            </a:pPr>
            <a:r>
              <a:rPr lang="fi-FI" sz="1000" dirty="0"/>
              <a:t>$linkID = @mysql_connect("localhost","webuser","secret")</a:t>
            </a:r>
          </a:p>
          <a:p>
            <a:pPr>
              <a:buNone/>
            </a:pPr>
            <a:r>
              <a:rPr lang="en-US" sz="1000" dirty="0"/>
              <a:t>or die("Could not connect to </a:t>
            </a:r>
            <a:r>
              <a:rPr lang="en-US" sz="1000" dirty="0" err="1"/>
              <a:t>MySQL</a:t>
            </a:r>
            <a:r>
              <a:rPr lang="en-US" sz="1000" dirty="0"/>
              <a:t> server");</a:t>
            </a:r>
          </a:p>
          <a:p>
            <a:pPr>
              <a:buNone/>
            </a:pPr>
            <a:r>
              <a:rPr lang="en-US" sz="1000" dirty="0"/>
              <a:t>@</a:t>
            </a:r>
            <a:r>
              <a:rPr lang="en-US" sz="1000" dirty="0" err="1"/>
              <a:t>mysql_select_db</a:t>
            </a:r>
            <a:r>
              <a:rPr lang="en-US" sz="1000" dirty="0"/>
              <a:t>("company") or die("Could not select database");</a:t>
            </a:r>
          </a:p>
          <a:p>
            <a:pPr>
              <a:buNone/>
            </a:pPr>
            <a:r>
              <a:rPr lang="en-US" sz="1000" dirty="0"/>
              <a:t>// Retrieve the posted product information.</a:t>
            </a:r>
          </a:p>
          <a:p>
            <a:pPr>
              <a:buNone/>
            </a:pPr>
            <a:r>
              <a:rPr lang="en-US" sz="1000" dirty="0"/>
              <a:t>$</a:t>
            </a:r>
            <a:r>
              <a:rPr lang="en-US" sz="1000" dirty="0" err="1"/>
              <a:t>productid</a:t>
            </a:r>
            <a:r>
              <a:rPr lang="en-US" sz="1000" dirty="0"/>
              <a:t> = $_POST['</a:t>
            </a:r>
            <a:r>
              <a:rPr lang="en-US" sz="1000" dirty="0" err="1"/>
              <a:t>productid</a:t>
            </a:r>
            <a:r>
              <a:rPr lang="en-US" sz="1000" dirty="0"/>
              <a:t>'];</a:t>
            </a:r>
          </a:p>
          <a:p>
            <a:pPr>
              <a:buNone/>
            </a:pPr>
            <a:r>
              <a:rPr lang="en-US" sz="1000" dirty="0"/>
              <a:t>$name = $_POST['name'];</a:t>
            </a:r>
          </a:p>
          <a:p>
            <a:pPr>
              <a:buNone/>
            </a:pPr>
            <a:r>
              <a:rPr lang="en-US" sz="1000" dirty="0"/>
              <a:t>$price = $_POST['price'];</a:t>
            </a:r>
          </a:p>
          <a:p>
            <a:pPr>
              <a:buNone/>
            </a:pPr>
            <a:r>
              <a:rPr lang="en-US" sz="1000" dirty="0"/>
              <a:t>$description = $_POST['description'];</a:t>
            </a:r>
          </a:p>
          <a:p>
            <a:pPr>
              <a:buNone/>
            </a:pPr>
            <a:r>
              <a:rPr lang="en-US" sz="1000" dirty="0"/>
              <a:t>// Insert the product information into the product table</a:t>
            </a:r>
          </a:p>
          <a:p>
            <a:pPr>
              <a:buNone/>
            </a:pPr>
            <a:r>
              <a:rPr lang="en-US" sz="1000" dirty="0"/>
              <a:t>$query = "INSERT INTO product SET </a:t>
            </a:r>
            <a:r>
              <a:rPr lang="en-US" sz="1000" dirty="0" err="1"/>
              <a:t>productid</a:t>
            </a:r>
            <a:r>
              <a:rPr lang="en-US" sz="1000" dirty="0"/>
              <a:t>='$</a:t>
            </a:r>
            <a:r>
              <a:rPr lang="en-US" sz="1000" dirty="0" err="1"/>
              <a:t>productid</a:t>
            </a:r>
            <a:r>
              <a:rPr lang="en-US" sz="1000" dirty="0"/>
              <a:t>', name='$name',</a:t>
            </a:r>
          </a:p>
          <a:p>
            <a:pPr>
              <a:buNone/>
            </a:pPr>
            <a:r>
              <a:rPr lang="en-US" sz="1000" dirty="0"/>
              <a:t>price='$price', description='$description'";</a:t>
            </a:r>
          </a:p>
          <a:p>
            <a:pPr>
              <a:buNone/>
            </a:pPr>
            <a:r>
              <a:rPr lang="en-US" sz="1000" dirty="0"/>
              <a:t>$result = </a:t>
            </a:r>
            <a:r>
              <a:rPr lang="en-US" sz="1000" dirty="0" err="1"/>
              <a:t>mysql_query</a:t>
            </a:r>
            <a:r>
              <a:rPr lang="en-US" sz="1000" dirty="0"/>
              <a:t>($query);</a:t>
            </a:r>
          </a:p>
          <a:p>
            <a:pPr>
              <a:buNone/>
            </a:pPr>
            <a:r>
              <a:rPr lang="en-US" sz="1000" dirty="0"/>
              <a:t>// Display an appropriate message</a:t>
            </a:r>
          </a:p>
          <a:p>
            <a:pPr>
              <a:buNone/>
            </a:pPr>
            <a:r>
              <a:rPr lang="en-US" sz="1000" dirty="0"/>
              <a:t>if ($result) echo "&lt;p&gt;Product successfully inserted!&lt;/p&gt;";</a:t>
            </a:r>
          </a:p>
          <a:p>
            <a:pPr>
              <a:buNone/>
            </a:pPr>
            <a:r>
              <a:rPr lang="en-US" sz="1000" dirty="0"/>
              <a:t>else echo "&lt;p&gt;There was a problem inserting the product!&lt;/p&gt;";</a:t>
            </a:r>
          </a:p>
          <a:p>
            <a:pPr>
              <a:buNone/>
            </a:pPr>
            <a:r>
              <a:rPr lang="en-US" sz="1000" dirty="0" err="1"/>
              <a:t>mysql_close</a:t>
            </a:r>
            <a:r>
              <a:rPr lang="en-US" sz="1000" dirty="0"/>
              <a:t>();</a:t>
            </a:r>
          </a:p>
          <a:p>
            <a:pPr>
              <a:buNone/>
            </a:pPr>
            <a:r>
              <a:rPr lang="en-US" sz="1000" dirty="0"/>
              <a:t>}</a:t>
            </a:r>
          </a:p>
          <a:p>
            <a:pPr>
              <a:buNone/>
            </a:pPr>
            <a:r>
              <a:rPr lang="en-US" sz="1000" dirty="0"/>
              <a:t>// Include the insertion form</a:t>
            </a:r>
          </a:p>
          <a:p>
            <a:pPr>
              <a:buNone/>
            </a:pPr>
            <a:r>
              <a:rPr lang="en-US" sz="1000" dirty="0"/>
              <a:t>include "insert.php";</a:t>
            </a:r>
          </a:p>
          <a:p>
            <a:pPr>
              <a:buNone/>
            </a:pPr>
            <a:r>
              <a:rPr lang="en-US" sz="1000" dirty="0"/>
              <a:t>?&gt;</a:t>
            </a:r>
          </a:p>
        </p:txBody>
      </p:sp>
      <p:sp>
        <p:nvSpPr>
          <p:cNvPr id="4" name="Footer Placeholder 3">
            <a:extLst>
              <a:ext uri="{FF2B5EF4-FFF2-40B4-BE49-F238E27FC236}">
                <a16:creationId xmlns:a16="http://schemas.microsoft.com/office/drawing/2014/main" id="{E4E0369F-F2A0-45D3-AE33-D2719A87AF65}"/>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EB2573A-56A8-4EAF-9CAA-C3017F56B35F}"/>
              </a:ext>
            </a:extLst>
          </p:cNvPr>
          <p:cNvSpPr>
            <a:spLocks noGrp="1"/>
          </p:cNvSpPr>
          <p:nvPr>
            <p:ph type="sldNum" sz="quarter" idx="12"/>
          </p:nvPr>
        </p:nvSpPr>
        <p:spPr/>
        <p:txBody>
          <a:bodyPr>
            <a:normAutofit lnSpcReduction="10000"/>
          </a:bodyPr>
          <a:lstStyle/>
          <a:p>
            <a:fld id="{FFDBF87B-D5E2-4B00-B662-68D9D28044BE}"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Data</a:t>
            </a:r>
          </a:p>
        </p:txBody>
      </p:sp>
      <p:sp>
        <p:nvSpPr>
          <p:cNvPr id="3" name="Content Placeholder 2"/>
          <p:cNvSpPr>
            <a:spLocks noGrp="1"/>
          </p:cNvSpPr>
          <p:nvPr>
            <p:ph idx="1"/>
          </p:nvPr>
        </p:nvSpPr>
        <p:spPr/>
        <p:txBody>
          <a:bodyPr>
            <a:normAutofit/>
          </a:bodyPr>
          <a:lstStyle/>
          <a:p>
            <a:r>
              <a:rPr lang="en-US" dirty="0"/>
              <a:t>Similar to Inserting</a:t>
            </a:r>
          </a:p>
          <a:p>
            <a:r>
              <a:rPr lang="en-US" dirty="0"/>
              <a:t>Three steps</a:t>
            </a:r>
          </a:p>
          <a:p>
            <a:pPr lvl="1"/>
            <a:r>
              <a:rPr lang="en-US" dirty="0"/>
              <a:t>Display existing data</a:t>
            </a:r>
          </a:p>
          <a:p>
            <a:pPr lvl="1"/>
            <a:r>
              <a:rPr lang="en-US" dirty="0"/>
              <a:t>Collect changes</a:t>
            </a:r>
          </a:p>
          <a:p>
            <a:pPr lvl="1"/>
            <a:r>
              <a:rPr lang="en-US" dirty="0"/>
              <a:t>Post changes</a:t>
            </a:r>
          </a:p>
          <a:p>
            <a:r>
              <a:rPr lang="en-US" dirty="0"/>
              <a:t>Example</a:t>
            </a:r>
          </a:p>
          <a:p>
            <a:pPr lvl="1"/>
            <a:r>
              <a:rPr lang="en-US" dirty="0"/>
              <a:t>HTML form displays existing value</a:t>
            </a:r>
          </a:p>
          <a:p>
            <a:pPr lvl="1"/>
            <a:r>
              <a:rPr lang="en-US" dirty="0"/>
              <a:t>HTML form collects changes</a:t>
            </a:r>
          </a:p>
          <a:p>
            <a:pPr lvl="1"/>
            <a:r>
              <a:rPr lang="en-US" dirty="0"/>
              <a:t>PHP script inserts data</a:t>
            </a:r>
          </a:p>
          <a:p>
            <a:pPr lvl="1"/>
            <a:endParaRPr lang="en-US" dirty="0"/>
          </a:p>
        </p:txBody>
      </p:sp>
      <p:sp>
        <p:nvSpPr>
          <p:cNvPr id="4" name="Footer Placeholder 3">
            <a:extLst>
              <a:ext uri="{FF2B5EF4-FFF2-40B4-BE49-F238E27FC236}">
                <a16:creationId xmlns:a16="http://schemas.microsoft.com/office/drawing/2014/main" id="{EE247877-F3B5-4CD7-B0CD-A63C5F0FBDE2}"/>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3CEC9A9F-4BC5-4E23-861C-C4D45B23C98F}"/>
              </a:ext>
            </a:extLst>
          </p:cNvPr>
          <p:cNvSpPr>
            <a:spLocks noGrp="1"/>
          </p:cNvSpPr>
          <p:nvPr>
            <p:ph type="sldNum" sz="quarter" idx="12"/>
          </p:nvPr>
        </p:nvSpPr>
        <p:spPr/>
        <p:txBody>
          <a:bodyPr>
            <a:normAutofit lnSpcReduction="10000"/>
          </a:bodyPr>
          <a:lstStyle/>
          <a:p>
            <a:fld id="{FFDBF87B-D5E2-4B00-B662-68D9D28044BE}"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HTML form captures row to be modified.</a:t>
            </a:r>
          </a:p>
        </p:txBody>
      </p:sp>
      <p:sp>
        <p:nvSpPr>
          <p:cNvPr id="3" name="Content Placeholder 2"/>
          <p:cNvSpPr>
            <a:spLocks noGrp="1"/>
          </p:cNvSpPr>
          <p:nvPr>
            <p:ph idx="1"/>
          </p:nvPr>
        </p:nvSpPr>
        <p:spPr>
          <a:xfrm>
            <a:off x="1676400" y="1600201"/>
            <a:ext cx="8763000" cy="4525963"/>
          </a:xfrm>
        </p:spPr>
        <p:txBody>
          <a:bodyPr>
            <a:normAutofit/>
          </a:bodyPr>
          <a:lstStyle/>
          <a:p>
            <a:pPr>
              <a:buNone/>
            </a:pPr>
            <a:r>
              <a:rPr lang="en-US" dirty="0"/>
              <a:t>&lt;form action="modify.php" method="post"&gt;</a:t>
            </a:r>
          </a:p>
          <a:p>
            <a:pPr>
              <a:buNone/>
            </a:pPr>
            <a:r>
              <a:rPr lang="en-US" dirty="0"/>
              <a:t>   &lt;select name="</a:t>
            </a:r>
            <a:r>
              <a:rPr lang="en-US" dirty="0" err="1"/>
              <a:t>rowID</a:t>
            </a:r>
            <a:r>
              <a:rPr lang="en-US" dirty="0"/>
              <a:t>"&gt;</a:t>
            </a:r>
          </a:p>
          <a:p>
            <a:pPr>
              <a:buNone/>
            </a:pPr>
            <a:r>
              <a:rPr lang="en-US" dirty="0"/>
              <a:t>      &lt;option name=""&gt;Choose a product:&lt;/option&gt;</a:t>
            </a:r>
          </a:p>
          <a:p>
            <a:pPr>
              <a:buNone/>
            </a:pPr>
            <a:r>
              <a:rPr lang="en-US" dirty="0"/>
              <a:t>      &lt;option name="2"&gt;Apples&lt;/option&gt;</a:t>
            </a:r>
          </a:p>
          <a:p>
            <a:pPr>
              <a:buNone/>
            </a:pPr>
            <a:r>
              <a:rPr lang="en-US" dirty="0"/>
              <a:t>      &lt;option name="1"&gt;Bananas&lt;/option&gt;</a:t>
            </a:r>
          </a:p>
          <a:p>
            <a:pPr>
              <a:buNone/>
            </a:pPr>
            <a:r>
              <a:rPr lang="en-US" dirty="0"/>
              <a:t>      &lt;option name="3"&gt;Oranges&lt;/option&gt;</a:t>
            </a:r>
          </a:p>
          <a:p>
            <a:pPr>
              <a:buNone/>
            </a:pPr>
            <a:r>
              <a:rPr lang="en-US" dirty="0"/>
              <a:t>&lt;/select&gt;</a:t>
            </a:r>
          </a:p>
          <a:p>
            <a:pPr>
              <a:buNone/>
            </a:pPr>
            <a:r>
              <a:rPr lang="en-US" dirty="0"/>
              <a:t>&lt;input type="submit" name="submit" value="Submit" /&gt;</a:t>
            </a:r>
          </a:p>
          <a:p>
            <a:pPr>
              <a:buNone/>
            </a:pPr>
            <a:r>
              <a:rPr lang="en-US" dirty="0"/>
              <a:t>&lt;/form&gt;</a:t>
            </a:r>
          </a:p>
        </p:txBody>
      </p:sp>
      <p:sp>
        <p:nvSpPr>
          <p:cNvPr id="4" name="Footer Placeholder 3">
            <a:extLst>
              <a:ext uri="{FF2B5EF4-FFF2-40B4-BE49-F238E27FC236}">
                <a16:creationId xmlns:a16="http://schemas.microsoft.com/office/drawing/2014/main" id="{9FA3BCCD-AA89-4259-86A2-C9B31F7AF9E7}"/>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6F596171-1660-4C24-BC52-BA5356F724B3}"/>
              </a:ext>
            </a:extLst>
          </p:cNvPr>
          <p:cNvSpPr>
            <a:spLocks noGrp="1"/>
          </p:cNvSpPr>
          <p:nvPr>
            <p:ph type="sldNum" sz="quarter" idx="12"/>
          </p:nvPr>
        </p:nvSpPr>
        <p:spPr/>
        <p:txBody>
          <a:bodyPr>
            <a:normAutofit lnSpcReduction="10000"/>
          </a:bodyPr>
          <a:lstStyle/>
          <a:p>
            <a:fld id="{FFDBF87B-D5E2-4B00-B662-68D9D28044BE}"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PHP code retrieves row &amp; displays filled in form</a:t>
            </a:r>
            <a:br>
              <a:rPr lang="en-US" sz="3200" dirty="0"/>
            </a:br>
            <a:r>
              <a:rPr lang="en-US" sz="3200" dirty="0"/>
              <a:t>(modify.php)</a:t>
            </a:r>
          </a:p>
        </p:txBody>
      </p:sp>
      <p:sp>
        <p:nvSpPr>
          <p:cNvPr id="3" name="Content Placeholder 2"/>
          <p:cNvSpPr>
            <a:spLocks noGrp="1"/>
          </p:cNvSpPr>
          <p:nvPr>
            <p:ph idx="1"/>
          </p:nvPr>
        </p:nvSpPr>
        <p:spPr/>
        <p:txBody>
          <a:bodyPr>
            <a:normAutofit/>
          </a:bodyPr>
          <a:lstStyle/>
          <a:p>
            <a:r>
              <a:rPr lang="en-US" dirty="0"/>
              <a:t>if (</a:t>
            </a:r>
            <a:r>
              <a:rPr lang="en-US" dirty="0" err="1"/>
              <a:t>isset</a:t>
            </a:r>
            <a:r>
              <a:rPr lang="en-US" dirty="0"/>
              <a:t>($_POST['submit’])) {</a:t>
            </a:r>
          </a:p>
          <a:p>
            <a:pPr lvl="1"/>
            <a:r>
              <a:rPr lang="en-US" dirty="0"/>
              <a:t>$</a:t>
            </a:r>
            <a:r>
              <a:rPr lang="en-US" dirty="0" err="1"/>
              <a:t>rowID</a:t>
            </a:r>
            <a:r>
              <a:rPr lang="en-US" dirty="0"/>
              <a:t> = $_POST['</a:t>
            </a:r>
            <a:r>
              <a:rPr lang="en-US" dirty="0" err="1"/>
              <a:t>rowID</a:t>
            </a:r>
            <a:r>
              <a:rPr lang="en-US" dirty="0"/>
              <a:t>’];</a:t>
            </a:r>
          </a:p>
          <a:p>
            <a:pPr lvl="1"/>
            <a:r>
              <a:rPr lang="en-US" dirty="0"/>
              <a:t>$query = "SELECT name, productid, price, description FROM product WHERE </a:t>
            </a:r>
            <a:r>
              <a:rPr lang="en-US" dirty="0" err="1"/>
              <a:t>rowID</a:t>
            </a:r>
            <a:r>
              <a:rPr lang="en-US" dirty="0"/>
              <a:t>='$</a:t>
            </a:r>
            <a:r>
              <a:rPr lang="en-US" dirty="0" err="1"/>
              <a:t>rowID</a:t>
            </a:r>
            <a:r>
              <a:rPr lang="en-US" dirty="0"/>
              <a:t>’”;</a:t>
            </a:r>
          </a:p>
          <a:p>
            <a:pPr lvl="1"/>
            <a:r>
              <a:rPr lang="en-US" dirty="0"/>
              <a:t>$result = </a:t>
            </a:r>
            <a:r>
              <a:rPr lang="en-US" dirty="0" err="1"/>
              <a:t>mysql_query</a:t>
            </a:r>
            <a:r>
              <a:rPr lang="en-US" dirty="0"/>
              <a:t>($query);</a:t>
            </a:r>
          </a:p>
          <a:p>
            <a:pPr lvl="1"/>
            <a:r>
              <a:rPr lang="en-US" dirty="0"/>
              <a:t>list($</a:t>
            </a:r>
            <a:r>
              <a:rPr lang="en-US" dirty="0" err="1"/>
              <a:t>name,$productid,$price,$description</a:t>
            </a:r>
            <a:r>
              <a:rPr lang="en-US" dirty="0"/>
              <a:t>) = </a:t>
            </a:r>
            <a:r>
              <a:rPr lang="en-US" dirty="0" err="1"/>
              <a:t>mysql_fetch_row</a:t>
            </a:r>
            <a:r>
              <a:rPr lang="en-US" dirty="0"/>
              <a:t>($result);</a:t>
            </a:r>
          </a:p>
          <a:p>
            <a:pPr lvl="1"/>
            <a:endParaRPr lang="en-US" dirty="0"/>
          </a:p>
          <a:p>
            <a:r>
              <a:rPr lang="en-US" dirty="0"/>
              <a:t>// Include the form where the product data will be populated</a:t>
            </a:r>
          </a:p>
          <a:p>
            <a:r>
              <a:rPr lang="en-US" dirty="0"/>
              <a:t>   include "modifyform.php";</a:t>
            </a:r>
          </a:p>
          <a:p>
            <a:r>
              <a:rPr lang="en-US" dirty="0"/>
              <a:t>}</a:t>
            </a:r>
          </a:p>
        </p:txBody>
      </p:sp>
      <p:sp>
        <p:nvSpPr>
          <p:cNvPr id="4" name="Footer Placeholder 3">
            <a:extLst>
              <a:ext uri="{FF2B5EF4-FFF2-40B4-BE49-F238E27FC236}">
                <a16:creationId xmlns:a16="http://schemas.microsoft.com/office/drawing/2014/main" id="{15D0435C-E9A2-4CA1-B7EA-6B478FC653F5}"/>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C7CCD3D-5336-423E-9A5F-F9EE90E1238A}"/>
              </a:ext>
            </a:extLst>
          </p:cNvPr>
          <p:cNvSpPr>
            <a:spLocks noGrp="1"/>
          </p:cNvSpPr>
          <p:nvPr>
            <p:ph type="sldNum" sz="quarter" idx="12"/>
          </p:nvPr>
        </p:nvSpPr>
        <p:spPr/>
        <p:txBody>
          <a:bodyPr>
            <a:normAutofit lnSpcReduction="10000"/>
          </a:bodyPr>
          <a:lstStyle/>
          <a:p>
            <a:fld id="{FFDBF87B-D5E2-4B00-B662-68D9D28044BE}"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Connections</a:t>
            </a:r>
          </a:p>
        </p:txBody>
      </p:sp>
      <p:sp>
        <p:nvSpPr>
          <p:cNvPr id="3" name="Content Placeholder 2"/>
          <p:cNvSpPr>
            <a:spLocks noGrp="1"/>
          </p:cNvSpPr>
          <p:nvPr>
            <p:ph idx="1"/>
          </p:nvPr>
        </p:nvSpPr>
        <p:spPr/>
        <p:txBody>
          <a:bodyPr/>
          <a:lstStyle/>
          <a:p>
            <a:r>
              <a:rPr lang="en-US" dirty="0" err="1"/>
              <a:t>mysql_connect</a:t>
            </a:r>
            <a:r>
              <a:rPr lang="en-US" dirty="0"/>
              <a:t>()</a:t>
            </a:r>
          </a:p>
          <a:p>
            <a:r>
              <a:rPr lang="en-US" dirty="0" err="1"/>
              <a:t>mysql_pconnect</a:t>
            </a:r>
            <a:r>
              <a:rPr lang="en-US" dirty="0"/>
              <a:t>()</a:t>
            </a:r>
          </a:p>
          <a:p>
            <a:r>
              <a:rPr lang="en-US" dirty="0" err="1"/>
              <a:t>mysql_close</a:t>
            </a:r>
            <a:r>
              <a:rPr lang="en-US" dirty="0"/>
              <a:t>()</a:t>
            </a:r>
          </a:p>
          <a:p>
            <a:endParaRPr lang="en-US" dirty="0"/>
          </a:p>
        </p:txBody>
      </p:sp>
      <p:sp>
        <p:nvSpPr>
          <p:cNvPr id="4" name="Footer Placeholder 3">
            <a:extLst>
              <a:ext uri="{FF2B5EF4-FFF2-40B4-BE49-F238E27FC236}">
                <a16:creationId xmlns:a16="http://schemas.microsoft.com/office/drawing/2014/main" id="{792C631E-2DA9-4E0B-8D7C-B3AB3700AFAE}"/>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F2294CE3-EE24-4B78-988F-08C84223107B}"/>
              </a:ext>
            </a:extLst>
          </p:cNvPr>
          <p:cNvSpPr>
            <a:spLocks noGrp="1"/>
          </p:cNvSpPr>
          <p:nvPr>
            <p:ph type="sldNum" sz="quarter" idx="12"/>
          </p:nvPr>
        </p:nvSpPr>
        <p:spPr/>
        <p:txBody>
          <a:bodyPr>
            <a:normAutofit lnSpcReduction="10000"/>
          </a:bodyPr>
          <a:lstStyle/>
          <a:p>
            <a:fld id="{FFDBF87B-D5E2-4B00-B662-68D9D28044BE}"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form</a:t>
            </a:r>
            <a:br>
              <a:rPr lang="en-US" dirty="0"/>
            </a:br>
            <a:r>
              <a:rPr lang="en-US" dirty="0"/>
              <a:t>(modifyform.php)</a:t>
            </a:r>
          </a:p>
        </p:txBody>
      </p:sp>
      <p:sp>
        <p:nvSpPr>
          <p:cNvPr id="3" name="Content Placeholder 2"/>
          <p:cNvSpPr>
            <a:spLocks noGrp="1"/>
          </p:cNvSpPr>
          <p:nvPr>
            <p:ph idx="1"/>
          </p:nvPr>
        </p:nvSpPr>
        <p:spPr/>
        <p:txBody>
          <a:bodyPr>
            <a:normAutofit fontScale="77500" lnSpcReduction="20000"/>
          </a:bodyPr>
          <a:lstStyle/>
          <a:p>
            <a:pPr>
              <a:buNone/>
            </a:pPr>
            <a:r>
              <a:rPr lang="en-US" dirty="0"/>
              <a:t>&lt;form action="&lt;?</a:t>
            </a:r>
            <a:r>
              <a:rPr lang="en-US" dirty="0" err="1"/>
              <a:t>php</a:t>
            </a:r>
            <a:r>
              <a:rPr lang="en-US" dirty="0"/>
              <a:t> echo $_SERVER['PHP_SELF'];?&gt;" method="post"&gt;</a:t>
            </a:r>
          </a:p>
          <a:p>
            <a:pPr>
              <a:buNone/>
            </a:pPr>
            <a:r>
              <a:rPr lang="en-US" dirty="0"/>
              <a:t>&lt;input type="hidden" name="</a:t>
            </a:r>
            <a:r>
              <a:rPr lang="en-US" dirty="0" err="1"/>
              <a:t>rowID</a:t>
            </a:r>
            <a:r>
              <a:rPr lang="en-US" dirty="0"/>
              <a:t>" value="&lt;?</a:t>
            </a:r>
            <a:r>
              <a:rPr lang="en-US" dirty="0" err="1"/>
              <a:t>php</a:t>
            </a:r>
            <a:r>
              <a:rPr lang="en-US" dirty="0"/>
              <a:t> echo $</a:t>
            </a:r>
            <a:r>
              <a:rPr lang="en-US" dirty="0" err="1"/>
              <a:t>rowID</a:t>
            </a:r>
            <a:r>
              <a:rPr lang="en-US" dirty="0"/>
              <a:t>;?&gt;"&gt;</a:t>
            </a:r>
          </a:p>
          <a:p>
            <a:pPr>
              <a:buNone/>
            </a:pPr>
            <a:r>
              <a:rPr lang="en-US" dirty="0"/>
              <a:t>&lt;input type="text" name="productid" size="8" </a:t>
            </a:r>
            <a:r>
              <a:rPr lang="en-US" dirty="0" err="1"/>
              <a:t>maxlength</a:t>
            </a:r>
            <a:r>
              <a:rPr lang="en-US" dirty="0"/>
              <a:t>="8"</a:t>
            </a:r>
          </a:p>
          <a:p>
            <a:pPr>
              <a:buNone/>
            </a:pPr>
            <a:r>
              <a:rPr lang="en-US" dirty="0"/>
              <a:t>value="&lt;?</a:t>
            </a:r>
            <a:r>
              <a:rPr lang="en-US" dirty="0" err="1"/>
              <a:t>php</a:t>
            </a:r>
            <a:r>
              <a:rPr lang="en-US" dirty="0"/>
              <a:t> echo $</a:t>
            </a:r>
            <a:r>
              <a:rPr lang="en-US" dirty="0" err="1"/>
              <a:t>productid</a:t>
            </a:r>
            <a:r>
              <a:rPr lang="en-US" dirty="0"/>
              <a:t>;?&gt;" /&gt;</a:t>
            </a:r>
          </a:p>
          <a:p>
            <a:pPr>
              <a:buNone/>
            </a:pPr>
            <a:r>
              <a:rPr lang="en-US" dirty="0"/>
              <a:t>&lt;input type="text" name="name" size="25" </a:t>
            </a:r>
            <a:r>
              <a:rPr lang="en-US" dirty="0" err="1"/>
              <a:t>maxlength</a:t>
            </a:r>
            <a:r>
              <a:rPr lang="en-US" dirty="0"/>
              <a:t>="25"</a:t>
            </a:r>
          </a:p>
          <a:p>
            <a:pPr>
              <a:buNone/>
            </a:pPr>
            <a:r>
              <a:rPr lang="en-US" dirty="0"/>
              <a:t>value="&lt;?</a:t>
            </a:r>
            <a:r>
              <a:rPr lang="en-US" dirty="0" err="1"/>
              <a:t>php</a:t>
            </a:r>
            <a:r>
              <a:rPr lang="en-US" dirty="0"/>
              <a:t> echo $name;?&gt;" /&gt;</a:t>
            </a:r>
          </a:p>
          <a:p>
            <a:pPr>
              <a:buNone/>
            </a:pPr>
            <a:r>
              <a:rPr lang="en-US" dirty="0"/>
              <a:t>&lt;input type="text" name="price" size="6" </a:t>
            </a:r>
            <a:r>
              <a:rPr lang="en-US" dirty="0" err="1"/>
              <a:t>maxlength</a:t>
            </a:r>
            <a:r>
              <a:rPr lang="en-US" dirty="0"/>
              <a:t>="6"</a:t>
            </a:r>
          </a:p>
          <a:p>
            <a:pPr>
              <a:buNone/>
            </a:pPr>
            <a:r>
              <a:rPr lang="en-US" dirty="0"/>
              <a:t>value="&lt;?</a:t>
            </a:r>
            <a:r>
              <a:rPr lang="en-US" dirty="0" err="1"/>
              <a:t>php</a:t>
            </a:r>
            <a:r>
              <a:rPr lang="en-US" dirty="0"/>
              <a:t> echo $price;?&gt;" /&gt;</a:t>
            </a:r>
          </a:p>
          <a:p>
            <a:pPr>
              <a:buNone/>
            </a:pPr>
            <a:r>
              <a:rPr lang="en-US" dirty="0"/>
              <a:t>&lt;</a:t>
            </a:r>
            <a:r>
              <a:rPr lang="en-US" dirty="0" err="1"/>
              <a:t>textarea</a:t>
            </a:r>
            <a:r>
              <a:rPr lang="en-US" dirty="0"/>
              <a:t> name="description" rows="5" cols="30"&gt;</a:t>
            </a:r>
          </a:p>
          <a:p>
            <a:pPr>
              <a:buNone/>
            </a:pPr>
            <a:r>
              <a:rPr lang="en-US" dirty="0"/>
              <a:t>&lt;?</a:t>
            </a:r>
            <a:r>
              <a:rPr lang="en-US" dirty="0" err="1"/>
              <a:t>php</a:t>
            </a:r>
            <a:r>
              <a:rPr lang="en-US" dirty="0"/>
              <a:t> echo $description;?&gt;&lt;/</a:t>
            </a:r>
            <a:r>
              <a:rPr lang="en-US" dirty="0" err="1"/>
              <a:t>textarea</a:t>
            </a:r>
            <a:r>
              <a:rPr lang="en-US" dirty="0"/>
              <a:t>&gt;</a:t>
            </a:r>
          </a:p>
          <a:p>
            <a:pPr>
              <a:buNone/>
            </a:pPr>
            <a:r>
              <a:rPr lang="en-US" dirty="0"/>
              <a:t>&lt;input type="submit" name="submit" value="Submit!" /&gt;</a:t>
            </a:r>
          </a:p>
          <a:p>
            <a:pPr>
              <a:buNone/>
            </a:pPr>
            <a:r>
              <a:rPr lang="en-US" dirty="0"/>
              <a:t>&lt;/form&gt;</a:t>
            </a:r>
          </a:p>
        </p:txBody>
      </p:sp>
      <p:sp>
        <p:nvSpPr>
          <p:cNvPr id="4" name="Footer Placeholder 3">
            <a:extLst>
              <a:ext uri="{FF2B5EF4-FFF2-40B4-BE49-F238E27FC236}">
                <a16:creationId xmlns:a16="http://schemas.microsoft.com/office/drawing/2014/main" id="{98984457-9D2B-48F7-9A49-F232B4D2D985}"/>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5ED3ED5E-3FE0-404D-84E8-EB540B1EFAD3}"/>
              </a:ext>
            </a:extLst>
          </p:cNvPr>
          <p:cNvSpPr>
            <a:spLocks noGrp="1"/>
          </p:cNvSpPr>
          <p:nvPr>
            <p:ph type="sldNum" sz="quarter" idx="12"/>
          </p:nvPr>
        </p:nvSpPr>
        <p:spPr/>
        <p:txBody>
          <a:bodyPr>
            <a:normAutofit lnSpcReduction="10000"/>
          </a:bodyPr>
          <a:lstStyle/>
          <a:p>
            <a:fld id="{FFDBF87B-D5E2-4B00-B662-68D9D28044BE}"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Example</a:t>
            </a:r>
          </a:p>
        </p:txBody>
      </p:sp>
      <p:sp>
        <p:nvSpPr>
          <p:cNvPr id="3" name="Content Placeholder 2"/>
          <p:cNvSpPr>
            <a:spLocks noGrp="1"/>
          </p:cNvSpPr>
          <p:nvPr>
            <p:ph sz="half" idx="1"/>
          </p:nvPr>
        </p:nvSpPr>
        <p:spPr/>
        <p:txBody>
          <a:bodyPr>
            <a:normAutofit fontScale="92500" lnSpcReduction="20000"/>
          </a:bodyPr>
          <a:lstStyle/>
          <a:p>
            <a:pPr>
              <a:buNone/>
            </a:pPr>
            <a:r>
              <a:rPr lang="en-US" dirty="0"/>
              <a:t>if (</a:t>
            </a:r>
            <a:r>
              <a:rPr lang="en-US" dirty="0" err="1"/>
              <a:t>isset</a:t>
            </a:r>
            <a:r>
              <a:rPr lang="en-US" dirty="0"/>
              <a:t>($_POST['submit']))</a:t>
            </a:r>
          </a:p>
          <a:p>
            <a:pPr>
              <a:buNone/>
            </a:pPr>
            <a:r>
              <a:rPr lang="en-US" dirty="0"/>
              <a:t>{</a:t>
            </a:r>
          </a:p>
          <a:p>
            <a:pPr>
              <a:buNone/>
            </a:pPr>
            <a:r>
              <a:rPr lang="en-US" dirty="0"/>
              <a:t>   // Assign the posted information to variables</a:t>
            </a:r>
          </a:p>
          <a:p>
            <a:pPr>
              <a:buNone/>
            </a:pPr>
            <a:r>
              <a:rPr lang="en-US" dirty="0"/>
              <a:t>   $</a:t>
            </a:r>
            <a:r>
              <a:rPr lang="en-US" dirty="0" err="1"/>
              <a:t>rowID</a:t>
            </a:r>
            <a:r>
              <a:rPr lang="en-US" dirty="0"/>
              <a:t> = $_POST['</a:t>
            </a:r>
            <a:r>
              <a:rPr lang="en-US" dirty="0" err="1"/>
              <a:t>rowID</a:t>
            </a:r>
            <a:r>
              <a:rPr lang="en-US" dirty="0"/>
              <a:t>'];</a:t>
            </a:r>
          </a:p>
          <a:p>
            <a:pPr>
              <a:buNone/>
            </a:pPr>
            <a:r>
              <a:rPr lang="en-US" dirty="0"/>
              <a:t>   $</a:t>
            </a:r>
            <a:r>
              <a:rPr lang="en-US" dirty="0" err="1"/>
              <a:t>productid</a:t>
            </a:r>
            <a:r>
              <a:rPr lang="en-US" dirty="0"/>
              <a:t> = $_POST['</a:t>
            </a:r>
            <a:r>
              <a:rPr lang="en-US" dirty="0" err="1"/>
              <a:t>productid</a:t>
            </a:r>
            <a:r>
              <a:rPr lang="en-US" dirty="0"/>
              <a:t>'];</a:t>
            </a:r>
          </a:p>
          <a:p>
            <a:pPr>
              <a:buNone/>
            </a:pPr>
            <a:r>
              <a:rPr lang="en-US" dirty="0"/>
              <a:t>   $name = $_POST['name'];</a:t>
            </a:r>
          </a:p>
          <a:p>
            <a:pPr>
              <a:buNone/>
            </a:pPr>
            <a:r>
              <a:rPr lang="en-US" dirty="0"/>
              <a:t>   $price = $_POST['price'];</a:t>
            </a:r>
          </a:p>
          <a:p>
            <a:pPr>
              <a:buNone/>
            </a:pPr>
            <a:r>
              <a:rPr lang="en-US" dirty="0"/>
              <a:t>   $description = $_POST['description'];</a:t>
            </a:r>
          </a:p>
        </p:txBody>
      </p:sp>
      <p:sp>
        <p:nvSpPr>
          <p:cNvPr id="6" name="Content Placeholder 5">
            <a:extLst>
              <a:ext uri="{FF2B5EF4-FFF2-40B4-BE49-F238E27FC236}">
                <a16:creationId xmlns:a16="http://schemas.microsoft.com/office/drawing/2014/main" id="{349AFA4E-6351-412F-9F51-602494DB51AB}"/>
              </a:ext>
            </a:extLst>
          </p:cNvPr>
          <p:cNvSpPr>
            <a:spLocks noGrp="1"/>
          </p:cNvSpPr>
          <p:nvPr>
            <p:ph sz="half" idx="2"/>
          </p:nvPr>
        </p:nvSpPr>
        <p:spPr/>
        <p:txBody>
          <a:bodyPr>
            <a:normAutofit fontScale="92500" lnSpcReduction="20000"/>
          </a:bodyPr>
          <a:lstStyle/>
          <a:p>
            <a:pPr>
              <a:buNone/>
            </a:pPr>
            <a:r>
              <a:rPr lang="en-US" dirty="0"/>
              <a:t>// Update the database with the new product information</a:t>
            </a:r>
          </a:p>
          <a:p>
            <a:pPr>
              <a:buNone/>
            </a:pPr>
            <a:r>
              <a:rPr lang="en-US" dirty="0"/>
              <a:t>$query = "UPDATE product SET productid='$productid', name='$name’,</a:t>
            </a:r>
          </a:p>
          <a:p>
            <a:pPr>
              <a:buNone/>
            </a:pPr>
            <a:r>
              <a:rPr lang="en-US" dirty="0"/>
              <a:t>price='$price', description='$description’ WHERE </a:t>
            </a:r>
            <a:r>
              <a:rPr lang="en-US" dirty="0" err="1"/>
              <a:t>rowID</a:t>
            </a:r>
            <a:r>
              <a:rPr lang="en-US" dirty="0"/>
              <a:t>='$</a:t>
            </a:r>
            <a:r>
              <a:rPr lang="en-US" dirty="0" err="1"/>
              <a:t>rowID</a:t>
            </a:r>
            <a:r>
              <a:rPr lang="en-US" dirty="0"/>
              <a:t>’”;</a:t>
            </a:r>
          </a:p>
          <a:p>
            <a:pPr>
              <a:buNone/>
            </a:pPr>
            <a:r>
              <a:rPr lang="en-US" dirty="0"/>
              <a:t>$result = </a:t>
            </a:r>
            <a:r>
              <a:rPr lang="en-US" dirty="0" err="1"/>
              <a:t>mysql_query</a:t>
            </a:r>
            <a:r>
              <a:rPr lang="en-US" dirty="0"/>
              <a:t>($query);</a:t>
            </a:r>
          </a:p>
          <a:p>
            <a:pPr>
              <a:buNone/>
            </a:pPr>
            <a:r>
              <a:rPr lang="en-US" dirty="0"/>
              <a:t>// Inform the reader whether the update process was successful</a:t>
            </a:r>
          </a:p>
          <a:p>
            <a:pPr>
              <a:buNone/>
            </a:pPr>
            <a:r>
              <a:rPr lang="en-US" dirty="0"/>
              <a:t>if ($result) echo "&lt;p&gt;The product has been successfully updated.&lt;/p&gt;";</a:t>
            </a:r>
          </a:p>
          <a:p>
            <a:pPr>
              <a:buNone/>
            </a:pPr>
            <a:r>
              <a:rPr lang="en-US" dirty="0"/>
              <a:t>else echo "&lt;p&gt;There was a problem updating the product.&lt;/p&gt;";</a:t>
            </a:r>
          </a:p>
          <a:p>
            <a:pPr>
              <a:buNone/>
            </a:pPr>
            <a:r>
              <a:rPr lang="en-US" dirty="0"/>
              <a:t>}</a:t>
            </a:r>
          </a:p>
        </p:txBody>
      </p:sp>
      <p:sp>
        <p:nvSpPr>
          <p:cNvPr id="4" name="Footer Placeholder 3">
            <a:extLst>
              <a:ext uri="{FF2B5EF4-FFF2-40B4-BE49-F238E27FC236}">
                <a16:creationId xmlns:a16="http://schemas.microsoft.com/office/drawing/2014/main" id="{17AD7C8D-C3DC-417B-8D08-CF22584E286B}"/>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BF9E61C0-4B58-4F0A-A708-7317291E637F}"/>
              </a:ext>
            </a:extLst>
          </p:cNvPr>
          <p:cNvSpPr>
            <a:spLocks noGrp="1"/>
          </p:cNvSpPr>
          <p:nvPr>
            <p:ph type="sldNum" sz="quarter" idx="12"/>
          </p:nvPr>
        </p:nvSpPr>
        <p:spPr/>
        <p:txBody>
          <a:bodyPr>
            <a:normAutofit lnSpcReduction="10000"/>
          </a:bodyPr>
          <a:lstStyle/>
          <a:p>
            <a:fld id="{FFDBF87B-D5E2-4B00-B662-68D9D28044BE}"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Data</a:t>
            </a:r>
          </a:p>
        </p:txBody>
      </p:sp>
      <p:sp>
        <p:nvSpPr>
          <p:cNvPr id="3" name="Content Placeholder 2"/>
          <p:cNvSpPr>
            <a:spLocks noGrp="1"/>
          </p:cNvSpPr>
          <p:nvPr>
            <p:ph idx="1"/>
          </p:nvPr>
        </p:nvSpPr>
        <p:spPr/>
        <p:txBody>
          <a:bodyPr>
            <a:normAutofit/>
          </a:bodyPr>
          <a:lstStyle/>
          <a:p>
            <a:r>
              <a:rPr lang="en-US" dirty="0"/>
              <a:t>Similar to Modification</a:t>
            </a:r>
          </a:p>
          <a:p>
            <a:r>
              <a:rPr lang="en-US" dirty="0"/>
              <a:t>Three steps</a:t>
            </a:r>
          </a:p>
          <a:p>
            <a:pPr lvl="1"/>
            <a:r>
              <a:rPr lang="en-US" dirty="0"/>
              <a:t>Display existing data</a:t>
            </a:r>
          </a:p>
          <a:p>
            <a:pPr lvl="1"/>
            <a:r>
              <a:rPr lang="en-US" dirty="0"/>
              <a:t>Select data to be deleted</a:t>
            </a:r>
          </a:p>
          <a:p>
            <a:pPr lvl="1"/>
            <a:r>
              <a:rPr lang="en-US" dirty="0"/>
              <a:t>Post changes</a:t>
            </a:r>
          </a:p>
          <a:p>
            <a:r>
              <a:rPr lang="en-US" dirty="0"/>
              <a:t>Example</a:t>
            </a:r>
          </a:p>
          <a:p>
            <a:pPr lvl="1"/>
            <a:r>
              <a:rPr lang="en-US" dirty="0"/>
              <a:t>PHP script deletes data</a:t>
            </a:r>
          </a:p>
          <a:p>
            <a:pPr lvl="1"/>
            <a:endParaRPr lang="en-US" dirty="0"/>
          </a:p>
          <a:p>
            <a:endParaRPr lang="en-US" dirty="0"/>
          </a:p>
        </p:txBody>
      </p:sp>
      <p:sp>
        <p:nvSpPr>
          <p:cNvPr id="4" name="Footer Placeholder 3">
            <a:extLst>
              <a:ext uri="{FF2B5EF4-FFF2-40B4-BE49-F238E27FC236}">
                <a16:creationId xmlns:a16="http://schemas.microsoft.com/office/drawing/2014/main" id="{64F2E1E9-7A2D-4A11-838A-C4741A9B8DC4}"/>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9A0F082-8626-4C2B-8C9B-CA6E80809D5C}"/>
              </a:ext>
            </a:extLst>
          </p:cNvPr>
          <p:cNvSpPr>
            <a:spLocks noGrp="1"/>
          </p:cNvSpPr>
          <p:nvPr>
            <p:ph type="sldNum" sz="quarter" idx="12"/>
          </p:nvPr>
        </p:nvSpPr>
        <p:spPr/>
        <p:txBody>
          <a:bodyPr>
            <a:normAutofit lnSpcReduction="10000"/>
          </a:bodyPr>
          <a:lstStyle/>
          <a:p>
            <a:fld id="{FFDBF87B-D5E2-4B00-B662-68D9D28044BE}"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example</a:t>
            </a:r>
          </a:p>
        </p:txBody>
      </p:sp>
      <p:sp>
        <p:nvSpPr>
          <p:cNvPr id="3" name="Content Placeholder 2"/>
          <p:cNvSpPr>
            <a:spLocks noGrp="1"/>
          </p:cNvSpPr>
          <p:nvPr>
            <p:ph sz="half" idx="1"/>
          </p:nvPr>
        </p:nvSpPr>
        <p:spPr/>
        <p:txBody>
          <a:bodyPr>
            <a:normAutofit fontScale="62500" lnSpcReduction="20000"/>
          </a:bodyPr>
          <a:lstStyle/>
          <a:p>
            <a:pPr>
              <a:buNone/>
            </a:pPr>
            <a:r>
              <a:rPr lang="en-US" dirty="0"/>
              <a:t>&lt;?</a:t>
            </a:r>
            <a:r>
              <a:rPr lang="en-US" dirty="0" err="1"/>
              <a:t>php</a:t>
            </a:r>
            <a:endParaRPr lang="en-US" dirty="0"/>
          </a:p>
          <a:p>
            <a:pPr>
              <a:buNone/>
            </a:pPr>
            <a:r>
              <a:rPr lang="en-US" dirty="0"/>
              <a:t>   // Connect to the server and select the database</a:t>
            </a:r>
          </a:p>
          <a:p>
            <a:pPr>
              <a:buNone/>
            </a:pPr>
            <a:r>
              <a:rPr lang="en-US" dirty="0"/>
              <a:t>   </a:t>
            </a:r>
            <a:r>
              <a:rPr lang="en-US" dirty="0" err="1"/>
              <a:t>mysql_connect</a:t>
            </a:r>
            <a:r>
              <a:rPr lang="en-US" dirty="0"/>
              <a:t>("</a:t>
            </a:r>
            <a:r>
              <a:rPr lang="en-US" dirty="0" err="1"/>
              <a:t>localhost","webuser","secret</a:t>
            </a:r>
            <a:r>
              <a:rPr lang="en-US" dirty="0"/>
              <a:t>");</a:t>
            </a:r>
          </a:p>
          <a:p>
            <a:pPr>
              <a:buNone/>
            </a:pPr>
            <a:r>
              <a:rPr lang="en-US" dirty="0"/>
              <a:t>   </a:t>
            </a:r>
            <a:r>
              <a:rPr lang="en-US" dirty="0" err="1"/>
              <a:t>mysql_select_db</a:t>
            </a:r>
            <a:r>
              <a:rPr lang="en-US" dirty="0"/>
              <a:t>("company");</a:t>
            </a:r>
          </a:p>
          <a:p>
            <a:pPr>
              <a:buNone/>
            </a:pPr>
            <a:r>
              <a:rPr lang="en-US" dirty="0"/>
              <a:t>   // Has the form been submitted?</a:t>
            </a:r>
          </a:p>
          <a:p>
            <a:pPr>
              <a:buNone/>
            </a:pPr>
            <a:r>
              <a:rPr lang="en-US" dirty="0"/>
              <a:t>   if (</a:t>
            </a:r>
            <a:r>
              <a:rPr lang="en-US" dirty="0" err="1"/>
              <a:t>isset</a:t>
            </a:r>
            <a:r>
              <a:rPr lang="en-US" dirty="0"/>
              <a:t>($_POST['submit']))</a:t>
            </a:r>
          </a:p>
          <a:p>
            <a:pPr>
              <a:buNone/>
            </a:pPr>
            <a:r>
              <a:rPr lang="en-US" dirty="0"/>
              <a:t>   {</a:t>
            </a:r>
          </a:p>
          <a:p>
            <a:pPr>
              <a:buNone/>
            </a:pPr>
            <a:r>
              <a:rPr lang="en-US" dirty="0"/>
              <a:t>      // Loop through each product with an enabled checkbox</a:t>
            </a:r>
          </a:p>
          <a:p>
            <a:pPr>
              <a:buNone/>
            </a:pPr>
            <a:r>
              <a:rPr lang="en-US" dirty="0"/>
              <a:t>      </a:t>
            </a:r>
            <a:r>
              <a:rPr lang="en-US" dirty="0" err="1"/>
              <a:t>foreach</a:t>
            </a:r>
            <a:r>
              <a:rPr lang="en-US" dirty="0"/>
              <a:t>($count=0; $count &lt; count($_POST['</a:t>
            </a:r>
            <a:r>
              <a:rPr lang="en-US" dirty="0" err="1"/>
              <a:t>rowID</a:t>
            </a:r>
            <a:r>
              <a:rPr lang="en-US" dirty="0"/>
              <a:t>']); $count++)</a:t>
            </a:r>
          </a:p>
          <a:p>
            <a:pPr>
              <a:buNone/>
            </a:pPr>
            <a:r>
              <a:rPr lang="en-US" dirty="0"/>
              <a:t>      {</a:t>
            </a:r>
          </a:p>
        </p:txBody>
      </p:sp>
      <p:sp>
        <p:nvSpPr>
          <p:cNvPr id="6" name="Content Placeholder 5">
            <a:extLst>
              <a:ext uri="{FF2B5EF4-FFF2-40B4-BE49-F238E27FC236}">
                <a16:creationId xmlns:a16="http://schemas.microsoft.com/office/drawing/2014/main" id="{E23B8B52-8E9E-47EE-AAFF-B83DC3E45A5D}"/>
              </a:ext>
            </a:extLst>
          </p:cNvPr>
          <p:cNvSpPr>
            <a:spLocks noGrp="1"/>
          </p:cNvSpPr>
          <p:nvPr>
            <p:ph sz="half" idx="2"/>
          </p:nvPr>
        </p:nvSpPr>
        <p:spPr/>
        <p:txBody>
          <a:bodyPr>
            <a:normAutofit fontScale="62500" lnSpcReduction="20000"/>
          </a:bodyPr>
          <a:lstStyle/>
          <a:p>
            <a:pPr>
              <a:buNone/>
            </a:pPr>
            <a:r>
              <a:rPr lang="en-US" dirty="0"/>
              <a:t> $</a:t>
            </a:r>
            <a:r>
              <a:rPr lang="en-US" dirty="0" err="1"/>
              <a:t>rowID</a:t>
            </a:r>
            <a:r>
              <a:rPr lang="en-US" dirty="0"/>
              <a:t> = $_POST['</a:t>
            </a:r>
            <a:r>
              <a:rPr lang="en-US" dirty="0" err="1"/>
              <a:t>rowID</a:t>
            </a:r>
            <a:r>
              <a:rPr lang="en-US" dirty="0"/>
              <a:t>'][$count];</a:t>
            </a:r>
          </a:p>
          <a:p>
            <a:pPr>
              <a:buNone/>
            </a:pPr>
            <a:r>
              <a:rPr lang="en-US" dirty="0"/>
              <a:t>         $query = "DELETE FROM product WHERE </a:t>
            </a:r>
            <a:r>
              <a:rPr lang="en-US" dirty="0" err="1"/>
              <a:t>rowID</a:t>
            </a:r>
            <a:r>
              <a:rPr lang="en-US" dirty="0"/>
              <a:t>='$</a:t>
            </a:r>
            <a:r>
              <a:rPr lang="en-US" dirty="0" err="1"/>
              <a:t>rowID</a:t>
            </a:r>
            <a:r>
              <a:rPr lang="en-US" dirty="0"/>
              <a:t>'";</a:t>
            </a:r>
          </a:p>
          <a:p>
            <a:pPr>
              <a:buNone/>
            </a:pPr>
            <a:r>
              <a:rPr lang="en-US" dirty="0"/>
              <a:t>         $result = </a:t>
            </a:r>
            <a:r>
              <a:rPr lang="en-US" dirty="0" err="1"/>
              <a:t>mysql_query</a:t>
            </a:r>
            <a:r>
              <a:rPr lang="en-US" dirty="0"/>
              <a:t>($query);</a:t>
            </a:r>
          </a:p>
          <a:p>
            <a:pPr>
              <a:buNone/>
            </a:pPr>
            <a:r>
              <a:rPr lang="en-US" dirty="0"/>
              <a:t>         // Should have one affected row</a:t>
            </a:r>
          </a:p>
          <a:p>
            <a:pPr>
              <a:buNone/>
            </a:pPr>
            <a:r>
              <a:rPr lang="en-US" dirty="0"/>
              <a:t>         if ((</a:t>
            </a:r>
            <a:r>
              <a:rPr lang="en-US" dirty="0" err="1"/>
              <a:t>mysql_affected_rows</a:t>
            </a:r>
            <a:r>
              <a:rPr lang="en-US" dirty="0"/>
              <a:t>() == 0) || </a:t>
            </a:r>
            <a:r>
              <a:rPr lang="en-US" dirty="0" err="1"/>
              <a:t>mysql_affected_rows</a:t>
            </a:r>
            <a:r>
              <a:rPr lang="en-US" dirty="0"/>
              <a:t>() == -1) {</a:t>
            </a:r>
          </a:p>
          <a:p>
            <a:pPr>
              <a:buNone/>
            </a:pPr>
            <a:r>
              <a:rPr lang="en-US" dirty="0"/>
              <a:t>            echo "&lt;p&gt;There was a problem deleting some of the selected items.&lt;/p&gt;";</a:t>
            </a:r>
          </a:p>
          <a:p>
            <a:pPr>
              <a:buNone/>
            </a:pPr>
            <a:r>
              <a:rPr lang="en-US" dirty="0"/>
              <a:t>            exit;</a:t>
            </a:r>
          </a:p>
          <a:p>
            <a:pPr>
              <a:buNone/>
            </a:pPr>
            <a:r>
              <a:rPr lang="en-US" dirty="0"/>
              <a:t>         }</a:t>
            </a:r>
          </a:p>
          <a:p>
            <a:pPr>
              <a:buNone/>
            </a:pPr>
            <a:r>
              <a:rPr lang="en-US" dirty="0"/>
              <a:t>      }</a:t>
            </a:r>
          </a:p>
          <a:p>
            <a:pPr>
              <a:buNone/>
            </a:pPr>
            <a:r>
              <a:rPr lang="en-US" dirty="0"/>
              <a:t>      echo "&lt;p&gt;The selected items were successfully deleted.&lt;/p&gt;";</a:t>
            </a:r>
          </a:p>
          <a:p>
            <a:pPr>
              <a:buNone/>
            </a:pPr>
            <a:r>
              <a:rPr lang="en-US" dirty="0"/>
              <a:t>   }</a:t>
            </a:r>
          </a:p>
          <a:p>
            <a:pPr>
              <a:buNone/>
            </a:pPr>
            <a:r>
              <a:rPr lang="en-US" dirty="0"/>
              <a:t>?&gt;</a:t>
            </a:r>
          </a:p>
        </p:txBody>
      </p:sp>
      <p:sp>
        <p:nvSpPr>
          <p:cNvPr id="4" name="Footer Placeholder 3">
            <a:extLst>
              <a:ext uri="{FF2B5EF4-FFF2-40B4-BE49-F238E27FC236}">
                <a16:creationId xmlns:a16="http://schemas.microsoft.com/office/drawing/2014/main" id="{48BFB60D-299B-486E-B0AF-06E3A701AE7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1FDF33B0-159C-4A06-B65E-05AC66F70B85}"/>
              </a:ext>
            </a:extLst>
          </p:cNvPr>
          <p:cNvSpPr>
            <a:spLocks noGrp="1"/>
          </p:cNvSpPr>
          <p:nvPr>
            <p:ph type="sldNum" sz="quarter" idx="12"/>
          </p:nvPr>
        </p:nvSpPr>
        <p:spPr/>
        <p:txBody>
          <a:bodyPr>
            <a:normAutofit lnSpcReduction="10000"/>
          </a:bodyPr>
          <a:lstStyle/>
          <a:p>
            <a:fld id="{FFDBF87B-D5E2-4B00-B662-68D9D28044BE}"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mysql_num_rows</a:t>
            </a:r>
            <a:r>
              <a:rPr lang="en-US" dirty="0"/>
              <a:t>()</a:t>
            </a:r>
          </a:p>
        </p:txBody>
      </p:sp>
      <p:sp>
        <p:nvSpPr>
          <p:cNvPr id="3" name="Content Placeholder 2"/>
          <p:cNvSpPr>
            <a:spLocks noGrp="1"/>
          </p:cNvSpPr>
          <p:nvPr>
            <p:ph idx="1"/>
          </p:nvPr>
        </p:nvSpPr>
        <p:spPr/>
        <p:txBody>
          <a:bodyPr>
            <a:normAutofit/>
          </a:bodyPr>
          <a:lstStyle/>
          <a:p>
            <a:pPr>
              <a:buNone/>
            </a:pPr>
            <a:r>
              <a:rPr lang="en-US" dirty="0"/>
              <a:t>int </a:t>
            </a:r>
            <a:r>
              <a:rPr lang="en-US" dirty="0" err="1"/>
              <a:t>mysql_num_rows</a:t>
            </a:r>
            <a:r>
              <a:rPr lang="en-US" dirty="0"/>
              <a:t> (resource </a:t>
            </a:r>
            <a:r>
              <a:rPr lang="en-US" i="1" dirty="0" err="1"/>
              <a:t>result_set</a:t>
            </a:r>
            <a:r>
              <a:rPr lang="en-US" i="1" dirty="0"/>
              <a:t>)</a:t>
            </a:r>
          </a:p>
          <a:p>
            <a:r>
              <a:rPr lang="en-US" dirty="0"/>
              <a:t>Return value is number of row that are returned by a SELECT query.</a:t>
            </a:r>
          </a:p>
          <a:p>
            <a:r>
              <a:rPr lang="en-US" dirty="0"/>
              <a:t>Return value of -1 indicates query error.</a:t>
            </a:r>
          </a:p>
          <a:p>
            <a:pPr>
              <a:buNone/>
            </a:pPr>
            <a:r>
              <a:rPr lang="en-US" dirty="0"/>
              <a:t>$query = "SELECT name FROM product WHERE price &gt; 15.99";</a:t>
            </a:r>
          </a:p>
          <a:p>
            <a:pPr>
              <a:buNone/>
            </a:pPr>
            <a:r>
              <a:rPr lang="en-US" dirty="0"/>
              <a:t>$result = </a:t>
            </a:r>
            <a:r>
              <a:rPr lang="en-US" dirty="0" err="1"/>
              <a:t>mysql_query</a:t>
            </a:r>
            <a:r>
              <a:rPr lang="en-US" dirty="0"/>
              <a:t>($query);</a:t>
            </a:r>
          </a:p>
          <a:p>
            <a:pPr>
              <a:buNone/>
            </a:pPr>
            <a:r>
              <a:rPr lang="en-US" dirty="0"/>
              <a:t>echo "There are ".</a:t>
            </a:r>
            <a:r>
              <a:rPr lang="en-US" dirty="0" err="1"/>
              <a:t>mysql_num_rows</a:t>
            </a:r>
            <a:r>
              <a:rPr lang="en-US" dirty="0"/>
              <a:t>($result)." product(s) priced above \$15.99.";</a:t>
            </a:r>
          </a:p>
        </p:txBody>
      </p:sp>
      <p:sp>
        <p:nvSpPr>
          <p:cNvPr id="4" name="Footer Placeholder 3">
            <a:extLst>
              <a:ext uri="{FF2B5EF4-FFF2-40B4-BE49-F238E27FC236}">
                <a16:creationId xmlns:a16="http://schemas.microsoft.com/office/drawing/2014/main" id="{09EC35F8-A668-4814-8C83-7E131E1EF0AE}"/>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CE070120-5010-4CEA-B830-66773BFFA111}"/>
              </a:ext>
            </a:extLst>
          </p:cNvPr>
          <p:cNvSpPr>
            <a:spLocks noGrp="1"/>
          </p:cNvSpPr>
          <p:nvPr>
            <p:ph type="sldNum" sz="quarter" idx="12"/>
          </p:nvPr>
        </p:nvSpPr>
        <p:spPr/>
        <p:txBody>
          <a:bodyPr>
            <a:normAutofit lnSpcReduction="10000"/>
          </a:bodyPr>
          <a:lstStyle/>
          <a:p>
            <a:fld id="{FFDBF87B-D5E2-4B00-B662-68D9D28044BE}"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mysql_affected_rows</a:t>
            </a:r>
            <a:r>
              <a:rPr lang="en-US" dirty="0"/>
              <a:t>()</a:t>
            </a:r>
          </a:p>
        </p:txBody>
      </p:sp>
      <p:sp>
        <p:nvSpPr>
          <p:cNvPr id="3" name="Content Placeholder 2"/>
          <p:cNvSpPr>
            <a:spLocks noGrp="1"/>
          </p:cNvSpPr>
          <p:nvPr>
            <p:ph idx="1"/>
          </p:nvPr>
        </p:nvSpPr>
        <p:spPr/>
        <p:txBody>
          <a:bodyPr>
            <a:normAutofit/>
          </a:bodyPr>
          <a:lstStyle/>
          <a:p>
            <a:pPr>
              <a:buNone/>
            </a:pPr>
            <a:r>
              <a:rPr lang="en-US" dirty="0"/>
              <a:t>int </a:t>
            </a:r>
            <a:r>
              <a:rPr lang="en-US" dirty="0" err="1"/>
              <a:t>mysql_affected_rows</a:t>
            </a:r>
            <a:r>
              <a:rPr lang="en-US" dirty="0"/>
              <a:t> ([resource </a:t>
            </a:r>
            <a:r>
              <a:rPr lang="en-US" i="1" dirty="0" err="1"/>
              <a:t>link_id</a:t>
            </a:r>
            <a:r>
              <a:rPr lang="en-US" i="1" dirty="0"/>
              <a:t>])</a:t>
            </a:r>
          </a:p>
          <a:p>
            <a:r>
              <a:rPr lang="en-US" dirty="0"/>
              <a:t>Return value is number of rows affected by INSERT, UPDATE, or DELETE query.</a:t>
            </a:r>
          </a:p>
          <a:p>
            <a:pPr>
              <a:buNone/>
            </a:pPr>
            <a:r>
              <a:rPr lang="en-US" sz="2000" dirty="0"/>
              <a:t>$query = "UPDATE product SET price = '39.99' WHERE price='34.99'";</a:t>
            </a:r>
          </a:p>
          <a:p>
            <a:pPr>
              <a:buNone/>
            </a:pPr>
            <a:r>
              <a:rPr lang="en-US" sz="2000" dirty="0"/>
              <a:t>$result = </a:t>
            </a:r>
            <a:r>
              <a:rPr lang="en-US" sz="2000" dirty="0" err="1"/>
              <a:t>mysql_query</a:t>
            </a:r>
            <a:r>
              <a:rPr lang="en-US" sz="2000" dirty="0"/>
              <a:t>($query);</a:t>
            </a:r>
          </a:p>
          <a:p>
            <a:pPr>
              <a:buNone/>
            </a:pPr>
            <a:r>
              <a:rPr lang="en-US" sz="2000" dirty="0"/>
              <a:t>echo "There were ".</a:t>
            </a:r>
            <a:r>
              <a:rPr lang="en-US" sz="2000" dirty="0" err="1"/>
              <a:t>mysql_affected_rows</a:t>
            </a:r>
            <a:r>
              <a:rPr lang="en-US" sz="2000" dirty="0"/>
              <a:t>()." product(s) affected. ";</a:t>
            </a:r>
          </a:p>
        </p:txBody>
      </p:sp>
      <p:sp>
        <p:nvSpPr>
          <p:cNvPr id="4" name="Footer Placeholder 3">
            <a:extLst>
              <a:ext uri="{FF2B5EF4-FFF2-40B4-BE49-F238E27FC236}">
                <a16:creationId xmlns:a16="http://schemas.microsoft.com/office/drawing/2014/main" id="{0547F61F-D36E-4C95-9ED1-4996D4DA6736}"/>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81A91663-716E-4D80-9B5C-6CD81657153D}"/>
              </a:ext>
            </a:extLst>
          </p:cNvPr>
          <p:cNvSpPr>
            <a:spLocks noGrp="1"/>
          </p:cNvSpPr>
          <p:nvPr>
            <p:ph type="sldNum" sz="quarter" idx="12"/>
          </p:nvPr>
        </p:nvSpPr>
        <p:spPr/>
        <p:txBody>
          <a:bodyPr>
            <a:normAutofit lnSpcReduction="10000"/>
          </a:bodyPr>
          <a:lstStyle/>
          <a:p>
            <a:fld id="{FFDBF87B-D5E2-4B00-B662-68D9D28044BE}"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mysql_list_dbs</a:t>
            </a:r>
            <a:r>
              <a:rPr lang="en-US" dirty="0"/>
              <a:t>()</a:t>
            </a:r>
          </a:p>
        </p:txBody>
      </p:sp>
      <p:sp>
        <p:nvSpPr>
          <p:cNvPr id="3" name="Content Placeholder 2"/>
          <p:cNvSpPr>
            <a:spLocks noGrp="1"/>
          </p:cNvSpPr>
          <p:nvPr>
            <p:ph idx="1"/>
          </p:nvPr>
        </p:nvSpPr>
        <p:spPr/>
        <p:txBody>
          <a:bodyPr/>
          <a:lstStyle/>
          <a:p>
            <a:pPr>
              <a:buNone/>
            </a:pPr>
            <a:r>
              <a:rPr lang="en-US" dirty="0"/>
              <a:t>resource </a:t>
            </a:r>
            <a:r>
              <a:rPr lang="en-US" dirty="0" err="1"/>
              <a:t>mysql_list_dbs</a:t>
            </a:r>
            <a:r>
              <a:rPr lang="en-US" dirty="0"/>
              <a:t> ([resource </a:t>
            </a:r>
            <a:r>
              <a:rPr lang="en-US" i="1" dirty="0" err="1"/>
              <a:t>link_id</a:t>
            </a:r>
            <a:r>
              <a:rPr lang="en-US" i="1" dirty="0"/>
              <a:t>])</a:t>
            </a:r>
          </a:p>
          <a:p>
            <a:r>
              <a:rPr lang="en-US" dirty="0"/>
              <a:t>Retrieves the names of all databases found on the server.</a:t>
            </a:r>
          </a:p>
          <a:p>
            <a:r>
              <a:rPr lang="en-US" dirty="0"/>
              <a:t>If </a:t>
            </a:r>
            <a:r>
              <a:rPr lang="en-US" dirty="0" err="1"/>
              <a:t>link_id</a:t>
            </a:r>
            <a:r>
              <a:rPr lang="en-US" dirty="0"/>
              <a:t> specified then databases for that server connection, otherwise most recently opened server connection.</a:t>
            </a:r>
          </a:p>
        </p:txBody>
      </p:sp>
      <p:sp>
        <p:nvSpPr>
          <p:cNvPr id="4" name="Footer Placeholder 3">
            <a:extLst>
              <a:ext uri="{FF2B5EF4-FFF2-40B4-BE49-F238E27FC236}">
                <a16:creationId xmlns:a16="http://schemas.microsoft.com/office/drawing/2014/main" id="{FE87AD29-0576-4D74-A9FE-9EAA04FCFDCE}"/>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FCA3ABFD-4F15-4F81-942F-0F3D13D6DB63}"/>
              </a:ext>
            </a:extLst>
          </p:cNvPr>
          <p:cNvSpPr>
            <a:spLocks noGrp="1"/>
          </p:cNvSpPr>
          <p:nvPr>
            <p:ph type="sldNum" sz="quarter" idx="12"/>
          </p:nvPr>
        </p:nvSpPr>
        <p:spPr/>
        <p:txBody>
          <a:bodyPr>
            <a:normAutofit lnSpcReduction="10000"/>
          </a:bodyPr>
          <a:lstStyle/>
          <a:p>
            <a:fld id="{FFDBF87B-D5E2-4B00-B662-68D9D28044BE}"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mysql_db_name</a:t>
            </a:r>
            <a:r>
              <a:rPr lang="en-US" dirty="0"/>
              <a:t>()</a:t>
            </a:r>
          </a:p>
        </p:txBody>
      </p:sp>
      <p:sp>
        <p:nvSpPr>
          <p:cNvPr id="3" name="Content Placeholder 2"/>
          <p:cNvSpPr>
            <a:spLocks noGrp="1"/>
          </p:cNvSpPr>
          <p:nvPr>
            <p:ph idx="1"/>
          </p:nvPr>
        </p:nvSpPr>
        <p:spPr/>
        <p:txBody>
          <a:bodyPr>
            <a:normAutofit/>
          </a:bodyPr>
          <a:lstStyle/>
          <a:p>
            <a:pPr>
              <a:buNone/>
            </a:pPr>
            <a:r>
              <a:rPr lang="en-US" sz="2400" dirty="0"/>
              <a:t>string </a:t>
            </a:r>
            <a:r>
              <a:rPr lang="en-US" sz="2400" dirty="0" err="1"/>
              <a:t>mysql_db_name</a:t>
            </a:r>
            <a:r>
              <a:rPr lang="en-US" sz="2400" dirty="0"/>
              <a:t> (resource </a:t>
            </a:r>
            <a:r>
              <a:rPr lang="en-US" sz="2400" i="1" dirty="0" err="1"/>
              <a:t>result_set</a:t>
            </a:r>
            <a:r>
              <a:rPr lang="en-US" sz="2400" i="1" dirty="0"/>
              <a:t>, integer index)</a:t>
            </a:r>
          </a:p>
          <a:p>
            <a:r>
              <a:rPr lang="en-US" sz="2400" dirty="0"/>
              <a:t>retrieves the name of the database located at position index</a:t>
            </a:r>
          </a:p>
        </p:txBody>
      </p:sp>
      <p:sp>
        <p:nvSpPr>
          <p:cNvPr id="4" name="Footer Placeholder 3">
            <a:extLst>
              <a:ext uri="{FF2B5EF4-FFF2-40B4-BE49-F238E27FC236}">
                <a16:creationId xmlns:a16="http://schemas.microsoft.com/office/drawing/2014/main" id="{6EE12DF9-EB84-4857-9CA3-BBBE62445043}"/>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3F977E72-353B-4298-83D6-A5A2E9E705C1}"/>
              </a:ext>
            </a:extLst>
          </p:cNvPr>
          <p:cNvSpPr>
            <a:spLocks noGrp="1"/>
          </p:cNvSpPr>
          <p:nvPr>
            <p:ph type="sldNum" sz="quarter" idx="12"/>
          </p:nvPr>
        </p:nvSpPr>
        <p:spPr/>
        <p:txBody>
          <a:bodyPr>
            <a:normAutofit lnSpcReduction="10000"/>
          </a:bodyPr>
          <a:lstStyle/>
          <a:p>
            <a:fld id="{FFDBF87B-D5E2-4B00-B662-68D9D28044BE}"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mysql_list_tables</a:t>
            </a:r>
            <a:r>
              <a:rPr lang="en-US" dirty="0"/>
              <a:t>()</a:t>
            </a:r>
          </a:p>
        </p:txBody>
      </p:sp>
      <p:sp>
        <p:nvSpPr>
          <p:cNvPr id="3" name="Content Placeholder 2"/>
          <p:cNvSpPr>
            <a:spLocks noGrp="1"/>
          </p:cNvSpPr>
          <p:nvPr>
            <p:ph idx="1"/>
          </p:nvPr>
        </p:nvSpPr>
        <p:spPr/>
        <p:txBody>
          <a:bodyPr>
            <a:normAutofit fontScale="85000" lnSpcReduction="20000"/>
          </a:bodyPr>
          <a:lstStyle/>
          <a:p>
            <a:pPr>
              <a:buNone/>
            </a:pPr>
            <a:r>
              <a:rPr lang="en-US" sz="2400" dirty="0"/>
              <a:t>resource </a:t>
            </a:r>
            <a:r>
              <a:rPr lang="en-US" sz="2400" dirty="0" err="1"/>
              <a:t>mysql_list_tables</a:t>
            </a:r>
            <a:r>
              <a:rPr lang="en-US" sz="2400" dirty="0"/>
              <a:t> (string </a:t>
            </a:r>
            <a:r>
              <a:rPr lang="en-US" sz="2400" i="1" dirty="0"/>
              <a:t>database [, resource </a:t>
            </a:r>
            <a:r>
              <a:rPr lang="en-US" sz="2400" i="1" dirty="0" err="1"/>
              <a:t>link_id</a:t>
            </a:r>
            <a:r>
              <a:rPr lang="en-US" sz="2400" i="1" dirty="0"/>
              <a:t>])</a:t>
            </a:r>
          </a:p>
          <a:p>
            <a:r>
              <a:rPr lang="en-US" sz="2400" dirty="0"/>
              <a:t>Return the names of all tables in the database.</a:t>
            </a:r>
          </a:p>
          <a:p>
            <a:pPr>
              <a:buNone/>
            </a:pPr>
            <a:r>
              <a:rPr lang="en-US" sz="2400" dirty="0"/>
              <a:t>&lt;?</a:t>
            </a:r>
            <a:r>
              <a:rPr lang="en-US" sz="2400" dirty="0" err="1"/>
              <a:t>php</a:t>
            </a:r>
            <a:endParaRPr lang="en-US" sz="2400" dirty="0"/>
          </a:p>
          <a:p>
            <a:pPr>
              <a:buNone/>
            </a:pPr>
            <a:r>
              <a:rPr lang="en-US" sz="2400" dirty="0"/>
              <a:t>   </a:t>
            </a:r>
            <a:r>
              <a:rPr lang="en-US" sz="2400" dirty="0" err="1"/>
              <a:t>mysql_connect</a:t>
            </a:r>
            <a:r>
              <a:rPr lang="en-US" sz="2400" dirty="0"/>
              <a:t>("</a:t>
            </a:r>
            <a:r>
              <a:rPr lang="en-US" sz="2400" dirty="0" err="1"/>
              <a:t>localhost","webuser","secret</a:t>
            </a:r>
            <a:r>
              <a:rPr lang="en-US" sz="2400" dirty="0"/>
              <a:t>");</a:t>
            </a:r>
          </a:p>
          <a:p>
            <a:pPr>
              <a:buNone/>
            </a:pPr>
            <a:r>
              <a:rPr lang="en-US" sz="2400" dirty="0"/>
              <a:t>   $tables = </a:t>
            </a:r>
            <a:r>
              <a:rPr lang="en-US" sz="2400" dirty="0" err="1"/>
              <a:t>mysql_list_tables</a:t>
            </a:r>
            <a:r>
              <a:rPr lang="en-US" sz="2400" dirty="0"/>
              <a:t>("company");</a:t>
            </a:r>
          </a:p>
          <a:p>
            <a:pPr>
              <a:buNone/>
            </a:pPr>
            <a:r>
              <a:rPr lang="en-US" sz="2400" dirty="0"/>
              <a:t>   while (list($table) = </a:t>
            </a:r>
            <a:r>
              <a:rPr lang="en-US" sz="2400" dirty="0" err="1"/>
              <a:t>mysql_fetch_row</a:t>
            </a:r>
            <a:r>
              <a:rPr lang="en-US" sz="2400" dirty="0"/>
              <a:t>($tables))</a:t>
            </a:r>
          </a:p>
          <a:p>
            <a:pPr>
              <a:buNone/>
            </a:pPr>
            <a:r>
              <a:rPr lang="en-US" sz="2400" dirty="0"/>
              <a:t>   {</a:t>
            </a:r>
          </a:p>
          <a:p>
            <a:pPr>
              <a:buNone/>
            </a:pPr>
            <a:r>
              <a:rPr lang="en-US" sz="2400" dirty="0"/>
              <a:t>      echo "$table &lt;</a:t>
            </a:r>
            <a:r>
              <a:rPr lang="en-US" sz="2400" dirty="0" err="1"/>
              <a:t>br</a:t>
            </a:r>
            <a:r>
              <a:rPr lang="en-US" sz="2400" dirty="0"/>
              <a:t> /&gt;";</a:t>
            </a:r>
          </a:p>
          <a:p>
            <a:pPr>
              <a:buNone/>
            </a:pPr>
            <a:r>
              <a:rPr lang="en-US" sz="2400" dirty="0"/>
              <a:t>   }</a:t>
            </a:r>
          </a:p>
          <a:p>
            <a:pPr>
              <a:buNone/>
            </a:pPr>
            <a:r>
              <a:rPr lang="en-US" sz="2400" dirty="0"/>
              <a:t>?&gt;</a:t>
            </a:r>
          </a:p>
        </p:txBody>
      </p:sp>
      <p:sp>
        <p:nvSpPr>
          <p:cNvPr id="4" name="Footer Placeholder 3">
            <a:extLst>
              <a:ext uri="{FF2B5EF4-FFF2-40B4-BE49-F238E27FC236}">
                <a16:creationId xmlns:a16="http://schemas.microsoft.com/office/drawing/2014/main" id="{1407CC24-D2E6-49AC-84D2-07B9E321DD32}"/>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6E55BC5E-5D25-4078-96DE-EF618C2C1958}"/>
              </a:ext>
            </a:extLst>
          </p:cNvPr>
          <p:cNvSpPr>
            <a:spLocks noGrp="1"/>
          </p:cNvSpPr>
          <p:nvPr>
            <p:ph type="sldNum" sz="quarter" idx="12"/>
          </p:nvPr>
        </p:nvSpPr>
        <p:spPr/>
        <p:txBody>
          <a:bodyPr>
            <a:normAutofit lnSpcReduction="10000"/>
          </a:bodyPr>
          <a:lstStyle/>
          <a:p>
            <a:fld id="{FFDBF87B-D5E2-4B00-B662-68D9D28044BE}"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mysql_tablename</a:t>
            </a:r>
            <a:r>
              <a:rPr lang="en-US" dirty="0"/>
              <a:t>()</a:t>
            </a:r>
          </a:p>
        </p:txBody>
      </p:sp>
      <p:sp>
        <p:nvSpPr>
          <p:cNvPr id="3" name="Content Placeholder 2"/>
          <p:cNvSpPr>
            <a:spLocks noGrp="1"/>
          </p:cNvSpPr>
          <p:nvPr>
            <p:ph idx="1"/>
          </p:nvPr>
        </p:nvSpPr>
        <p:spPr/>
        <p:txBody>
          <a:bodyPr>
            <a:normAutofit fontScale="77500" lnSpcReduction="20000"/>
          </a:bodyPr>
          <a:lstStyle/>
          <a:p>
            <a:pPr>
              <a:buNone/>
            </a:pPr>
            <a:r>
              <a:rPr lang="en-US" sz="2400" dirty="0"/>
              <a:t>string </a:t>
            </a:r>
            <a:r>
              <a:rPr lang="en-US" sz="2400" dirty="0" err="1"/>
              <a:t>mysql_tablename</a:t>
            </a:r>
            <a:r>
              <a:rPr lang="en-US" sz="2400" dirty="0"/>
              <a:t> (resource </a:t>
            </a:r>
            <a:r>
              <a:rPr lang="en-US" sz="2400" i="1" dirty="0" err="1"/>
              <a:t>result_set</a:t>
            </a:r>
            <a:r>
              <a:rPr lang="en-US" sz="2400" i="1" dirty="0"/>
              <a:t>, integer index)</a:t>
            </a:r>
            <a:endParaRPr lang="en-US" i="1" dirty="0"/>
          </a:p>
          <a:p>
            <a:r>
              <a:rPr lang="en-US" dirty="0"/>
              <a:t>retrieves the name of the table located at position index</a:t>
            </a:r>
          </a:p>
          <a:p>
            <a:pPr>
              <a:buNone/>
            </a:pPr>
            <a:r>
              <a:rPr lang="en-US" dirty="0"/>
              <a:t>&lt;?</a:t>
            </a:r>
            <a:r>
              <a:rPr lang="en-US" dirty="0" err="1"/>
              <a:t>php</a:t>
            </a:r>
            <a:endParaRPr lang="en-US" dirty="0"/>
          </a:p>
          <a:p>
            <a:pPr>
              <a:buNone/>
            </a:pPr>
            <a:r>
              <a:rPr lang="en-US" dirty="0"/>
              <a:t>   </a:t>
            </a:r>
            <a:r>
              <a:rPr lang="en-US" dirty="0" err="1"/>
              <a:t>mysql_connect</a:t>
            </a:r>
            <a:r>
              <a:rPr lang="en-US" dirty="0"/>
              <a:t>("</a:t>
            </a:r>
            <a:r>
              <a:rPr lang="en-US" dirty="0" err="1"/>
              <a:t>localhost","webuser","secret</a:t>
            </a:r>
            <a:r>
              <a:rPr lang="en-US" dirty="0"/>
              <a:t>");</a:t>
            </a:r>
          </a:p>
          <a:p>
            <a:pPr>
              <a:buNone/>
            </a:pPr>
            <a:r>
              <a:rPr lang="en-US" dirty="0"/>
              <a:t>   $tables = </a:t>
            </a:r>
            <a:r>
              <a:rPr lang="en-US" dirty="0" err="1"/>
              <a:t>mysql_list_tables</a:t>
            </a:r>
            <a:r>
              <a:rPr lang="en-US" dirty="0"/>
              <a:t>("company");</a:t>
            </a:r>
          </a:p>
          <a:p>
            <a:pPr>
              <a:buNone/>
            </a:pPr>
            <a:r>
              <a:rPr lang="en-US" dirty="0"/>
              <a:t>   $count = 0;</a:t>
            </a:r>
          </a:p>
          <a:p>
            <a:pPr>
              <a:buNone/>
            </a:pPr>
            <a:r>
              <a:rPr lang="en-US" dirty="0"/>
              <a:t>   while ($count &lt; </a:t>
            </a:r>
            <a:r>
              <a:rPr lang="en-US" dirty="0" err="1"/>
              <a:t>mysql_numrows</a:t>
            </a:r>
            <a:r>
              <a:rPr lang="en-US" dirty="0"/>
              <a:t>($tables))</a:t>
            </a:r>
          </a:p>
          <a:p>
            <a:pPr>
              <a:buNone/>
            </a:pPr>
            <a:r>
              <a:rPr lang="en-US" dirty="0"/>
              <a:t>   {</a:t>
            </a:r>
          </a:p>
          <a:p>
            <a:pPr>
              <a:buNone/>
            </a:pPr>
            <a:r>
              <a:rPr lang="en-US" dirty="0"/>
              <a:t>      echo </a:t>
            </a:r>
            <a:r>
              <a:rPr lang="en-US" dirty="0" err="1"/>
              <a:t>mysql_tablename</a:t>
            </a:r>
            <a:r>
              <a:rPr lang="en-US" dirty="0"/>
              <a:t>($</a:t>
            </a:r>
            <a:r>
              <a:rPr lang="en-US" dirty="0" err="1"/>
              <a:t>tables,$count</a:t>
            </a:r>
            <a:r>
              <a:rPr lang="en-US" dirty="0"/>
              <a:t>)."&lt;</a:t>
            </a:r>
            <a:r>
              <a:rPr lang="en-US" dirty="0" err="1"/>
              <a:t>br</a:t>
            </a:r>
            <a:r>
              <a:rPr lang="en-US" dirty="0"/>
              <a:t> /&gt;";</a:t>
            </a:r>
          </a:p>
          <a:p>
            <a:pPr>
              <a:buNone/>
            </a:pPr>
            <a:r>
              <a:rPr lang="en-US" dirty="0"/>
              <a:t>      $count++;</a:t>
            </a:r>
          </a:p>
          <a:p>
            <a:pPr>
              <a:buNone/>
            </a:pPr>
            <a:r>
              <a:rPr lang="en-US" dirty="0"/>
              <a:t>   }</a:t>
            </a:r>
          </a:p>
          <a:p>
            <a:pPr>
              <a:buNone/>
            </a:pPr>
            <a:r>
              <a:rPr lang="en-US" dirty="0"/>
              <a:t>?&gt;</a:t>
            </a:r>
          </a:p>
        </p:txBody>
      </p:sp>
      <p:sp>
        <p:nvSpPr>
          <p:cNvPr id="4" name="Footer Placeholder 3">
            <a:extLst>
              <a:ext uri="{FF2B5EF4-FFF2-40B4-BE49-F238E27FC236}">
                <a16:creationId xmlns:a16="http://schemas.microsoft.com/office/drawing/2014/main" id="{215DA079-4BE7-437D-A697-85C5770F5258}"/>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909608EF-1460-477E-9A51-59F8D173DA00}"/>
              </a:ext>
            </a:extLst>
          </p:cNvPr>
          <p:cNvSpPr>
            <a:spLocks noGrp="1"/>
          </p:cNvSpPr>
          <p:nvPr>
            <p:ph type="sldNum" sz="quarter" idx="12"/>
          </p:nvPr>
        </p:nvSpPr>
        <p:spPr/>
        <p:txBody>
          <a:bodyPr>
            <a:normAutofit lnSpcReduction="10000"/>
          </a:bodyPr>
          <a:lstStyle/>
          <a:p>
            <a:fld id="{FFDBF87B-D5E2-4B00-B662-68D9D28044BE}"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mysql_connect</a:t>
            </a:r>
            <a:r>
              <a:rPr lang="en-US" dirty="0"/>
              <a:t>()</a:t>
            </a:r>
          </a:p>
        </p:txBody>
      </p:sp>
      <p:sp>
        <p:nvSpPr>
          <p:cNvPr id="3" name="Content Placeholder 2"/>
          <p:cNvSpPr>
            <a:spLocks noGrp="1"/>
          </p:cNvSpPr>
          <p:nvPr>
            <p:ph idx="1"/>
          </p:nvPr>
        </p:nvSpPr>
        <p:spPr>
          <a:xfrm>
            <a:off x="1524000" y="1600201"/>
            <a:ext cx="9144000" cy="4525963"/>
          </a:xfrm>
        </p:spPr>
        <p:txBody>
          <a:bodyPr>
            <a:normAutofit fontScale="92500" lnSpcReduction="10000"/>
          </a:bodyPr>
          <a:lstStyle/>
          <a:p>
            <a:r>
              <a:rPr lang="en-US" sz="2400" dirty="0"/>
              <a:t>resource </a:t>
            </a:r>
            <a:r>
              <a:rPr lang="en-US" sz="2400" dirty="0" err="1"/>
              <a:t>mysql_connect</a:t>
            </a:r>
            <a:r>
              <a:rPr lang="en-US" sz="2400" dirty="0"/>
              <a:t> (</a:t>
            </a:r>
          </a:p>
          <a:p>
            <a:pPr lvl="1"/>
            <a:r>
              <a:rPr lang="en-US" sz="2200" dirty="0"/>
              <a:t>[string </a:t>
            </a:r>
            <a:r>
              <a:rPr lang="en-US" sz="2200" i="1" dirty="0"/>
              <a:t>hostname [:port], </a:t>
            </a:r>
          </a:p>
          <a:p>
            <a:pPr lvl="1"/>
            <a:r>
              <a:rPr lang="en-US" sz="2200" i="1" dirty="0"/>
              <a:t>[:/path/to/socket] </a:t>
            </a:r>
          </a:p>
          <a:p>
            <a:pPr lvl="1"/>
            <a:r>
              <a:rPr lang="en-US" sz="2200" dirty="0"/>
              <a:t>[, string </a:t>
            </a:r>
            <a:r>
              <a:rPr lang="en-US" sz="2200" i="1" dirty="0"/>
              <a:t>username] </a:t>
            </a:r>
          </a:p>
          <a:p>
            <a:pPr lvl="1"/>
            <a:r>
              <a:rPr lang="en-US" sz="2200" i="1" dirty="0"/>
              <a:t>[, string password]])</a:t>
            </a:r>
            <a:endParaRPr lang="en-US" sz="2400" i="1" dirty="0"/>
          </a:p>
          <a:p>
            <a:r>
              <a:rPr lang="en-US" sz="2400" dirty="0"/>
              <a:t>&lt;?</a:t>
            </a:r>
            <a:r>
              <a:rPr lang="en-US" sz="2400" dirty="0" err="1"/>
              <a:t>php</a:t>
            </a:r>
            <a:endParaRPr lang="en-US" sz="2400" dirty="0"/>
          </a:p>
          <a:p>
            <a:r>
              <a:rPr lang="en-US" sz="2400" dirty="0"/>
              <a:t>$link1 = @mysql_connect("www.example.com", "</a:t>
            </a:r>
            <a:r>
              <a:rPr lang="en-US" sz="2400" dirty="0" err="1"/>
              <a:t>webuser</a:t>
            </a:r>
            <a:r>
              <a:rPr lang="en-US" sz="2400" dirty="0"/>
              <a:t>", "</a:t>
            </a:r>
            <a:r>
              <a:rPr lang="en-US" sz="2400" dirty="0" err="1"/>
              <a:t>abcde</a:t>
            </a:r>
            <a:r>
              <a:rPr lang="en-US" sz="2400" dirty="0"/>
              <a:t>")</a:t>
            </a:r>
          </a:p>
          <a:p>
            <a:pPr lvl="1"/>
            <a:r>
              <a:rPr lang="en-US" sz="2200" dirty="0"/>
              <a:t>or die("Could not connect to MySQL server!");</a:t>
            </a:r>
          </a:p>
          <a:p>
            <a:r>
              <a:rPr lang="pt-BR" sz="2400" dirty="0"/>
              <a:t>$link2 = @mysql_connect("www.example.org", "webuser", "secret")</a:t>
            </a:r>
          </a:p>
          <a:p>
            <a:pPr lvl="1"/>
            <a:r>
              <a:rPr lang="en-US" sz="2200" dirty="0"/>
              <a:t>or die("Could not connect to MySQL server!");</a:t>
            </a:r>
          </a:p>
          <a:p>
            <a:r>
              <a:rPr lang="en-US" sz="2400" dirty="0"/>
              <a:t>?&gt;</a:t>
            </a:r>
          </a:p>
          <a:p>
            <a:pPr marL="457200" indent="-457200"/>
            <a:endParaRPr lang="en-US" sz="2400" dirty="0"/>
          </a:p>
        </p:txBody>
      </p:sp>
      <p:sp>
        <p:nvSpPr>
          <p:cNvPr id="4" name="Footer Placeholder 3">
            <a:extLst>
              <a:ext uri="{FF2B5EF4-FFF2-40B4-BE49-F238E27FC236}">
                <a16:creationId xmlns:a16="http://schemas.microsoft.com/office/drawing/2014/main" id="{8B6C25C5-C0B7-447A-9196-2B57CC20663E}"/>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B40E662D-8BF8-4F7F-B386-0D1A38C98460}"/>
              </a:ext>
            </a:extLst>
          </p:cNvPr>
          <p:cNvSpPr>
            <a:spLocks noGrp="1"/>
          </p:cNvSpPr>
          <p:nvPr>
            <p:ph type="sldNum" sz="quarter" idx="12"/>
          </p:nvPr>
        </p:nvSpPr>
        <p:spPr/>
        <p:txBody>
          <a:bodyPr>
            <a:normAutofit lnSpcReduction="10000"/>
          </a:bodyPr>
          <a:lstStyle/>
          <a:p>
            <a:fld id="{FFDBF87B-D5E2-4B00-B662-68D9D28044BE}"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mysql_fetch_field</a:t>
            </a:r>
            <a:r>
              <a:rPr lang="en-US" dirty="0"/>
              <a:t>()</a:t>
            </a:r>
          </a:p>
        </p:txBody>
      </p:sp>
      <p:sp>
        <p:nvSpPr>
          <p:cNvPr id="3" name="Content Placeholder 2"/>
          <p:cNvSpPr>
            <a:spLocks noGrp="1"/>
          </p:cNvSpPr>
          <p:nvPr>
            <p:ph idx="1"/>
          </p:nvPr>
        </p:nvSpPr>
        <p:spPr/>
        <p:txBody>
          <a:bodyPr>
            <a:normAutofit/>
          </a:bodyPr>
          <a:lstStyle/>
          <a:p>
            <a:pPr>
              <a:buNone/>
            </a:pPr>
            <a:r>
              <a:rPr lang="en-US" sz="2400" dirty="0"/>
              <a:t>object </a:t>
            </a:r>
            <a:r>
              <a:rPr lang="en-US" sz="2400" dirty="0" err="1"/>
              <a:t>mysql_fetch_field</a:t>
            </a:r>
            <a:r>
              <a:rPr lang="en-US" sz="2400" dirty="0"/>
              <a:t> (resource </a:t>
            </a:r>
            <a:r>
              <a:rPr lang="en-US" sz="2400" i="1" dirty="0"/>
              <a:t>result [, int </a:t>
            </a:r>
            <a:r>
              <a:rPr lang="en-US" sz="2400" i="1" dirty="0" err="1"/>
              <a:t>field_offset</a:t>
            </a:r>
            <a:r>
              <a:rPr lang="en-US" sz="2400" i="1" dirty="0"/>
              <a:t>])</a:t>
            </a:r>
          </a:p>
          <a:p>
            <a:r>
              <a:rPr lang="en-US" sz="2400" dirty="0"/>
              <a:t>retrieves an object containing information pertinent to the field specified by </a:t>
            </a:r>
            <a:r>
              <a:rPr lang="en-US" sz="2400" dirty="0" err="1"/>
              <a:t>field_offset</a:t>
            </a:r>
            <a:endParaRPr lang="en-US" sz="2400" dirty="0"/>
          </a:p>
          <a:p>
            <a:r>
              <a:rPr lang="en-US" sz="2400" dirty="0"/>
              <a:t>Object properties are:</a:t>
            </a:r>
          </a:p>
          <a:p>
            <a:pPr lvl="1"/>
            <a:r>
              <a:rPr lang="en-US" sz="2000" dirty="0"/>
              <a:t>name – field name			- </a:t>
            </a:r>
            <a:r>
              <a:rPr lang="en-US" sz="2000" dirty="0" err="1"/>
              <a:t>multiple_key</a:t>
            </a:r>
            <a:endParaRPr lang="en-US" sz="2000" dirty="0"/>
          </a:p>
          <a:p>
            <a:pPr lvl="1"/>
            <a:r>
              <a:rPr lang="en-US" sz="2000" dirty="0"/>
              <a:t>table – field table			- numeric</a:t>
            </a:r>
          </a:p>
          <a:p>
            <a:pPr lvl="1"/>
            <a:r>
              <a:rPr lang="en-US" sz="2000" dirty="0" err="1"/>
              <a:t>max_length</a:t>
            </a:r>
            <a:r>
              <a:rPr lang="en-US" sz="2000" dirty="0"/>
              <a:t>			- blob</a:t>
            </a:r>
          </a:p>
          <a:p>
            <a:pPr lvl="1"/>
            <a:r>
              <a:rPr lang="en-US" sz="2000" dirty="0" err="1"/>
              <a:t>not_null</a:t>
            </a:r>
            <a:r>
              <a:rPr lang="en-US" sz="2000" dirty="0"/>
              <a:t>				- type</a:t>
            </a:r>
          </a:p>
          <a:p>
            <a:pPr lvl="1"/>
            <a:r>
              <a:rPr lang="en-US" sz="2000" dirty="0" err="1"/>
              <a:t>primary_key</a:t>
            </a:r>
            <a:r>
              <a:rPr lang="en-US" sz="2000" dirty="0"/>
              <a:t>			- unsigned</a:t>
            </a:r>
          </a:p>
          <a:p>
            <a:pPr lvl="1"/>
            <a:r>
              <a:rPr lang="en-US" sz="2000" dirty="0" err="1"/>
              <a:t>unique_key</a:t>
            </a:r>
            <a:r>
              <a:rPr lang="en-US" sz="2000" dirty="0"/>
              <a:t>			- </a:t>
            </a:r>
            <a:r>
              <a:rPr lang="en-US" sz="2000" dirty="0" err="1"/>
              <a:t>zerofill</a:t>
            </a:r>
            <a:endParaRPr lang="en-US" sz="2000" dirty="0"/>
          </a:p>
          <a:p>
            <a:pPr lvl="1"/>
            <a:endParaRPr lang="en-US" sz="2000" dirty="0"/>
          </a:p>
        </p:txBody>
      </p:sp>
      <p:sp>
        <p:nvSpPr>
          <p:cNvPr id="4" name="Footer Placeholder 3">
            <a:extLst>
              <a:ext uri="{FF2B5EF4-FFF2-40B4-BE49-F238E27FC236}">
                <a16:creationId xmlns:a16="http://schemas.microsoft.com/office/drawing/2014/main" id="{7A0B2E89-2408-4802-A3DF-FDE348BB9EE1}"/>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3E682924-4D93-4E5C-B7EF-55621158F043}"/>
              </a:ext>
            </a:extLst>
          </p:cNvPr>
          <p:cNvSpPr>
            <a:spLocks noGrp="1"/>
          </p:cNvSpPr>
          <p:nvPr>
            <p:ph type="sldNum" sz="quarter" idx="12"/>
          </p:nvPr>
        </p:nvSpPr>
        <p:spPr/>
        <p:txBody>
          <a:bodyPr>
            <a:normAutofit lnSpcReduction="10000"/>
          </a:bodyPr>
          <a:lstStyle/>
          <a:p>
            <a:fld id="{FFDBF87B-D5E2-4B00-B662-68D9D28044BE}"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mysql_fetch_field</a:t>
            </a:r>
            <a:r>
              <a:rPr lang="en-US" dirty="0"/>
              <a:t>() example</a:t>
            </a:r>
          </a:p>
        </p:txBody>
      </p:sp>
      <p:sp>
        <p:nvSpPr>
          <p:cNvPr id="3" name="Content Placeholder 2"/>
          <p:cNvSpPr>
            <a:spLocks noGrp="1"/>
          </p:cNvSpPr>
          <p:nvPr>
            <p:ph idx="1"/>
          </p:nvPr>
        </p:nvSpPr>
        <p:spPr/>
        <p:txBody>
          <a:bodyPr>
            <a:normAutofit fontScale="77500" lnSpcReduction="20000"/>
          </a:bodyPr>
          <a:lstStyle/>
          <a:p>
            <a:r>
              <a:rPr lang="en-US" dirty="0"/>
              <a:t>&lt;?</a:t>
            </a:r>
            <a:r>
              <a:rPr lang="en-US" dirty="0" err="1"/>
              <a:t>php</a:t>
            </a:r>
            <a:endParaRPr lang="en-US" dirty="0"/>
          </a:p>
          <a:p>
            <a:r>
              <a:rPr lang="en-US" dirty="0" err="1"/>
              <a:t>mysql_connect</a:t>
            </a:r>
            <a:r>
              <a:rPr lang="en-US" dirty="0"/>
              <a:t>("</a:t>
            </a:r>
            <a:r>
              <a:rPr lang="en-US" dirty="0" err="1"/>
              <a:t>localhost","webuser","secret</a:t>
            </a:r>
            <a:r>
              <a:rPr lang="en-US" dirty="0"/>
              <a:t>");</a:t>
            </a:r>
          </a:p>
          <a:p>
            <a:r>
              <a:rPr lang="en-US" dirty="0" err="1"/>
              <a:t>mysql_select_db</a:t>
            </a:r>
            <a:r>
              <a:rPr lang="en-US" dirty="0"/>
              <a:t>("company");</a:t>
            </a:r>
          </a:p>
          <a:p>
            <a:r>
              <a:rPr lang="en-US" dirty="0"/>
              <a:t>$query = "SELECT * FROM product LIMIT 1";</a:t>
            </a:r>
          </a:p>
          <a:p>
            <a:r>
              <a:rPr lang="en-US" dirty="0"/>
              <a:t>$result = </a:t>
            </a:r>
            <a:r>
              <a:rPr lang="en-US" dirty="0" err="1"/>
              <a:t>mysql_query</a:t>
            </a:r>
            <a:r>
              <a:rPr lang="en-US" dirty="0"/>
              <a:t>($query);</a:t>
            </a:r>
          </a:p>
          <a:p>
            <a:r>
              <a:rPr lang="en-US" dirty="0"/>
              <a:t>$fields = </a:t>
            </a:r>
            <a:r>
              <a:rPr lang="en-US" dirty="0" err="1"/>
              <a:t>mysql_num_fields</a:t>
            </a:r>
            <a:r>
              <a:rPr lang="en-US" dirty="0"/>
              <a:t>($result);</a:t>
            </a:r>
          </a:p>
          <a:p>
            <a:r>
              <a:rPr lang="en-US" dirty="0"/>
              <a:t>for($count=0;$count&lt;$fields;$count++)</a:t>
            </a:r>
          </a:p>
          <a:p>
            <a:r>
              <a:rPr lang="en-US" dirty="0"/>
              <a:t>{</a:t>
            </a:r>
          </a:p>
          <a:p>
            <a:r>
              <a:rPr lang="en-US" dirty="0"/>
              <a:t>$field = </a:t>
            </a:r>
            <a:r>
              <a:rPr lang="en-US" dirty="0" err="1"/>
              <a:t>mysql_fetch_field</a:t>
            </a:r>
            <a:r>
              <a:rPr lang="en-US" dirty="0"/>
              <a:t>($</a:t>
            </a:r>
            <a:r>
              <a:rPr lang="en-US" dirty="0" err="1"/>
              <a:t>result,$count</a:t>
            </a:r>
            <a:r>
              <a:rPr lang="en-US" dirty="0"/>
              <a:t>);</a:t>
            </a:r>
          </a:p>
          <a:p>
            <a:r>
              <a:rPr lang="en-US" dirty="0"/>
              <a:t>echo "&lt;p&gt;$field-&gt;name $field-&gt;type ($field-&gt;</a:t>
            </a:r>
            <a:r>
              <a:rPr lang="en-US" dirty="0" err="1"/>
              <a:t>max_length</a:t>
            </a:r>
            <a:r>
              <a:rPr lang="en-US" dirty="0"/>
              <a:t>)&lt;/p&gt;";</a:t>
            </a:r>
          </a:p>
          <a:p>
            <a:r>
              <a:rPr lang="en-US" dirty="0"/>
              <a:t>}</a:t>
            </a:r>
          </a:p>
          <a:p>
            <a:r>
              <a:rPr lang="en-US" dirty="0"/>
              <a:t>?&gt;</a:t>
            </a:r>
          </a:p>
        </p:txBody>
      </p:sp>
      <p:sp>
        <p:nvSpPr>
          <p:cNvPr id="4" name="Footer Placeholder 3">
            <a:extLst>
              <a:ext uri="{FF2B5EF4-FFF2-40B4-BE49-F238E27FC236}">
                <a16:creationId xmlns:a16="http://schemas.microsoft.com/office/drawing/2014/main" id="{E3C30E73-F8B1-4114-8999-45BB04E1BC59}"/>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96087581-CFB4-4B6A-AF31-4DDDABB00847}"/>
              </a:ext>
            </a:extLst>
          </p:cNvPr>
          <p:cNvSpPr>
            <a:spLocks noGrp="1"/>
          </p:cNvSpPr>
          <p:nvPr>
            <p:ph type="sldNum" sz="quarter" idx="12"/>
          </p:nvPr>
        </p:nvSpPr>
        <p:spPr/>
        <p:txBody>
          <a:bodyPr>
            <a:normAutofit lnSpcReduction="10000"/>
          </a:bodyPr>
          <a:lstStyle/>
          <a:p>
            <a:fld id="{FFDBF87B-D5E2-4B00-B662-68D9D28044BE}"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mysql_num_fields</a:t>
            </a:r>
            <a:r>
              <a:rPr lang="en-US" dirty="0"/>
              <a:t>()</a:t>
            </a:r>
          </a:p>
        </p:txBody>
      </p:sp>
      <p:sp>
        <p:nvSpPr>
          <p:cNvPr id="3" name="Content Placeholder 2"/>
          <p:cNvSpPr>
            <a:spLocks noGrp="1"/>
          </p:cNvSpPr>
          <p:nvPr>
            <p:ph idx="1"/>
          </p:nvPr>
        </p:nvSpPr>
        <p:spPr/>
        <p:txBody>
          <a:bodyPr>
            <a:normAutofit lnSpcReduction="10000"/>
          </a:bodyPr>
          <a:lstStyle/>
          <a:p>
            <a:pPr>
              <a:buNone/>
            </a:pPr>
            <a:r>
              <a:rPr lang="en-US" sz="2800" dirty="0"/>
              <a:t>integer </a:t>
            </a:r>
            <a:r>
              <a:rPr lang="en-US" sz="2800" dirty="0" err="1"/>
              <a:t>mysql_num_fields</a:t>
            </a:r>
            <a:r>
              <a:rPr lang="en-US" sz="2800" dirty="0"/>
              <a:t> (resource </a:t>
            </a:r>
            <a:r>
              <a:rPr lang="en-US" sz="2800" i="1" dirty="0" err="1"/>
              <a:t>result_set</a:t>
            </a:r>
            <a:r>
              <a:rPr lang="en-US" sz="2800" i="1" dirty="0"/>
              <a:t>)</a:t>
            </a:r>
          </a:p>
          <a:p>
            <a:r>
              <a:rPr lang="en-US" dirty="0"/>
              <a:t>returns the number of fields located in the </a:t>
            </a:r>
            <a:r>
              <a:rPr lang="en-US" dirty="0" err="1"/>
              <a:t>result_set</a:t>
            </a:r>
            <a:endParaRPr lang="en-US" dirty="0"/>
          </a:p>
          <a:p>
            <a:pPr>
              <a:buNone/>
            </a:pPr>
            <a:r>
              <a:rPr lang="en-US" sz="2400" dirty="0"/>
              <a:t>&lt;?</a:t>
            </a:r>
            <a:r>
              <a:rPr lang="en-US" sz="2400" dirty="0" err="1"/>
              <a:t>php</a:t>
            </a:r>
            <a:endParaRPr lang="en-US" sz="2400" dirty="0"/>
          </a:p>
          <a:p>
            <a:pPr>
              <a:buNone/>
            </a:pPr>
            <a:r>
              <a:rPr lang="en-US" sz="2400" dirty="0"/>
              <a:t>$query = "SELECT </a:t>
            </a:r>
            <a:r>
              <a:rPr lang="en-US" sz="2400" dirty="0" err="1"/>
              <a:t>productid</a:t>
            </a:r>
            <a:r>
              <a:rPr lang="en-US" sz="2400" dirty="0"/>
              <a:t>, name FROM product ORDER BY name";</a:t>
            </a:r>
          </a:p>
          <a:p>
            <a:pPr>
              <a:buNone/>
            </a:pPr>
            <a:r>
              <a:rPr lang="en-US" sz="2400" dirty="0"/>
              <a:t>$result = </a:t>
            </a:r>
            <a:r>
              <a:rPr lang="en-US" sz="2400" dirty="0" err="1"/>
              <a:t>mysql_query</a:t>
            </a:r>
            <a:r>
              <a:rPr lang="en-US" sz="2400" dirty="0"/>
              <a:t>($query);</a:t>
            </a:r>
          </a:p>
          <a:p>
            <a:pPr>
              <a:buNone/>
            </a:pPr>
            <a:r>
              <a:rPr lang="en-US" sz="2400" dirty="0"/>
              <a:t>echo "Total number of fields returned: ".</a:t>
            </a:r>
            <a:r>
              <a:rPr lang="en-US" sz="2400" dirty="0" err="1"/>
              <a:t>mysql_num_fields</a:t>
            </a:r>
            <a:r>
              <a:rPr lang="en-US" sz="2400" dirty="0"/>
              <a:t>($result).".&lt;</a:t>
            </a:r>
            <a:r>
              <a:rPr lang="en-US" sz="2400" dirty="0" err="1"/>
              <a:t>br</a:t>
            </a:r>
            <a:r>
              <a:rPr lang="en-US" sz="2400" dirty="0"/>
              <a:t> /&gt;";</a:t>
            </a:r>
          </a:p>
          <a:p>
            <a:pPr>
              <a:buNone/>
            </a:pPr>
            <a:r>
              <a:rPr lang="en-US" sz="2400" dirty="0"/>
              <a:t>?&gt;</a:t>
            </a:r>
          </a:p>
        </p:txBody>
      </p:sp>
      <p:sp>
        <p:nvSpPr>
          <p:cNvPr id="4" name="Footer Placeholder 3">
            <a:extLst>
              <a:ext uri="{FF2B5EF4-FFF2-40B4-BE49-F238E27FC236}">
                <a16:creationId xmlns:a16="http://schemas.microsoft.com/office/drawing/2014/main" id="{0990B544-9652-4E10-B14B-05F09FDDF5F4}"/>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1349A692-008F-4853-95A5-3F47BCE1A0D4}"/>
              </a:ext>
            </a:extLst>
          </p:cNvPr>
          <p:cNvSpPr>
            <a:spLocks noGrp="1"/>
          </p:cNvSpPr>
          <p:nvPr>
            <p:ph type="sldNum" sz="quarter" idx="12"/>
          </p:nvPr>
        </p:nvSpPr>
        <p:spPr/>
        <p:txBody>
          <a:bodyPr>
            <a:normAutofit lnSpcReduction="10000"/>
          </a:bodyPr>
          <a:lstStyle/>
          <a:p>
            <a:fld id="{FFDBF87B-D5E2-4B00-B662-68D9D28044BE}"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mysql_list_fields</a:t>
            </a:r>
            <a:r>
              <a:rPr lang="en-US" dirty="0"/>
              <a:t>()</a:t>
            </a:r>
          </a:p>
        </p:txBody>
      </p:sp>
      <p:sp>
        <p:nvSpPr>
          <p:cNvPr id="3" name="Content Placeholder 2"/>
          <p:cNvSpPr>
            <a:spLocks noGrp="1"/>
          </p:cNvSpPr>
          <p:nvPr>
            <p:ph idx="1"/>
          </p:nvPr>
        </p:nvSpPr>
        <p:spPr/>
        <p:txBody>
          <a:bodyPr/>
          <a:lstStyle/>
          <a:p>
            <a:pPr>
              <a:buNone/>
            </a:pPr>
            <a:r>
              <a:rPr lang="en-US" sz="2000" dirty="0"/>
              <a:t>resource </a:t>
            </a:r>
            <a:r>
              <a:rPr lang="en-US" sz="2000" dirty="0" err="1"/>
              <a:t>mysql_list_fields</a:t>
            </a:r>
            <a:r>
              <a:rPr lang="en-US" sz="2000" dirty="0"/>
              <a:t> (string </a:t>
            </a:r>
            <a:r>
              <a:rPr lang="en-US" sz="2000" i="1" dirty="0" err="1"/>
              <a:t>database_name</a:t>
            </a:r>
            <a:r>
              <a:rPr lang="en-US" sz="2000" i="1" dirty="0"/>
              <a:t>, string </a:t>
            </a:r>
            <a:r>
              <a:rPr lang="en-US" sz="2000" i="1" dirty="0" err="1"/>
              <a:t>table_name</a:t>
            </a:r>
            <a:endParaRPr lang="en-US" sz="2000" i="1" dirty="0"/>
          </a:p>
          <a:p>
            <a:pPr>
              <a:buNone/>
            </a:pPr>
            <a:r>
              <a:rPr lang="en-US" sz="2000" dirty="0"/>
              <a:t>                                                 [, resource </a:t>
            </a:r>
            <a:r>
              <a:rPr lang="en-US" sz="2000" i="1" dirty="0" err="1"/>
              <a:t>link_id</a:t>
            </a:r>
            <a:r>
              <a:rPr lang="en-US" sz="2000" i="1" dirty="0"/>
              <a:t>])</a:t>
            </a:r>
          </a:p>
          <a:p>
            <a:r>
              <a:rPr lang="en-US" dirty="0"/>
              <a:t>retrieves the names of all fields located in </a:t>
            </a:r>
            <a:r>
              <a:rPr lang="en-US" dirty="0" err="1"/>
              <a:t>table_name</a:t>
            </a:r>
            <a:endParaRPr lang="en-US" dirty="0"/>
          </a:p>
          <a:p>
            <a:pPr>
              <a:buNone/>
            </a:pPr>
            <a:r>
              <a:rPr lang="en-US" sz="2800" dirty="0"/>
              <a:t>$fields = </a:t>
            </a:r>
            <a:r>
              <a:rPr lang="en-US" sz="2800" dirty="0" err="1"/>
              <a:t>mysql_list_fields</a:t>
            </a:r>
            <a:r>
              <a:rPr lang="en-US" sz="2800" dirty="0"/>
              <a:t>("</a:t>
            </a:r>
            <a:r>
              <a:rPr lang="en-US" sz="2800" dirty="0" err="1"/>
              <a:t>company","product</a:t>
            </a:r>
            <a:r>
              <a:rPr lang="en-US" sz="2800" dirty="0"/>
              <a:t>");</a:t>
            </a:r>
          </a:p>
          <a:p>
            <a:pPr>
              <a:buNone/>
            </a:pPr>
            <a:r>
              <a:rPr lang="en-US" sz="2800" dirty="0"/>
              <a:t>echo "Total number of fields returned:</a:t>
            </a:r>
          </a:p>
          <a:p>
            <a:pPr>
              <a:buNone/>
            </a:pPr>
            <a:r>
              <a:rPr lang="en-US" sz="2800" dirty="0"/>
              <a:t>".</a:t>
            </a:r>
            <a:r>
              <a:rPr lang="en-US" sz="2800" dirty="0" err="1"/>
              <a:t>mysql_num_fields</a:t>
            </a:r>
            <a:r>
              <a:rPr lang="en-US" sz="2800" dirty="0"/>
              <a:t>($fields).".&lt;</a:t>
            </a:r>
            <a:r>
              <a:rPr lang="en-US" sz="2800" dirty="0" err="1"/>
              <a:t>br</a:t>
            </a:r>
            <a:r>
              <a:rPr lang="en-US" sz="2800" dirty="0"/>
              <a:t> /&gt;";</a:t>
            </a:r>
            <a:endParaRPr lang="en-US" sz="2800" i="1" dirty="0"/>
          </a:p>
        </p:txBody>
      </p:sp>
      <p:sp>
        <p:nvSpPr>
          <p:cNvPr id="4" name="Footer Placeholder 3">
            <a:extLst>
              <a:ext uri="{FF2B5EF4-FFF2-40B4-BE49-F238E27FC236}">
                <a16:creationId xmlns:a16="http://schemas.microsoft.com/office/drawing/2014/main" id="{6030F98C-6264-400F-A30A-4F01BBB8E0FF}"/>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0E9A308-094B-4868-B438-101D7860E396}"/>
              </a:ext>
            </a:extLst>
          </p:cNvPr>
          <p:cNvSpPr>
            <a:spLocks noGrp="1"/>
          </p:cNvSpPr>
          <p:nvPr>
            <p:ph type="sldNum" sz="quarter" idx="12"/>
          </p:nvPr>
        </p:nvSpPr>
        <p:spPr/>
        <p:txBody>
          <a:bodyPr>
            <a:normAutofit lnSpcReduction="10000"/>
          </a:bodyPr>
          <a:lstStyle/>
          <a:p>
            <a:fld id="{FFDBF87B-D5E2-4B00-B662-68D9D28044BE}"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mysql_field_flags</a:t>
            </a:r>
            <a:r>
              <a:rPr lang="en-US" dirty="0"/>
              <a:t>()</a:t>
            </a:r>
          </a:p>
        </p:txBody>
      </p:sp>
      <p:sp>
        <p:nvSpPr>
          <p:cNvPr id="3" name="Content Placeholder 2"/>
          <p:cNvSpPr>
            <a:spLocks noGrp="1"/>
          </p:cNvSpPr>
          <p:nvPr>
            <p:ph idx="1"/>
          </p:nvPr>
        </p:nvSpPr>
        <p:spPr/>
        <p:txBody>
          <a:bodyPr>
            <a:normAutofit/>
          </a:bodyPr>
          <a:lstStyle/>
          <a:p>
            <a:pPr>
              <a:buNone/>
            </a:pPr>
            <a:r>
              <a:rPr lang="en-US" sz="2400" dirty="0"/>
              <a:t>string </a:t>
            </a:r>
            <a:r>
              <a:rPr lang="en-US" sz="2400" dirty="0" err="1"/>
              <a:t>mysql_field_flags</a:t>
            </a:r>
            <a:r>
              <a:rPr lang="en-US" sz="2400" dirty="0"/>
              <a:t> (resource </a:t>
            </a:r>
            <a:r>
              <a:rPr lang="en-US" sz="2400" i="1" dirty="0" err="1"/>
              <a:t>result_set</a:t>
            </a:r>
            <a:r>
              <a:rPr lang="en-US" sz="2400" i="1" dirty="0"/>
              <a:t>, integer </a:t>
            </a:r>
            <a:r>
              <a:rPr lang="en-US" sz="2400" i="1" dirty="0" err="1"/>
              <a:t>field_offset</a:t>
            </a:r>
            <a:r>
              <a:rPr lang="en-US" sz="2400" i="1" dirty="0"/>
              <a:t>)</a:t>
            </a:r>
          </a:p>
          <a:p>
            <a:r>
              <a:rPr lang="en-US" dirty="0"/>
              <a:t>retrieves all options assigned to the field located in position </a:t>
            </a:r>
            <a:r>
              <a:rPr lang="en-US" dirty="0" err="1"/>
              <a:t>field_offset</a:t>
            </a:r>
            <a:r>
              <a:rPr lang="en-US" dirty="0"/>
              <a:t> of the </a:t>
            </a:r>
            <a:r>
              <a:rPr lang="en-US" dirty="0" err="1"/>
              <a:t>result_set</a:t>
            </a:r>
            <a:endParaRPr lang="en-US" dirty="0"/>
          </a:p>
          <a:p>
            <a:pPr>
              <a:buNone/>
            </a:pPr>
            <a:r>
              <a:rPr lang="en-US" sz="2000" dirty="0"/>
              <a:t>$query = "SELECT </a:t>
            </a:r>
            <a:r>
              <a:rPr lang="en-US" sz="2000" dirty="0" err="1"/>
              <a:t>productid</a:t>
            </a:r>
            <a:r>
              <a:rPr lang="en-US" sz="2000" dirty="0"/>
              <a:t>, name FROM product ORDER BY name";</a:t>
            </a:r>
          </a:p>
          <a:p>
            <a:pPr>
              <a:buNone/>
            </a:pPr>
            <a:r>
              <a:rPr lang="en-US" sz="2000" dirty="0"/>
              <a:t>$result = </a:t>
            </a:r>
            <a:r>
              <a:rPr lang="en-US" sz="2000" dirty="0" err="1"/>
              <a:t>mysql_query</a:t>
            </a:r>
            <a:r>
              <a:rPr lang="en-US" sz="2000" dirty="0"/>
              <a:t>($query);</a:t>
            </a:r>
          </a:p>
          <a:p>
            <a:pPr>
              <a:buNone/>
            </a:pPr>
            <a:r>
              <a:rPr lang="en-US" sz="2000" dirty="0"/>
              <a:t>$row = </a:t>
            </a:r>
            <a:r>
              <a:rPr lang="en-US" sz="2000" dirty="0" err="1"/>
              <a:t>mysql_fetch_row</a:t>
            </a:r>
            <a:r>
              <a:rPr lang="en-US" sz="2000" dirty="0"/>
              <a:t>($result);</a:t>
            </a:r>
          </a:p>
          <a:p>
            <a:pPr>
              <a:buNone/>
            </a:pPr>
            <a:r>
              <a:rPr lang="en-US" sz="2000" dirty="0"/>
              <a:t>echo </a:t>
            </a:r>
            <a:r>
              <a:rPr lang="en-US" sz="2000" dirty="0" err="1"/>
              <a:t>mysql_field_flags</a:t>
            </a:r>
            <a:r>
              <a:rPr lang="en-US" sz="2000" dirty="0"/>
              <a:t>($result, 0);</a:t>
            </a:r>
          </a:p>
        </p:txBody>
      </p:sp>
      <p:sp>
        <p:nvSpPr>
          <p:cNvPr id="4" name="Footer Placeholder 3">
            <a:extLst>
              <a:ext uri="{FF2B5EF4-FFF2-40B4-BE49-F238E27FC236}">
                <a16:creationId xmlns:a16="http://schemas.microsoft.com/office/drawing/2014/main" id="{5D761334-6980-4642-B3F7-6F5E8830C68C}"/>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AB5D85A0-823B-4F28-911F-6800C844E800}"/>
              </a:ext>
            </a:extLst>
          </p:cNvPr>
          <p:cNvSpPr>
            <a:spLocks noGrp="1"/>
          </p:cNvSpPr>
          <p:nvPr>
            <p:ph type="sldNum" sz="quarter" idx="12"/>
          </p:nvPr>
        </p:nvSpPr>
        <p:spPr/>
        <p:txBody>
          <a:bodyPr>
            <a:normAutofit lnSpcReduction="10000"/>
          </a:bodyPr>
          <a:lstStyle/>
          <a:p>
            <a:fld id="{FFDBF87B-D5E2-4B00-B662-68D9D28044BE}"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mysql_field_len</a:t>
            </a:r>
            <a:r>
              <a:rPr lang="en-US" dirty="0"/>
              <a:t>()</a:t>
            </a:r>
          </a:p>
        </p:txBody>
      </p:sp>
      <p:sp>
        <p:nvSpPr>
          <p:cNvPr id="3" name="Content Placeholder 2"/>
          <p:cNvSpPr>
            <a:spLocks noGrp="1"/>
          </p:cNvSpPr>
          <p:nvPr>
            <p:ph idx="1"/>
          </p:nvPr>
        </p:nvSpPr>
        <p:spPr/>
        <p:txBody>
          <a:bodyPr>
            <a:normAutofit/>
          </a:bodyPr>
          <a:lstStyle/>
          <a:p>
            <a:pPr>
              <a:buNone/>
            </a:pPr>
            <a:r>
              <a:rPr lang="en-US" sz="2400" dirty="0"/>
              <a:t>integer </a:t>
            </a:r>
            <a:r>
              <a:rPr lang="en-US" sz="2400" dirty="0" err="1"/>
              <a:t>mysql_field_len</a:t>
            </a:r>
            <a:r>
              <a:rPr lang="en-US" sz="2400" dirty="0"/>
              <a:t> (resource </a:t>
            </a:r>
            <a:r>
              <a:rPr lang="en-US" sz="2400" i="1" dirty="0" err="1"/>
              <a:t>result_set</a:t>
            </a:r>
            <a:r>
              <a:rPr lang="en-US" sz="2400" i="1" dirty="0"/>
              <a:t>, integer </a:t>
            </a:r>
            <a:r>
              <a:rPr lang="en-US" sz="2400" i="1" dirty="0" err="1"/>
              <a:t>field_offset</a:t>
            </a:r>
            <a:r>
              <a:rPr lang="en-US" sz="2400" i="1" dirty="0"/>
              <a:t>)</a:t>
            </a:r>
          </a:p>
          <a:p>
            <a:r>
              <a:rPr lang="en-US" dirty="0"/>
              <a:t>retrieves the length of the field residing in the </a:t>
            </a:r>
            <a:r>
              <a:rPr lang="en-US" dirty="0" err="1"/>
              <a:t>field_offset</a:t>
            </a:r>
            <a:r>
              <a:rPr lang="en-US" dirty="0"/>
              <a:t> position of </a:t>
            </a:r>
            <a:r>
              <a:rPr lang="en-US" dirty="0" err="1"/>
              <a:t>result_set</a:t>
            </a:r>
            <a:endParaRPr lang="en-US" dirty="0"/>
          </a:p>
          <a:p>
            <a:pPr>
              <a:buNone/>
            </a:pPr>
            <a:r>
              <a:rPr lang="en-US" sz="2000" dirty="0"/>
              <a:t>$query = "SELECT description FROM product WHERE </a:t>
            </a:r>
            <a:r>
              <a:rPr lang="en-US" sz="2000" dirty="0" err="1"/>
              <a:t>productid</a:t>
            </a:r>
            <a:r>
              <a:rPr lang="en-US" sz="2000" dirty="0"/>
              <a:t>='</a:t>
            </a:r>
            <a:r>
              <a:rPr lang="en-US" sz="2000" dirty="0" err="1"/>
              <a:t>tsbxxl</a:t>
            </a:r>
            <a:r>
              <a:rPr lang="en-US" sz="2000" dirty="0"/>
              <a:t>'";</a:t>
            </a:r>
          </a:p>
          <a:p>
            <a:pPr>
              <a:buNone/>
            </a:pPr>
            <a:r>
              <a:rPr lang="en-US" sz="2000" dirty="0"/>
              <a:t>$result = </a:t>
            </a:r>
            <a:r>
              <a:rPr lang="en-US" sz="2000" dirty="0" err="1"/>
              <a:t>mysql_query</a:t>
            </a:r>
            <a:r>
              <a:rPr lang="en-US" sz="2000" dirty="0"/>
              <a:t>($query);</a:t>
            </a:r>
          </a:p>
          <a:p>
            <a:pPr>
              <a:buNone/>
            </a:pPr>
            <a:r>
              <a:rPr lang="en-US" sz="2000" dirty="0"/>
              <a:t>$row = </a:t>
            </a:r>
            <a:r>
              <a:rPr lang="en-US" sz="2000" dirty="0" err="1"/>
              <a:t>mysql_fetch_row</a:t>
            </a:r>
            <a:r>
              <a:rPr lang="en-US" sz="2000" dirty="0"/>
              <a:t>($result);</a:t>
            </a:r>
          </a:p>
          <a:p>
            <a:pPr>
              <a:buNone/>
            </a:pPr>
            <a:r>
              <a:rPr lang="en-US" sz="2000" dirty="0"/>
              <a:t>echo </a:t>
            </a:r>
            <a:r>
              <a:rPr lang="en-US" sz="2000" dirty="0" err="1"/>
              <a:t>mysql_field_len</a:t>
            </a:r>
            <a:r>
              <a:rPr lang="en-US" sz="2000" dirty="0"/>
              <a:t>($result, 0);</a:t>
            </a:r>
          </a:p>
        </p:txBody>
      </p:sp>
      <p:sp>
        <p:nvSpPr>
          <p:cNvPr id="4" name="Footer Placeholder 3">
            <a:extLst>
              <a:ext uri="{FF2B5EF4-FFF2-40B4-BE49-F238E27FC236}">
                <a16:creationId xmlns:a16="http://schemas.microsoft.com/office/drawing/2014/main" id="{C7B69F28-50A8-49C4-8876-FFDE95F6FA49}"/>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25B71F49-704A-4EE1-85C5-54E4A6DECB84}"/>
              </a:ext>
            </a:extLst>
          </p:cNvPr>
          <p:cNvSpPr>
            <a:spLocks noGrp="1"/>
          </p:cNvSpPr>
          <p:nvPr>
            <p:ph type="sldNum" sz="quarter" idx="12"/>
          </p:nvPr>
        </p:nvSpPr>
        <p:spPr/>
        <p:txBody>
          <a:bodyPr>
            <a:normAutofit lnSpcReduction="10000"/>
          </a:bodyPr>
          <a:lstStyle/>
          <a:p>
            <a:fld id="{FFDBF87B-D5E2-4B00-B662-68D9D28044BE}"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mysql_field_name</a:t>
            </a:r>
            <a:r>
              <a:rPr lang="en-US" dirty="0"/>
              <a:t>()</a:t>
            </a:r>
          </a:p>
        </p:txBody>
      </p:sp>
      <p:sp>
        <p:nvSpPr>
          <p:cNvPr id="3" name="Content Placeholder 2"/>
          <p:cNvSpPr>
            <a:spLocks noGrp="1"/>
          </p:cNvSpPr>
          <p:nvPr>
            <p:ph idx="1"/>
          </p:nvPr>
        </p:nvSpPr>
        <p:spPr/>
        <p:txBody>
          <a:bodyPr>
            <a:normAutofit/>
          </a:bodyPr>
          <a:lstStyle/>
          <a:p>
            <a:pPr>
              <a:buNone/>
            </a:pPr>
            <a:r>
              <a:rPr lang="en-US" sz="2400" dirty="0"/>
              <a:t>string </a:t>
            </a:r>
            <a:r>
              <a:rPr lang="en-US" sz="2400" dirty="0" err="1"/>
              <a:t>mysql_field_name</a:t>
            </a:r>
            <a:r>
              <a:rPr lang="en-US" sz="2400" dirty="0"/>
              <a:t> (resource </a:t>
            </a:r>
            <a:r>
              <a:rPr lang="en-US" sz="2400" i="1" dirty="0" err="1"/>
              <a:t>result_set</a:t>
            </a:r>
            <a:r>
              <a:rPr lang="en-US" sz="2400" i="1" dirty="0"/>
              <a:t>, </a:t>
            </a:r>
            <a:r>
              <a:rPr lang="en-US" sz="2400" i="1" dirty="0" err="1"/>
              <a:t>int</a:t>
            </a:r>
            <a:r>
              <a:rPr lang="en-US" sz="2400" i="1" dirty="0"/>
              <a:t> </a:t>
            </a:r>
            <a:r>
              <a:rPr lang="en-US" sz="2400" i="1" dirty="0" err="1"/>
              <a:t>field_offset</a:t>
            </a:r>
            <a:r>
              <a:rPr lang="en-US" sz="2400" i="1" dirty="0"/>
              <a:t>)</a:t>
            </a:r>
          </a:p>
          <a:p>
            <a:r>
              <a:rPr lang="en-US" dirty="0"/>
              <a:t>returns the name of the field specified by the </a:t>
            </a:r>
            <a:r>
              <a:rPr lang="en-US" dirty="0" err="1"/>
              <a:t>field_offset</a:t>
            </a:r>
            <a:r>
              <a:rPr lang="en-US" dirty="0"/>
              <a:t> position of </a:t>
            </a:r>
            <a:r>
              <a:rPr lang="en-US" dirty="0" err="1"/>
              <a:t>result_set</a:t>
            </a:r>
            <a:endParaRPr lang="en-US" dirty="0"/>
          </a:p>
          <a:p>
            <a:pPr>
              <a:buNone/>
            </a:pPr>
            <a:r>
              <a:rPr lang="en-US" dirty="0"/>
              <a:t>$query = "SELECT </a:t>
            </a:r>
            <a:r>
              <a:rPr lang="en-US" dirty="0" err="1"/>
              <a:t>productid</a:t>
            </a:r>
            <a:r>
              <a:rPr lang="en-US" dirty="0"/>
              <a:t> as </a:t>
            </a:r>
            <a:r>
              <a:rPr lang="en-US" dirty="0" err="1"/>
              <a:t>Product_ID</a:t>
            </a:r>
            <a:r>
              <a:rPr lang="en-US" dirty="0"/>
              <a:t>, name FROM product ORDER BY name";</a:t>
            </a:r>
          </a:p>
          <a:p>
            <a:pPr>
              <a:buNone/>
            </a:pPr>
            <a:r>
              <a:rPr lang="en-US" dirty="0"/>
              <a:t>$result = </a:t>
            </a:r>
            <a:r>
              <a:rPr lang="en-US" dirty="0" err="1"/>
              <a:t>mysql_query</a:t>
            </a:r>
            <a:r>
              <a:rPr lang="en-US" dirty="0"/>
              <a:t>($query);</a:t>
            </a:r>
          </a:p>
          <a:p>
            <a:pPr>
              <a:buNone/>
            </a:pPr>
            <a:r>
              <a:rPr lang="en-US" dirty="0"/>
              <a:t>$row = </a:t>
            </a:r>
            <a:r>
              <a:rPr lang="en-US" dirty="0" err="1"/>
              <a:t>mysql_fetch_row</a:t>
            </a:r>
            <a:r>
              <a:rPr lang="en-US" dirty="0"/>
              <a:t>($result);</a:t>
            </a:r>
          </a:p>
          <a:p>
            <a:pPr>
              <a:buNone/>
            </a:pPr>
            <a:r>
              <a:rPr lang="en-US" dirty="0"/>
              <a:t>echo </a:t>
            </a:r>
            <a:r>
              <a:rPr lang="en-US" dirty="0" err="1"/>
              <a:t>mysql_field_name</a:t>
            </a:r>
            <a:r>
              <a:rPr lang="en-US" dirty="0"/>
              <a:t>($result, 0);</a:t>
            </a:r>
          </a:p>
        </p:txBody>
      </p:sp>
      <p:sp>
        <p:nvSpPr>
          <p:cNvPr id="4" name="Footer Placeholder 3">
            <a:extLst>
              <a:ext uri="{FF2B5EF4-FFF2-40B4-BE49-F238E27FC236}">
                <a16:creationId xmlns:a16="http://schemas.microsoft.com/office/drawing/2014/main" id="{55F678D0-A438-4460-88D2-32D061A8F176}"/>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AEA45DB3-C046-4626-B849-A857050FF733}"/>
              </a:ext>
            </a:extLst>
          </p:cNvPr>
          <p:cNvSpPr>
            <a:spLocks noGrp="1"/>
          </p:cNvSpPr>
          <p:nvPr>
            <p:ph type="sldNum" sz="quarter" idx="12"/>
          </p:nvPr>
        </p:nvSpPr>
        <p:spPr/>
        <p:txBody>
          <a:bodyPr>
            <a:normAutofit lnSpcReduction="10000"/>
          </a:bodyPr>
          <a:lstStyle/>
          <a:p>
            <a:fld id="{FFDBF87B-D5E2-4B00-B662-68D9D28044BE}"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mysql_field_type</a:t>
            </a:r>
            <a:r>
              <a:rPr lang="en-US" dirty="0"/>
              <a:t>()</a:t>
            </a:r>
          </a:p>
        </p:txBody>
      </p:sp>
      <p:sp>
        <p:nvSpPr>
          <p:cNvPr id="3" name="Content Placeholder 2"/>
          <p:cNvSpPr>
            <a:spLocks noGrp="1"/>
          </p:cNvSpPr>
          <p:nvPr>
            <p:ph idx="1"/>
          </p:nvPr>
        </p:nvSpPr>
        <p:spPr/>
        <p:txBody>
          <a:bodyPr/>
          <a:lstStyle/>
          <a:p>
            <a:pPr>
              <a:buNone/>
            </a:pPr>
            <a:r>
              <a:rPr lang="en-US" sz="2400" dirty="0"/>
              <a:t>string </a:t>
            </a:r>
            <a:r>
              <a:rPr lang="en-US" sz="2400" dirty="0" err="1"/>
              <a:t>mysql_field_type</a:t>
            </a:r>
            <a:r>
              <a:rPr lang="en-US" sz="2400" dirty="0"/>
              <a:t> (resource </a:t>
            </a:r>
            <a:r>
              <a:rPr lang="en-US" sz="2400" i="1" dirty="0" err="1"/>
              <a:t>result_set</a:t>
            </a:r>
            <a:r>
              <a:rPr lang="en-US" sz="2400" i="1" dirty="0"/>
              <a:t>, </a:t>
            </a:r>
            <a:r>
              <a:rPr lang="en-US" sz="2400" i="1" dirty="0" err="1"/>
              <a:t>int</a:t>
            </a:r>
            <a:r>
              <a:rPr lang="en-US" sz="2400" i="1" dirty="0"/>
              <a:t> </a:t>
            </a:r>
            <a:r>
              <a:rPr lang="en-US" sz="2400" i="1" dirty="0" err="1"/>
              <a:t>field_offset</a:t>
            </a:r>
            <a:r>
              <a:rPr lang="en-US" sz="2400" i="1" dirty="0"/>
              <a:t>)</a:t>
            </a:r>
            <a:endParaRPr lang="en-US" sz="2400" dirty="0"/>
          </a:p>
          <a:p>
            <a:r>
              <a:rPr lang="en-US" dirty="0"/>
              <a:t>returns the type of the field specified by the </a:t>
            </a:r>
            <a:r>
              <a:rPr lang="en-US" dirty="0" err="1"/>
              <a:t>field_offset</a:t>
            </a:r>
            <a:r>
              <a:rPr lang="en-US" dirty="0"/>
              <a:t> position of </a:t>
            </a:r>
            <a:r>
              <a:rPr lang="en-US" dirty="0" err="1"/>
              <a:t>result_set</a:t>
            </a:r>
            <a:endParaRPr lang="en-US" dirty="0"/>
          </a:p>
          <a:p>
            <a:pPr>
              <a:buNone/>
            </a:pPr>
            <a:r>
              <a:rPr lang="en-US" sz="2000" dirty="0"/>
              <a:t>$query = "SELECT </a:t>
            </a:r>
            <a:r>
              <a:rPr lang="en-US" sz="2000" dirty="0" err="1"/>
              <a:t>productid</a:t>
            </a:r>
            <a:r>
              <a:rPr lang="en-US" sz="2000" dirty="0"/>
              <a:t>, name FROM product ORDER BY name";</a:t>
            </a:r>
          </a:p>
          <a:p>
            <a:pPr>
              <a:buNone/>
            </a:pPr>
            <a:r>
              <a:rPr lang="en-US" sz="2000" dirty="0"/>
              <a:t>$result = </a:t>
            </a:r>
            <a:r>
              <a:rPr lang="en-US" sz="2000" dirty="0" err="1"/>
              <a:t>mysql_query</a:t>
            </a:r>
            <a:r>
              <a:rPr lang="en-US" sz="2000" dirty="0"/>
              <a:t>($query);</a:t>
            </a:r>
          </a:p>
          <a:p>
            <a:pPr>
              <a:buNone/>
            </a:pPr>
            <a:r>
              <a:rPr lang="en-US" sz="2000" dirty="0"/>
              <a:t>$row = </a:t>
            </a:r>
            <a:r>
              <a:rPr lang="en-US" sz="2000" dirty="0" err="1"/>
              <a:t>mysql_fetch_row</a:t>
            </a:r>
            <a:r>
              <a:rPr lang="en-US" sz="2000" dirty="0"/>
              <a:t>($result);</a:t>
            </a:r>
          </a:p>
          <a:p>
            <a:pPr>
              <a:buNone/>
            </a:pPr>
            <a:r>
              <a:rPr lang="en-US" sz="2000" dirty="0"/>
              <a:t>echo </a:t>
            </a:r>
            <a:r>
              <a:rPr lang="en-US" sz="2000" dirty="0" err="1"/>
              <a:t>mysql_field_type</a:t>
            </a:r>
            <a:r>
              <a:rPr lang="en-US" sz="2000" dirty="0"/>
              <a:t>($result, 0);</a:t>
            </a:r>
          </a:p>
        </p:txBody>
      </p:sp>
      <p:sp>
        <p:nvSpPr>
          <p:cNvPr id="4" name="Footer Placeholder 3">
            <a:extLst>
              <a:ext uri="{FF2B5EF4-FFF2-40B4-BE49-F238E27FC236}">
                <a16:creationId xmlns:a16="http://schemas.microsoft.com/office/drawing/2014/main" id="{73B7EE74-6F4C-4A48-B7A8-167FBEACD3B7}"/>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7ADAA8C7-B5E4-4A98-AF2A-E72F1AFE16F2}"/>
              </a:ext>
            </a:extLst>
          </p:cNvPr>
          <p:cNvSpPr>
            <a:spLocks noGrp="1"/>
          </p:cNvSpPr>
          <p:nvPr>
            <p:ph type="sldNum" sz="quarter" idx="12"/>
          </p:nvPr>
        </p:nvSpPr>
        <p:spPr/>
        <p:txBody>
          <a:bodyPr>
            <a:normAutofit lnSpcReduction="10000"/>
          </a:bodyPr>
          <a:lstStyle/>
          <a:p>
            <a:fld id="{FFDBF87B-D5E2-4B00-B662-68D9D28044BE}"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mysql_field_table</a:t>
            </a:r>
            <a:r>
              <a:rPr lang="en-US" dirty="0"/>
              <a:t>()</a:t>
            </a:r>
          </a:p>
        </p:txBody>
      </p:sp>
      <p:sp>
        <p:nvSpPr>
          <p:cNvPr id="3" name="Content Placeholder 2"/>
          <p:cNvSpPr>
            <a:spLocks noGrp="1"/>
          </p:cNvSpPr>
          <p:nvPr>
            <p:ph idx="1"/>
          </p:nvPr>
        </p:nvSpPr>
        <p:spPr/>
        <p:txBody>
          <a:bodyPr>
            <a:normAutofit/>
          </a:bodyPr>
          <a:lstStyle/>
          <a:p>
            <a:pPr>
              <a:buNone/>
            </a:pPr>
            <a:r>
              <a:rPr lang="en-US" sz="2600" dirty="0"/>
              <a:t>string </a:t>
            </a:r>
            <a:r>
              <a:rPr lang="en-US" sz="2600" dirty="0" err="1"/>
              <a:t>mysql_field_table</a:t>
            </a:r>
            <a:r>
              <a:rPr lang="en-US" sz="2600" dirty="0"/>
              <a:t> (resource </a:t>
            </a:r>
            <a:r>
              <a:rPr lang="en-US" sz="2600" i="1" dirty="0" err="1"/>
              <a:t>result_set</a:t>
            </a:r>
            <a:r>
              <a:rPr lang="en-US" sz="2600" i="1" dirty="0"/>
              <a:t>, </a:t>
            </a:r>
            <a:r>
              <a:rPr lang="en-US" sz="2600" i="1" dirty="0" err="1"/>
              <a:t>int</a:t>
            </a:r>
            <a:r>
              <a:rPr lang="en-US" sz="2600" i="1" dirty="0"/>
              <a:t> </a:t>
            </a:r>
            <a:r>
              <a:rPr lang="en-US" sz="2600" i="1" dirty="0" err="1"/>
              <a:t>field_offset</a:t>
            </a:r>
            <a:r>
              <a:rPr lang="en-US" sz="2600" i="1" dirty="0"/>
              <a:t>)</a:t>
            </a:r>
          </a:p>
          <a:p>
            <a:r>
              <a:rPr lang="en-US" dirty="0"/>
              <a:t>returns the name of the table that contains the field specified by the </a:t>
            </a:r>
            <a:r>
              <a:rPr lang="en-US" dirty="0" err="1"/>
              <a:t>field_offset</a:t>
            </a:r>
            <a:r>
              <a:rPr lang="en-US" dirty="0"/>
              <a:t> position of </a:t>
            </a:r>
            <a:r>
              <a:rPr lang="en-US" dirty="0" err="1"/>
              <a:t>result_set</a:t>
            </a:r>
            <a:r>
              <a:rPr lang="en-US" dirty="0"/>
              <a:t>.</a:t>
            </a:r>
          </a:p>
          <a:p>
            <a:pPr>
              <a:buNone/>
            </a:pPr>
            <a:r>
              <a:rPr lang="en-US" dirty="0"/>
              <a:t>$query = "SELECT </a:t>
            </a:r>
            <a:r>
              <a:rPr lang="en-US" dirty="0" err="1"/>
              <a:t>productid</a:t>
            </a:r>
            <a:r>
              <a:rPr lang="en-US" dirty="0"/>
              <a:t> as </a:t>
            </a:r>
            <a:r>
              <a:rPr lang="en-US" dirty="0" err="1"/>
              <a:t>Product_ID</a:t>
            </a:r>
            <a:r>
              <a:rPr lang="en-US" dirty="0"/>
              <a:t>, name FROM product ORDER BY name";</a:t>
            </a:r>
          </a:p>
          <a:p>
            <a:pPr>
              <a:buNone/>
            </a:pPr>
            <a:r>
              <a:rPr lang="en-US" dirty="0"/>
              <a:t>$result = </a:t>
            </a:r>
            <a:r>
              <a:rPr lang="en-US" dirty="0" err="1"/>
              <a:t>mysql_query</a:t>
            </a:r>
            <a:r>
              <a:rPr lang="en-US" dirty="0"/>
              <a:t>($query);</a:t>
            </a:r>
          </a:p>
          <a:p>
            <a:pPr>
              <a:buNone/>
            </a:pPr>
            <a:r>
              <a:rPr lang="en-US" dirty="0"/>
              <a:t>$row = </a:t>
            </a:r>
            <a:r>
              <a:rPr lang="en-US" dirty="0" err="1"/>
              <a:t>mysql_fetch_row</a:t>
            </a:r>
            <a:r>
              <a:rPr lang="en-US" dirty="0"/>
              <a:t>($result);</a:t>
            </a:r>
          </a:p>
          <a:p>
            <a:pPr>
              <a:buNone/>
            </a:pPr>
            <a:r>
              <a:rPr lang="en-US" dirty="0"/>
              <a:t>echo </a:t>
            </a:r>
            <a:r>
              <a:rPr lang="en-US" dirty="0" err="1"/>
              <a:t>mysql_field_table</a:t>
            </a:r>
            <a:r>
              <a:rPr lang="en-US" dirty="0"/>
              <a:t>($result, 0);</a:t>
            </a:r>
          </a:p>
        </p:txBody>
      </p:sp>
      <p:sp>
        <p:nvSpPr>
          <p:cNvPr id="4" name="Footer Placeholder 3">
            <a:extLst>
              <a:ext uri="{FF2B5EF4-FFF2-40B4-BE49-F238E27FC236}">
                <a16:creationId xmlns:a16="http://schemas.microsoft.com/office/drawing/2014/main" id="{80EA2E19-D0BA-4101-B051-3CC2E0126839}"/>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3183E9FB-DC77-4B1D-ABFD-E4A4B8BF2279}"/>
              </a:ext>
            </a:extLst>
          </p:cNvPr>
          <p:cNvSpPr>
            <a:spLocks noGrp="1"/>
          </p:cNvSpPr>
          <p:nvPr>
            <p:ph type="sldNum" sz="quarter" idx="12"/>
          </p:nvPr>
        </p:nvSpPr>
        <p:spPr/>
        <p:txBody>
          <a:bodyPr>
            <a:normAutofit lnSpcReduction="10000"/>
          </a:bodyPr>
          <a:lstStyle/>
          <a:p>
            <a:fld id="{FFDBF87B-D5E2-4B00-B662-68D9D28044BE}"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Table Properties</a:t>
            </a:r>
          </a:p>
        </p:txBody>
      </p:sp>
      <p:sp>
        <p:nvSpPr>
          <p:cNvPr id="3" name="Content Placeholder 2"/>
          <p:cNvSpPr>
            <a:spLocks noGrp="1"/>
          </p:cNvSpPr>
          <p:nvPr>
            <p:ph sz="half" idx="1"/>
          </p:nvPr>
        </p:nvSpPr>
        <p:spPr/>
        <p:txBody>
          <a:bodyPr>
            <a:normAutofit fontScale="85000" lnSpcReduction="20000"/>
          </a:bodyPr>
          <a:lstStyle/>
          <a:p>
            <a:pPr>
              <a:buNone/>
            </a:pPr>
            <a:r>
              <a:rPr lang="en-US" dirty="0"/>
              <a:t>&lt;?</a:t>
            </a:r>
            <a:r>
              <a:rPr lang="en-US" dirty="0" err="1"/>
              <a:t>php</a:t>
            </a:r>
            <a:endParaRPr lang="en-US" dirty="0"/>
          </a:p>
          <a:p>
            <a:pPr>
              <a:buNone/>
            </a:pPr>
            <a:r>
              <a:rPr lang="en-US" dirty="0" err="1"/>
              <a:t>mysql_connect</a:t>
            </a:r>
            <a:r>
              <a:rPr lang="en-US" dirty="0"/>
              <a:t>("</a:t>
            </a:r>
            <a:r>
              <a:rPr lang="en-US" dirty="0" err="1"/>
              <a:t>localhost","webuser","secret</a:t>
            </a:r>
            <a:r>
              <a:rPr lang="en-US" dirty="0"/>
              <a:t>");</a:t>
            </a:r>
          </a:p>
          <a:p>
            <a:pPr>
              <a:buNone/>
            </a:pPr>
            <a:r>
              <a:rPr lang="en-US" dirty="0"/>
              <a:t>// The </a:t>
            </a:r>
            <a:r>
              <a:rPr lang="en-US" dirty="0" err="1"/>
              <a:t>view_db_properties</a:t>
            </a:r>
            <a:r>
              <a:rPr lang="en-US" dirty="0"/>
              <a:t>() function retrieves table information for</a:t>
            </a:r>
          </a:p>
          <a:p>
            <a:pPr>
              <a:buNone/>
            </a:pPr>
            <a:r>
              <a:rPr lang="en-US" dirty="0"/>
              <a:t>// the database defined by the input parameter $db, and invokes</a:t>
            </a:r>
          </a:p>
          <a:p>
            <a:pPr>
              <a:buNone/>
            </a:pPr>
            <a:r>
              <a:rPr lang="en-US" dirty="0"/>
              <a:t>// </a:t>
            </a:r>
            <a:r>
              <a:rPr lang="en-US" dirty="0" err="1"/>
              <a:t>view_table_properties</a:t>
            </a:r>
            <a:r>
              <a:rPr lang="en-US" dirty="0"/>
              <a:t>() for each table instance located within</a:t>
            </a:r>
          </a:p>
          <a:p>
            <a:pPr>
              <a:buNone/>
            </a:pPr>
            <a:r>
              <a:rPr lang="en-US" dirty="0"/>
              <a:t>// that database.</a:t>
            </a:r>
          </a:p>
          <a:p>
            <a:pPr>
              <a:buNone/>
            </a:pPr>
            <a:r>
              <a:rPr lang="en-US" dirty="0"/>
              <a:t>function </a:t>
            </a:r>
            <a:r>
              <a:rPr lang="en-US" dirty="0" err="1"/>
              <a:t>view_db_properties</a:t>
            </a:r>
            <a:r>
              <a:rPr lang="en-US" dirty="0"/>
              <a:t>($db)</a:t>
            </a:r>
          </a:p>
          <a:p>
            <a:pPr>
              <a:buNone/>
            </a:pPr>
            <a:r>
              <a:rPr lang="en-US" dirty="0"/>
              <a:t>{</a:t>
            </a:r>
          </a:p>
          <a:p>
            <a:pPr>
              <a:buNone/>
            </a:pPr>
            <a:r>
              <a:rPr lang="en-US" dirty="0" err="1"/>
              <a:t>mysql_select_db</a:t>
            </a:r>
            <a:r>
              <a:rPr lang="en-US" dirty="0"/>
              <a:t>($db);</a:t>
            </a:r>
          </a:p>
          <a:p>
            <a:pPr>
              <a:buNone/>
            </a:pPr>
            <a:r>
              <a:rPr lang="en-US" dirty="0"/>
              <a:t>$tables = </a:t>
            </a:r>
            <a:r>
              <a:rPr lang="en-US" dirty="0" err="1"/>
              <a:t>mysql_list_tables</a:t>
            </a:r>
            <a:r>
              <a:rPr lang="en-US" dirty="0"/>
              <a:t>($</a:t>
            </a:r>
            <a:r>
              <a:rPr lang="en-US" dirty="0" err="1"/>
              <a:t>db</a:t>
            </a:r>
            <a:r>
              <a:rPr lang="en-US" dirty="0"/>
              <a:t>);</a:t>
            </a:r>
          </a:p>
        </p:txBody>
      </p:sp>
      <p:sp>
        <p:nvSpPr>
          <p:cNvPr id="6" name="Content Placeholder 5">
            <a:extLst>
              <a:ext uri="{FF2B5EF4-FFF2-40B4-BE49-F238E27FC236}">
                <a16:creationId xmlns:a16="http://schemas.microsoft.com/office/drawing/2014/main" id="{17CC2B30-7E2A-486C-8F23-36DAAA32D641}"/>
              </a:ext>
            </a:extLst>
          </p:cNvPr>
          <p:cNvSpPr>
            <a:spLocks noGrp="1"/>
          </p:cNvSpPr>
          <p:nvPr>
            <p:ph sz="half" idx="2"/>
          </p:nvPr>
        </p:nvSpPr>
        <p:spPr/>
        <p:txBody>
          <a:bodyPr>
            <a:normAutofit fontScale="85000" lnSpcReduction="20000"/>
          </a:bodyPr>
          <a:lstStyle/>
          <a:p>
            <a:pPr>
              <a:buNone/>
            </a:pPr>
            <a:r>
              <a:rPr lang="en-US" dirty="0"/>
              <a:t>while (list($</a:t>
            </a:r>
            <a:r>
              <a:rPr lang="en-US" dirty="0" err="1"/>
              <a:t>tableName</a:t>
            </a:r>
            <a:r>
              <a:rPr lang="en-US" dirty="0"/>
              <a:t>) = </a:t>
            </a:r>
            <a:r>
              <a:rPr lang="en-US" dirty="0" err="1"/>
              <a:t>mysql_fetch_row</a:t>
            </a:r>
            <a:r>
              <a:rPr lang="en-US" dirty="0"/>
              <a:t>($tables))</a:t>
            </a:r>
          </a:p>
          <a:p>
            <a:pPr>
              <a:buNone/>
            </a:pPr>
            <a:r>
              <a:rPr lang="en-US" dirty="0"/>
              <a:t>{</a:t>
            </a:r>
          </a:p>
          <a:p>
            <a:pPr>
              <a:buNone/>
            </a:pPr>
            <a:r>
              <a:rPr lang="en-US" dirty="0"/>
              <a:t>echo "&lt;p&gt;Table: &lt;b&gt;$</a:t>
            </a:r>
            <a:r>
              <a:rPr lang="en-US" dirty="0" err="1"/>
              <a:t>tableName</a:t>
            </a:r>
            <a:r>
              <a:rPr lang="en-US" dirty="0"/>
              <a:t>&lt;/b&gt;&lt;/p&gt;";</a:t>
            </a:r>
          </a:p>
          <a:p>
            <a:pPr>
              <a:buNone/>
            </a:pPr>
            <a:r>
              <a:rPr lang="en-US" dirty="0"/>
              <a:t>echo "&lt;table border='1'&gt;";</a:t>
            </a:r>
          </a:p>
          <a:p>
            <a:pPr>
              <a:buNone/>
            </a:pPr>
            <a:r>
              <a:rPr lang="en-US" dirty="0"/>
              <a:t>echo "&lt;tr&gt;&lt;</a:t>
            </a:r>
            <a:r>
              <a:rPr lang="en-US" dirty="0" err="1"/>
              <a:t>th</a:t>
            </a:r>
            <a:r>
              <a:rPr lang="en-US" dirty="0"/>
              <a:t>&gt;Field&lt;/</a:t>
            </a:r>
            <a:r>
              <a:rPr lang="en-US" dirty="0" err="1"/>
              <a:t>th</a:t>
            </a:r>
            <a:r>
              <a:rPr lang="en-US" dirty="0"/>
              <a:t>&gt;&lt;</a:t>
            </a:r>
            <a:r>
              <a:rPr lang="en-US" dirty="0" err="1"/>
              <a:t>th</a:t>
            </a:r>
            <a:r>
              <a:rPr lang="en-US" dirty="0"/>
              <a:t>&gt;Type&lt;/</a:t>
            </a:r>
            <a:r>
              <a:rPr lang="en-US" dirty="0" err="1"/>
              <a:t>th</a:t>
            </a:r>
            <a:r>
              <a:rPr lang="en-US" dirty="0"/>
              <a:t>&gt;&lt;</a:t>
            </a:r>
            <a:r>
              <a:rPr lang="en-US" dirty="0" err="1"/>
              <a:t>th</a:t>
            </a:r>
            <a:r>
              <a:rPr lang="en-US" dirty="0"/>
              <a:t>&gt;Length&lt;/</a:t>
            </a:r>
            <a:r>
              <a:rPr lang="en-US" dirty="0" err="1"/>
              <a:t>th</a:t>
            </a:r>
            <a:r>
              <a:rPr lang="en-US" dirty="0"/>
              <a:t>&gt;&lt;</a:t>
            </a:r>
            <a:r>
              <a:rPr lang="en-US" dirty="0" err="1"/>
              <a:t>th</a:t>
            </a:r>
            <a:r>
              <a:rPr lang="en-US" dirty="0"/>
              <a:t>&gt;Flags&lt;/</a:t>
            </a:r>
            <a:r>
              <a:rPr lang="en-US" dirty="0" err="1"/>
              <a:t>th</a:t>
            </a:r>
            <a:r>
              <a:rPr lang="en-US" dirty="0"/>
              <a:t>&gt;";</a:t>
            </a:r>
          </a:p>
          <a:p>
            <a:pPr>
              <a:buNone/>
            </a:pPr>
            <a:r>
              <a:rPr lang="en-US" dirty="0"/>
              <a:t>echo </a:t>
            </a:r>
            <a:r>
              <a:rPr lang="en-US" dirty="0" err="1"/>
              <a:t>view_table_properties</a:t>
            </a:r>
            <a:r>
              <a:rPr lang="en-US" dirty="0"/>
              <a:t>($</a:t>
            </a:r>
            <a:r>
              <a:rPr lang="en-US" dirty="0" err="1"/>
              <a:t>tableName</a:t>
            </a:r>
            <a:r>
              <a:rPr lang="en-US" dirty="0"/>
              <a:t>);</a:t>
            </a:r>
          </a:p>
          <a:p>
            <a:pPr>
              <a:buNone/>
            </a:pPr>
            <a:r>
              <a:rPr lang="en-US" dirty="0"/>
              <a:t>echo "&lt;/table&gt;";</a:t>
            </a:r>
          </a:p>
          <a:p>
            <a:pPr>
              <a:buNone/>
            </a:pPr>
            <a:r>
              <a:rPr lang="en-US" dirty="0"/>
              <a:t>}</a:t>
            </a:r>
          </a:p>
          <a:p>
            <a:pPr>
              <a:buNone/>
            </a:pPr>
            <a:r>
              <a:rPr lang="en-US" dirty="0"/>
              <a:t>}</a:t>
            </a:r>
          </a:p>
        </p:txBody>
      </p:sp>
      <p:sp>
        <p:nvSpPr>
          <p:cNvPr id="4" name="Footer Placeholder 3">
            <a:extLst>
              <a:ext uri="{FF2B5EF4-FFF2-40B4-BE49-F238E27FC236}">
                <a16:creationId xmlns:a16="http://schemas.microsoft.com/office/drawing/2014/main" id="{5D0936A3-F34D-418E-A058-32FED69D245C}"/>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2F1F8A6B-E027-46D7-99CF-2926676932A4}"/>
              </a:ext>
            </a:extLst>
          </p:cNvPr>
          <p:cNvSpPr>
            <a:spLocks noGrp="1"/>
          </p:cNvSpPr>
          <p:nvPr>
            <p:ph type="sldNum" sz="quarter" idx="12"/>
          </p:nvPr>
        </p:nvSpPr>
        <p:spPr/>
        <p:txBody>
          <a:bodyPr>
            <a:normAutofit lnSpcReduction="10000"/>
          </a:bodyPr>
          <a:lstStyle/>
          <a:p>
            <a:fld id="{FFDBF87B-D5E2-4B00-B662-68D9D28044BE}"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mysql_pconnect</a:t>
            </a:r>
            <a:r>
              <a:rPr lang="en-US" dirty="0"/>
              <a:t>()</a:t>
            </a:r>
          </a:p>
        </p:txBody>
      </p:sp>
      <p:sp>
        <p:nvSpPr>
          <p:cNvPr id="3" name="Content Placeholder 2"/>
          <p:cNvSpPr>
            <a:spLocks noGrp="1"/>
          </p:cNvSpPr>
          <p:nvPr>
            <p:ph idx="1"/>
          </p:nvPr>
        </p:nvSpPr>
        <p:spPr/>
        <p:txBody>
          <a:bodyPr/>
          <a:lstStyle/>
          <a:p>
            <a:r>
              <a:rPr lang="en-US" dirty="0"/>
              <a:t>Works just like </a:t>
            </a:r>
            <a:r>
              <a:rPr lang="en-US" dirty="0" err="1"/>
              <a:t>mysql_connect</a:t>
            </a:r>
            <a:r>
              <a:rPr lang="en-US" dirty="0"/>
              <a:t>() except it checks to see if the connection is already open.  If an open connection already exists it uses that connection instead of creating a new one.</a:t>
            </a:r>
          </a:p>
          <a:p>
            <a:endParaRPr lang="en-US" dirty="0"/>
          </a:p>
        </p:txBody>
      </p:sp>
      <p:sp>
        <p:nvSpPr>
          <p:cNvPr id="4" name="Footer Placeholder 3">
            <a:extLst>
              <a:ext uri="{FF2B5EF4-FFF2-40B4-BE49-F238E27FC236}">
                <a16:creationId xmlns:a16="http://schemas.microsoft.com/office/drawing/2014/main" id="{C011D0C8-0BD6-4C5B-9FF6-0FCDAF4BBED1}"/>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3D96F495-F431-47C9-B80B-AB2B54CD66CD}"/>
              </a:ext>
            </a:extLst>
          </p:cNvPr>
          <p:cNvSpPr>
            <a:spLocks noGrp="1"/>
          </p:cNvSpPr>
          <p:nvPr>
            <p:ph type="sldNum" sz="quarter" idx="12"/>
          </p:nvPr>
        </p:nvSpPr>
        <p:spPr/>
        <p:txBody>
          <a:bodyPr>
            <a:normAutofit lnSpcReduction="10000"/>
          </a:bodyPr>
          <a:lstStyle/>
          <a:p>
            <a:fld id="{FFDBF87B-D5E2-4B00-B662-68D9D28044BE}"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Table Properties </a:t>
            </a:r>
            <a:r>
              <a:rPr lang="en-US" sz="2400" dirty="0"/>
              <a:t>(cont)</a:t>
            </a:r>
          </a:p>
        </p:txBody>
      </p:sp>
      <p:sp>
        <p:nvSpPr>
          <p:cNvPr id="3" name="Content Placeholder 2"/>
          <p:cNvSpPr>
            <a:spLocks noGrp="1"/>
          </p:cNvSpPr>
          <p:nvPr>
            <p:ph sz="half" idx="1"/>
          </p:nvPr>
        </p:nvSpPr>
        <p:spPr/>
        <p:txBody>
          <a:bodyPr>
            <a:normAutofit fontScale="62500" lnSpcReduction="20000"/>
          </a:bodyPr>
          <a:lstStyle/>
          <a:p>
            <a:pPr>
              <a:buNone/>
            </a:pPr>
            <a:r>
              <a:rPr lang="en-US" dirty="0"/>
              <a:t>// The </a:t>
            </a:r>
            <a:r>
              <a:rPr lang="en-US" dirty="0" err="1"/>
              <a:t>view_table_properties</a:t>
            </a:r>
            <a:r>
              <a:rPr lang="en-US" dirty="0"/>
              <a:t>() function retrieves</a:t>
            </a:r>
          </a:p>
          <a:p>
            <a:pPr>
              <a:buNone/>
            </a:pPr>
            <a:r>
              <a:rPr lang="en-US" dirty="0"/>
              <a:t>// field properties for the table defined by the input parameter $table. */</a:t>
            </a:r>
          </a:p>
          <a:p>
            <a:pPr>
              <a:buNone/>
            </a:pPr>
            <a:r>
              <a:rPr lang="en-US" dirty="0"/>
              <a:t>function </a:t>
            </a:r>
            <a:r>
              <a:rPr lang="en-US" dirty="0" err="1"/>
              <a:t>view_table_properties</a:t>
            </a:r>
            <a:r>
              <a:rPr lang="en-US" dirty="0"/>
              <a:t>($table)</a:t>
            </a:r>
          </a:p>
          <a:p>
            <a:pPr>
              <a:buNone/>
            </a:pPr>
            <a:r>
              <a:rPr lang="en-US" dirty="0"/>
              <a:t>{</a:t>
            </a:r>
          </a:p>
          <a:p>
            <a:pPr>
              <a:buNone/>
            </a:pPr>
            <a:r>
              <a:rPr lang="en-US" dirty="0"/>
              <a:t>$</a:t>
            </a:r>
            <a:r>
              <a:rPr lang="en-US" dirty="0" err="1"/>
              <a:t>tableRows</a:t>
            </a:r>
            <a:r>
              <a:rPr lang="en-US" dirty="0"/>
              <a:t> = "";</a:t>
            </a:r>
          </a:p>
          <a:p>
            <a:pPr>
              <a:buNone/>
            </a:pPr>
            <a:r>
              <a:rPr lang="en-US" dirty="0"/>
              <a:t>// Retrieve a single row from the table,</a:t>
            </a:r>
          </a:p>
          <a:p>
            <a:pPr>
              <a:buNone/>
            </a:pPr>
            <a:r>
              <a:rPr lang="en-US" dirty="0"/>
              <a:t>// giving us enough field information to determine field properties.</a:t>
            </a:r>
          </a:p>
          <a:p>
            <a:pPr>
              <a:buNone/>
            </a:pPr>
            <a:r>
              <a:rPr lang="en-US" dirty="0"/>
              <a:t>$result = </a:t>
            </a:r>
            <a:r>
              <a:rPr lang="en-US" dirty="0" err="1"/>
              <a:t>mysql_query</a:t>
            </a:r>
            <a:r>
              <a:rPr lang="en-US" dirty="0"/>
              <a:t>("SELECT * FROM $table LIMIT 1");</a:t>
            </a:r>
          </a:p>
          <a:p>
            <a:pPr>
              <a:buNone/>
            </a:pPr>
            <a:r>
              <a:rPr lang="en-US" dirty="0"/>
              <a:t>$fields = </a:t>
            </a:r>
            <a:r>
              <a:rPr lang="en-US" dirty="0" err="1"/>
              <a:t>mysql_num_fields</a:t>
            </a:r>
            <a:r>
              <a:rPr lang="en-US" dirty="0"/>
              <a:t>($result);</a:t>
            </a:r>
          </a:p>
        </p:txBody>
      </p:sp>
      <p:sp>
        <p:nvSpPr>
          <p:cNvPr id="6" name="Content Placeholder 5">
            <a:extLst>
              <a:ext uri="{FF2B5EF4-FFF2-40B4-BE49-F238E27FC236}">
                <a16:creationId xmlns:a16="http://schemas.microsoft.com/office/drawing/2014/main" id="{01D16E5F-A14D-4942-8649-E42231673494}"/>
              </a:ext>
            </a:extLst>
          </p:cNvPr>
          <p:cNvSpPr>
            <a:spLocks noGrp="1"/>
          </p:cNvSpPr>
          <p:nvPr>
            <p:ph sz="half" idx="2"/>
          </p:nvPr>
        </p:nvSpPr>
        <p:spPr/>
        <p:txBody>
          <a:bodyPr>
            <a:normAutofit fontScale="62500" lnSpcReduction="20000"/>
          </a:bodyPr>
          <a:lstStyle/>
          <a:p>
            <a:pPr>
              <a:buNone/>
            </a:pPr>
            <a:r>
              <a:rPr lang="en-US" dirty="0"/>
              <a:t>for($count=0; $count &lt; $fields; $count++) {</a:t>
            </a:r>
          </a:p>
          <a:p>
            <a:pPr>
              <a:buNone/>
            </a:pPr>
            <a:r>
              <a:rPr lang="en-US" dirty="0"/>
              <a:t>// Retrieve field properties</a:t>
            </a:r>
          </a:p>
          <a:p>
            <a:pPr>
              <a:buNone/>
            </a:pPr>
            <a:r>
              <a:rPr lang="en-US" dirty="0"/>
              <a:t>$name = </a:t>
            </a:r>
            <a:r>
              <a:rPr lang="en-US" dirty="0" err="1"/>
              <a:t>mysql_field_name</a:t>
            </a:r>
            <a:r>
              <a:rPr lang="en-US" dirty="0"/>
              <a:t>($</a:t>
            </a:r>
            <a:r>
              <a:rPr lang="en-US" dirty="0" err="1"/>
              <a:t>result,$count</a:t>
            </a:r>
            <a:r>
              <a:rPr lang="en-US" dirty="0"/>
              <a:t>);</a:t>
            </a:r>
          </a:p>
          <a:p>
            <a:pPr>
              <a:buNone/>
            </a:pPr>
            <a:r>
              <a:rPr lang="en-US" dirty="0"/>
              <a:t>$type = </a:t>
            </a:r>
            <a:r>
              <a:rPr lang="en-US" dirty="0" err="1"/>
              <a:t>mysql_field_type</a:t>
            </a:r>
            <a:r>
              <a:rPr lang="en-US" dirty="0"/>
              <a:t>($</a:t>
            </a:r>
            <a:r>
              <a:rPr lang="en-US" dirty="0" err="1"/>
              <a:t>result,$count</a:t>
            </a:r>
            <a:r>
              <a:rPr lang="en-US" dirty="0"/>
              <a:t>);</a:t>
            </a:r>
          </a:p>
          <a:p>
            <a:pPr>
              <a:buNone/>
            </a:pPr>
            <a:r>
              <a:rPr lang="en-US" dirty="0"/>
              <a:t>$length = </a:t>
            </a:r>
            <a:r>
              <a:rPr lang="en-US" dirty="0" err="1"/>
              <a:t>mysql_field_len</a:t>
            </a:r>
            <a:r>
              <a:rPr lang="en-US" dirty="0"/>
              <a:t>($</a:t>
            </a:r>
            <a:r>
              <a:rPr lang="en-US" dirty="0" err="1"/>
              <a:t>result,$count</a:t>
            </a:r>
            <a:r>
              <a:rPr lang="en-US" dirty="0"/>
              <a:t>);</a:t>
            </a:r>
          </a:p>
          <a:p>
            <a:pPr>
              <a:buNone/>
            </a:pPr>
            <a:r>
              <a:rPr lang="en-US" dirty="0"/>
              <a:t>$flags = </a:t>
            </a:r>
            <a:r>
              <a:rPr lang="en-US" dirty="0" err="1"/>
              <a:t>mysql_field_flags</a:t>
            </a:r>
            <a:r>
              <a:rPr lang="en-US" dirty="0"/>
              <a:t>($</a:t>
            </a:r>
            <a:r>
              <a:rPr lang="en-US" dirty="0" err="1"/>
              <a:t>result,$count</a:t>
            </a:r>
            <a:r>
              <a:rPr lang="en-US" dirty="0"/>
              <a:t>);</a:t>
            </a:r>
          </a:p>
          <a:p>
            <a:pPr>
              <a:buNone/>
            </a:pPr>
            <a:r>
              <a:rPr lang="en-US" dirty="0"/>
              <a:t>$</a:t>
            </a:r>
            <a:r>
              <a:rPr lang="en-US" dirty="0" err="1"/>
              <a:t>tableRows</a:t>
            </a:r>
            <a:r>
              <a:rPr lang="en-US" dirty="0"/>
              <a:t> .= "&lt;tr&gt;&lt;td&gt;$name&lt;/td&gt;</a:t>
            </a:r>
          </a:p>
          <a:p>
            <a:pPr>
              <a:buNone/>
            </a:pPr>
            <a:r>
              <a:rPr lang="en-US" dirty="0"/>
              <a:t>&lt;td&gt;$type&lt;/td&gt;</a:t>
            </a:r>
          </a:p>
          <a:p>
            <a:pPr>
              <a:buNone/>
            </a:pPr>
            <a:r>
              <a:rPr lang="en-US" dirty="0"/>
              <a:t>&lt;td&gt;$length&lt;/td&gt;</a:t>
            </a:r>
          </a:p>
          <a:p>
            <a:pPr>
              <a:buNone/>
            </a:pPr>
            <a:r>
              <a:rPr lang="en-US" dirty="0"/>
              <a:t>&lt;td&gt;$flags&lt;/td&gt;&lt;/tr&gt;"; }</a:t>
            </a:r>
          </a:p>
          <a:p>
            <a:pPr>
              <a:buNone/>
            </a:pPr>
            <a:r>
              <a:rPr lang="en-US" dirty="0"/>
              <a:t>return $</a:t>
            </a:r>
            <a:r>
              <a:rPr lang="en-US" dirty="0" err="1"/>
              <a:t>tableRows</a:t>
            </a:r>
            <a:r>
              <a:rPr lang="en-US" dirty="0"/>
              <a:t>; }</a:t>
            </a:r>
          </a:p>
          <a:p>
            <a:pPr>
              <a:buNone/>
            </a:pPr>
            <a:r>
              <a:rPr lang="en-US" dirty="0" err="1"/>
              <a:t>view_db_properties</a:t>
            </a:r>
            <a:r>
              <a:rPr lang="en-US" dirty="0"/>
              <a:t>("company");</a:t>
            </a:r>
          </a:p>
          <a:p>
            <a:pPr>
              <a:buNone/>
            </a:pPr>
            <a:r>
              <a:rPr lang="en-US" dirty="0"/>
              <a:t>?&gt;</a:t>
            </a:r>
          </a:p>
        </p:txBody>
      </p:sp>
      <p:sp>
        <p:nvSpPr>
          <p:cNvPr id="4" name="Footer Placeholder 3">
            <a:extLst>
              <a:ext uri="{FF2B5EF4-FFF2-40B4-BE49-F238E27FC236}">
                <a16:creationId xmlns:a16="http://schemas.microsoft.com/office/drawing/2014/main" id="{EC536D09-6915-47F9-93E5-0E4F87405B07}"/>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2FCBDAD2-1266-43C9-9BCC-DBC390BD190A}"/>
              </a:ext>
            </a:extLst>
          </p:cNvPr>
          <p:cNvSpPr>
            <a:spLocks noGrp="1"/>
          </p:cNvSpPr>
          <p:nvPr>
            <p:ph type="sldNum" sz="quarter" idx="12"/>
          </p:nvPr>
        </p:nvSpPr>
        <p:spPr/>
        <p:txBody>
          <a:bodyPr>
            <a:normAutofit lnSpcReduction="10000"/>
          </a:bodyPr>
          <a:lstStyle/>
          <a:p>
            <a:fld id="{FFDBF87B-D5E2-4B00-B662-68D9D28044BE}" type="slidenum">
              <a:rPr lang="en-US" smtClean="0"/>
              <a:t>50</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mysql_close</a:t>
            </a:r>
            <a:r>
              <a:rPr lang="en-US" dirty="0"/>
              <a:t>()</a:t>
            </a:r>
          </a:p>
        </p:txBody>
      </p:sp>
      <p:sp>
        <p:nvSpPr>
          <p:cNvPr id="3" name="Content Placeholder 2"/>
          <p:cNvSpPr>
            <a:spLocks noGrp="1"/>
          </p:cNvSpPr>
          <p:nvPr>
            <p:ph idx="1"/>
          </p:nvPr>
        </p:nvSpPr>
        <p:spPr/>
        <p:txBody>
          <a:bodyPr>
            <a:normAutofit fontScale="92500" lnSpcReduction="10000"/>
          </a:bodyPr>
          <a:lstStyle/>
          <a:p>
            <a:pPr>
              <a:buNone/>
            </a:pPr>
            <a:r>
              <a:rPr lang="en-US" dirty="0" err="1"/>
              <a:t>boolean</a:t>
            </a:r>
            <a:r>
              <a:rPr lang="en-US" dirty="0"/>
              <a:t> </a:t>
            </a:r>
            <a:r>
              <a:rPr lang="en-US" dirty="0" err="1"/>
              <a:t>mysql_close</a:t>
            </a:r>
            <a:r>
              <a:rPr lang="en-US" dirty="0"/>
              <a:t> ([resource </a:t>
            </a:r>
            <a:r>
              <a:rPr lang="en-US" i="1" dirty="0" err="1"/>
              <a:t>link_id</a:t>
            </a:r>
            <a:r>
              <a:rPr lang="en-US" i="1" dirty="0"/>
              <a:t>])</a:t>
            </a:r>
          </a:p>
          <a:p>
            <a:pPr>
              <a:buNone/>
            </a:pPr>
            <a:endParaRPr lang="en-US" i="1" dirty="0"/>
          </a:p>
          <a:p>
            <a:pPr>
              <a:buNone/>
            </a:pPr>
            <a:r>
              <a:rPr lang="en-US" dirty="0"/>
              <a:t>&lt;?</a:t>
            </a:r>
            <a:r>
              <a:rPr lang="en-US" dirty="0" err="1"/>
              <a:t>php</a:t>
            </a:r>
            <a:endParaRPr lang="en-US" dirty="0"/>
          </a:p>
          <a:p>
            <a:pPr>
              <a:buNone/>
            </a:pPr>
            <a:r>
              <a:rPr lang="en-US" dirty="0"/>
              <a:t>@</a:t>
            </a:r>
            <a:r>
              <a:rPr lang="en-US" dirty="0" err="1"/>
              <a:t>mysql_connect</a:t>
            </a:r>
            <a:r>
              <a:rPr lang="en-US" dirty="0"/>
              <a:t>("</a:t>
            </a:r>
            <a:r>
              <a:rPr lang="en-US" dirty="0" err="1"/>
              <a:t>localhost</a:t>
            </a:r>
            <a:r>
              <a:rPr lang="en-US" dirty="0"/>
              <a:t>", "</a:t>
            </a:r>
            <a:r>
              <a:rPr lang="en-US" dirty="0" err="1"/>
              <a:t>webuser</a:t>
            </a:r>
            <a:r>
              <a:rPr lang="en-US" dirty="0"/>
              <a:t>", "secret")</a:t>
            </a:r>
          </a:p>
          <a:p>
            <a:pPr>
              <a:buNone/>
            </a:pPr>
            <a:r>
              <a:rPr lang="en-US" dirty="0"/>
              <a:t>or die("Could not connect to </a:t>
            </a:r>
            <a:r>
              <a:rPr lang="en-US" dirty="0" err="1"/>
              <a:t>MySQL</a:t>
            </a:r>
            <a:r>
              <a:rPr lang="en-US" dirty="0"/>
              <a:t> server!");</a:t>
            </a:r>
          </a:p>
          <a:p>
            <a:pPr>
              <a:buNone/>
            </a:pPr>
            <a:r>
              <a:rPr lang="en-US" dirty="0"/>
              <a:t>@</a:t>
            </a:r>
            <a:r>
              <a:rPr lang="en-US" dirty="0" err="1"/>
              <a:t>mysql_select_db</a:t>
            </a:r>
            <a:r>
              <a:rPr lang="en-US" dirty="0"/>
              <a:t>("company")</a:t>
            </a:r>
          </a:p>
          <a:p>
            <a:pPr>
              <a:buNone/>
            </a:pPr>
            <a:r>
              <a:rPr lang="en-US" dirty="0"/>
              <a:t>or die("Could not select database!");</a:t>
            </a:r>
          </a:p>
          <a:p>
            <a:pPr>
              <a:buNone/>
            </a:pPr>
            <a:r>
              <a:rPr lang="en-US" dirty="0"/>
              <a:t>echo "You're connected to a </a:t>
            </a:r>
            <a:r>
              <a:rPr lang="en-US" dirty="0" err="1"/>
              <a:t>MySQL</a:t>
            </a:r>
            <a:r>
              <a:rPr lang="en-US" dirty="0"/>
              <a:t> database!";</a:t>
            </a:r>
          </a:p>
          <a:p>
            <a:pPr>
              <a:buNone/>
            </a:pPr>
            <a:r>
              <a:rPr lang="en-US" dirty="0" err="1"/>
              <a:t>mysql_close</a:t>
            </a:r>
            <a:r>
              <a:rPr lang="en-US" dirty="0"/>
              <a:t>();</a:t>
            </a:r>
          </a:p>
          <a:p>
            <a:pPr>
              <a:buNone/>
            </a:pPr>
            <a:r>
              <a:rPr lang="en-US" dirty="0"/>
              <a:t>?&gt;</a:t>
            </a:r>
          </a:p>
        </p:txBody>
      </p:sp>
      <p:sp>
        <p:nvSpPr>
          <p:cNvPr id="4" name="Footer Placeholder 3">
            <a:extLst>
              <a:ext uri="{FF2B5EF4-FFF2-40B4-BE49-F238E27FC236}">
                <a16:creationId xmlns:a16="http://schemas.microsoft.com/office/drawing/2014/main" id="{C920CF14-F131-41C1-813A-70EDD85EB251}"/>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1D3615F-423E-462D-934A-DB00A6E4DB92}"/>
              </a:ext>
            </a:extLst>
          </p:cNvPr>
          <p:cNvSpPr>
            <a:spLocks noGrp="1"/>
          </p:cNvSpPr>
          <p:nvPr>
            <p:ph type="sldNum" sz="quarter" idx="12"/>
          </p:nvPr>
        </p:nvSpPr>
        <p:spPr/>
        <p:txBody>
          <a:bodyPr>
            <a:normAutofit lnSpcReduction="10000"/>
          </a:bodyPr>
          <a:lstStyle/>
          <a:p>
            <a:fld id="{FFDBF87B-D5E2-4B00-B662-68D9D28044BE}"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Storing Connection Information in a Separate File</a:t>
            </a:r>
          </a:p>
        </p:txBody>
      </p:sp>
      <p:sp>
        <p:nvSpPr>
          <p:cNvPr id="3" name="Content Placeholder 2"/>
          <p:cNvSpPr>
            <a:spLocks noGrp="1"/>
          </p:cNvSpPr>
          <p:nvPr>
            <p:ph idx="1"/>
          </p:nvPr>
        </p:nvSpPr>
        <p:spPr/>
        <p:txBody>
          <a:bodyPr>
            <a:normAutofit fontScale="92500" lnSpcReduction="10000"/>
          </a:bodyPr>
          <a:lstStyle/>
          <a:p>
            <a:pPr>
              <a:buNone/>
            </a:pPr>
            <a:r>
              <a:rPr lang="en-US" dirty="0"/>
              <a:t>Store the connect script in a separate header file </a:t>
            </a:r>
          </a:p>
          <a:p>
            <a:pPr>
              <a:buNone/>
            </a:pPr>
            <a:r>
              <a:rPr lang="en-US" dirty="0"/>
              <a:t>&lt;?</a:t>
            </a:r>
            <a:r>
              <a:rPr lang="en-US" dirty="0" err="1"/>
              <a:t>php</a:t>
            </a:r>
            <a:endParaRPr lang="en-US" dirty="0"/>
          </a:p>
          <a:p>
            <a:pPr>
              <a:buNone/>
            </a:pPr>
            <a:r>
              <a:rPr lang="en-US" dirty="0"/>
              <a:t>@</a:t>
            </a:r>
            <a:r>
              <a:rPr lang="en-US" dirty="0" err="1"/>
              <a:t>mysql_connect</a:t>
            </a:r>
            <a:r>
              <a:rPr lang="en-US" dirty="0"/>
              <a:t>("</a:t>
            </a:r>
            <a:r>
              <a:rPr lang="en-US" dirty="0" err="1"/>
              <a:t>localhost","webuser","secret</a:t>
            </a:r>
            <a:r>
              <a:rPr lang="en-US" dirty="0"/>
              <a:t>")</a:t>
            </a:r>
          </a:p>
          <a:p>
            <a:pPr>
              <a:buNone/>
            </a:pPr>
            <a:r>
              <a:rPr lang="en-US" dirty="0"/>
              <a:t>or die("Could not connect to </a:t>
            </a:r>
            <a:r>
              <a:rPr lang="en-US" dirty="0" err="1"/>
              <a:t>MySQL</a:t>
            </a:r>
            <a:r>
              <a:rPr lang="en-US" dirty="0"/>
              <a:t> server!");</a:t>
            </a:r>
          </a:p>
          <a:p>
            <a:pPr>
              <a:buNone/>
            </a:pPr>
            <a:r>
              <a:rPr lang="en-US" dirty="0"/>
              <a:t>?&gt;</a:t>
            </a:r>
          </a:p>
          <a:p>
            <a:pPr>
              <a:buNone/>
            </a:pPr>
            <a:r>
              <a:rPr lang="en-US" dirty="0"/>
              <a:t>This file can then be included as necessary, like so:</a:t>
            </a:r>
          </a:p>
          <a:p>
            <a:pPr>
              <a:buNone/>
            </a:pPr>
            <a:r>
              <a:rPr lang="en-US" dirty="0"/>
              <a:t>&lt;?</a:t>
            </a:r>
            <a:r>
              <a:rPr lang="en-US" dirty="0" err="1"/>
              <a:t>php</a:t>
            </a:r>
            <a:endParaRPr lang="en-US" dirty="0"/>
          </a:p>
          <a:p>
            <a:pPr>
              <a:buNone/>
            </a:pPr>
            <a:r>
              <a:rPr lang="en-US" dirty="0"/>
              <a:t>include "</a:t>
            </a:r>
            <a:r>
              <a:rPr lang="en-US" dirty="0" err="1"/>
              <a:t>mysql.connect.php</a:t>
            </a:r>
            <a:r>
              <a:rPr lang="en-US" dirty="0"/>
              <a:t>";</a:t>
            </a:r>
          </a:p>
          <a:p>
            <a:pPr>
              <a:buNone/>
            </a:pPr>
            <a:r>
              <a:rPr lang="en-US" dirty="0"/>
              <a:t>// begin database selection and queries.</a:t>
            </a:r>
          </a:p>
          <a:p>
            <a:pPr>
              <a:buNone/>
            </a:pPr>
            <a:r>
              <a:rPr lang="en-US" dirty="0"/>
              <a:t>?&gt;</a:t>
            </a:r>
          </a:p>
        </p:txBody>
      </p:sp>
      <p:sp>
        <p:nvSpPr>
          <p:cNvPr id="4" name="Footer Placeholder 3">
            <a:extLst>
              <a:ext uri="{FF2B5EF4-FFF2-40B4-BE49-F238E27FC236}">
                <a16:creationId xmlns:a16="http://schemas.microsoft.com/office/drawing/2014/main" id="{67C8D3F0-F82D-4D3E-AEFC-C9B835B2CF1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BD1DB7F3-25DA-41E8-9F83-134EAF92BFBA}"/>
              </a:ext>
            </a:extLst>
          </p:cNvPr>
          <p:cNvSpPr>
            <a:spLocks noGrp="1"/>
          </p:cNvSpPr>
          <p:nvPr>
            <p:ph type="sldNum" sz="quarter" idx="12"/>
          </p:nvPr>
        </p:nvSpPr>
        <p:spPr/>
        <p:txBody>
          <a:bodyPr>
            <a:normAutofit lnSpcReduction="10000"/>
          </a:bodyPr>
          <a:lstStyle/>
          <a:p>
            <a:fld id="{FFDBF87B-D5E2-4B00-B662-68D9D28044BE}"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Securing Your Connection Information</a:t>
            </a:r>
          </a:p>
        </p:txBody>
      </p:sp>
      <p:sp>
        <p:nvSpPr>
          <p:cNvPr id="3" name="Content Placeholder 2"/>
          <p:cNvSpPr>
            <a:spLocks noGrp="1"/>
          </p:cNvSpPr>
          <p:nvPr>
            <p:ph idx="1"/>
          </p:nvPr>
        </p:nvSpPr>
        <p:spPr/>
        <p:txBody>
          <a:bodyPr>
            <a:normAutofit/>
          </a:bodyPr>
          <a:lstStyle/>
          <a:p>
            <a:r>
              <a:rPr lang="en-US" dirty="0"/>
              <a:t>Use system-based user permissions to ensure that only the user owning the Web server daemon process is capable of reading the file. On Unix-based systems, this means changing the file ownership to that of the user running the Web process and setting the connection file permissions to -r--------.</a:t>
            </a:r>
          </a:p>
          <a:p>
            <a:r>
              <a:rPr lang="en-US" dirty="0"/>
              <a:t>If you’re connecting to a remote </a:t>
            </a:r>
            <a:r>
              <a:rPr lang="en-US" dirty="0" err="1"/>
              <a:t>MySQL</a:t>
            </a:r>
            <a:r>
              <a:rPr lang="en-US" dirty="0"/>
              <a:t> server, keep in mind that this information will be passed in plain text unless appropriate steps are taken to encrypt that data during transit. Your best bet is to use Secure Sockets Layer (SSL) encryption.</a:t>
            </a:r>
          </a:p>
        </p:txBody>
      </p:sp>
      <p:sp>
        <p:nvSpPr>
          <p:cNvPr id="4" name="Footer Placeholder 3">
            <a:extLst>
              <a:ext uri="{FF2B5EF4-FFF2-40B4-BE49-F238E27FC236}">
                <a16:creationId xmlns:a16="http://schemas.microsoft.com/office/drawing/2014/main" id="{3C94A7C4-FEFA-4C3A-9484-6EBBE044761F}"/>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E6F0B37C-2B4B-4EBA-994C-BA9773E2B83E}"/>
              </a:ext>
            </a:extLst>
          </p:cNvPr>
          <p:cNvSpPr>
            <a:spLocks noGrp="1"/>
          </p:cNvSpPr>
          <p:nvPr>
            <p:ph type="sldNum" sz="quarter" idx="12"/>
          </p:nvPr>
        </p:nvSpPr>
        <p:spPr/>
        <p:txBody>
          <a:bodyPr>
            <a:normAutofit lnSpcReduction="10000"/>
          </a:bodyPr>
          <a:lstStyle/>
          <a:p>
            <a:fld id="{FFDBF87B-D5E2-4B00-B662-68D9D28044BE}"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Choosing a Database</a:t>
            </a:r>
            <a:br>
              <a:rPr lang="en-US" dirty="0"/>
            </a:br>
            <a:r>
              <a:rPr lang="en-US" dirty="0"/>
              <a:t> </a:t>
            </a:r>
            <a:r>
              <a:rPr lang="en-US" dirty="0" err="1"/>
              <a:t>mysql_select_db</a:t>
            </a:r>
            <a:r>
              <a:rPr lang="en-US" dirty="0"/>
              <a:t>() </a:t>
            </a:r>
          </a:p>
        </p:txBody>
      </p:sp>
      <p:sp>
        <p:nvSpPr>
          <p:cNvPr id="3" name="Content Placeholder 2"/>
          <p:cNvSpPr>
            <a:spLocks noGrp="1"/>
          </p:cNvSpPr>
          <p:nvPr>
            <p:ph idx="1"/>
          </p:nvPr>
        </p:nvSpPr>
        <p:spPr/>
        <p:txBody>
          <a:bodyPr>
            <a:normAutofit/>
          </a:bodyPr>
          <a:lstStyle/>
          <a:p>
            <a:pPr>
              <a:buNone/>
            </a:pPr>
            <a:r>
              <a:rPr lang="en-US" dirty="0" err="1"/>
              <a:t>boolean</a:t>
            </a:r>
            <a:r>
              <a:rPr lang="en-US" dirty="0"/>
              <a:t> </a:t>
            </a:r>
            <a:r>
              <a:rPr lang="en-US" dirty="0" err="1"/>
              <a:t>mysql_select_db</a:t>
            </a:r>
            <a:r>
              <a:rPr lang="en-US" dirty="0"/>
              <a:t> (string </a:t>
            </a:r>
            <a:r>
              <a:rPr lang="en-US" i="1" dirty="0" err="1"/>
              <a:t>db_name</a:t>
            </a:r>
            <a:r>
              <a:rPr lang="en-US" i="1" dirty="0"/>
              <a:t> [, resource </a:t>
            </a:r>
            <a:r>
              <a:rPr lang="en-US" i="1" dirty="0" err="1"/>
              <a:t>link_id</a:t>
            </a:r>
            <a:r>
              <a:rPr lang="en-US" i="1" dirty="0"/>
              <a:t>]) </a:t>
            </a:r>
          </a:p>
          <a:p>
            <a:pPr>
              <a:buNone/>
            </a:pPr>
            <a:r>
              <a:rPr lang="en-US" dirty="0"/>
              <a:t>&lt;?</a:t>
            </a:r>
            <a:r>
              <a:rPr lang="en-US" dirty="0" err="1"/>
              <a:t>php</a:t>
            </a:r>
            <a:endParaRPr lang="en-US" dirty="0"/>
          </a:p>
          <a:p>
            <a:pPr>
              <a:buNone/>
            </a:pPr>
            <a:r>
              <a:rPr lang="en-US" dirty="0"/>
              <a:t>@mysql_connect("localhost", "</a:t>
            </a:r>
            <a:r>
              <a:rPr lang="en-US" dirty="0" err="1"/>
              <a:t>webuser</a:t>
            </a:r>
            <a:r>
              <a:rPr lang="en-US" dirty="0"/>
              <a:t>", "secret") or die("Could not connect to MySQL server!");</a:t>
            </a:r>
          </a:p>
          <a:p>
            <a:pPr>
              <a:buNone/>
            </a:pPr>
            <a:r>
              <a:rPr lang="en-US" dirty="0"/>
              <a:t>@mysql_select_db("company") or die("Could not select database!");</a:t>
            </a:r>
          </a:p>
          <a:p>
            <a:pPr>
              <a:buNone/>
            </a:pPr>
            <a:r>
              <a:rPr lang="en-US" dirty="0"/>
              <a:t>?&gt;</a:t>
            </a:r>
          </a:p>
        </p:txBody>
      </p:sp>
      <p:sp>
        <p:nvSpPr>
          <p:cNvPr id="4" name="Footer Placeholder 3">
            <a:extLst>
              <a:ext uri="{FF2B5EF4-FFF2-40B4-BE49-F238E27FC236}">
                <a16:creationId xmlns:a16="http://schemas.microsoft.com/office/drawing/2014/main" id="{D96B3527-65B4-4323-93DD-F92A7F4E82E9}"/>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802A5185-186C-44BC-AB02-F5903E395657}"/>
              </a:ext>
            </a:extLst>
          </p:cNvPr>
          <p:cNvSpPr>
            <a:spLocks noGrp="1"/>
          </p:cNvSpPr>
          <p:nvPr>
            <p:ph type="sldNum" sz="quarter" idx="12"/>
          </p:nvPr>
        </p:nvSpPr>
        <p:spPr/>
        <p:txBody>
          <a:bodyPr>
            <a:normAutofit lnSpcReduction="10000"/>
          </a:bodyPr>
          <a:lstStyle/>
          <a:p>
            <a:fld id="{FFDBF87B-D5E2-4B00-B662-68D9D28044BE}" type="slidenum">
              <a:rPr lang="en-US" smtClean="0"/>
              <a:t>9</a:t>
            </a:fld>
            <a:endParaRPr lang="en-US"/>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169</TotalTime>
  <Words>4814</Words>
  <Application>Microsoft Office PowerPoint</Application>
  <PresentationFormat>Widescreen</PresentationFormat>
  <Paragraphs>562</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Wingdings 2</vt:lpstr>
      <vt:lpstr>View</vt:lpstr>
      <vt:lpstr>CS4032 Web Programming</vt:lpstr>
      <vt:lpstr>Table used in most examples</vt:lpstr>
      <vt:lpstr>Open/Close Connections</vt:lpstr>
      <vt:lpstr>mysql_connect()</vt:lpstr>
      <vt:lpstr>mysql_pconnect()</vt:lpstr>
      <vt:lpstr>mysql_close()</vt:lpstr>
      <vt:lpstr>Storing Connection Information in a Separate File</vt:lpstr>
      <vt:lpstr>Securing Your Connection Information</vt:lpstr>
      <vt:lpstr>Choosing a Database  mysql_select_db() </vt:lpstr>
      <vt:lpstr>Querying MySQL</vt:lpstr>
      <vt:lpstr>mysql_query()</vt:lpstr>
      <vt:lpstr>mysql_db_query()</vt:lpstr>
      <vt:lpstr>Resource Identifier </vt:lpstr>
      <vt:lpstr>Retrieving and Displaying Data</vt:lpstr>
      <vt:lpstr>mysql_result()</vt:lpstr>
      <vt:lpstr>mysql_result() cont. Find two values in a single row</vt:lpstr>
      <vt:lpstr>mysql_result() cont. Find all values (rows) of two fields</vt:lpstr>
      <vt:lpstr>mysql_fetch_row()</vt:lpstr>
      <vt:lpstr>mysql_fetch_row() cont.</vt:lpstr>
      <vt:lpstr>mysql_fetch_array()</vt:lpstr>
      <vt:lpstr>mysql_fetch_array()  cont.</vt:lpstr>
      <vt:lpstr>mysql_fetch_array()  cont.</vt:lpstr>
      <vt:lpstr>mysql_fetch_assoc()</vt:lpstr>
      <vt:lpstr>Inserting Data</vt:lpstr>
      <vt:lpstr>HTML form insert (insert.php)</vt:lpstr>
      <vt:lpstr>PHP code for the insert</vt:lpstr>
      <vt:lpstr>Modifying Data</vt:lpstr>
      <vt:lpstr>HTML form captures row to be modified.</vt:lpstr>
      <vt:lpstr>PHP code retrieves row &amp; displays filled in form (modify.php)</vt:lpstr>
      <vt:lpstr>HTML form (modifyform.php)</vt:lpstr>
      <vt:lpstr>Update Example</vt:lpstr>
      <vt:lpstr>Deleting Data</vt:lpstr>
      <vt:lpstr>Delete example</vt:lpstr>
      <vt:lpstr>mysql_num_rows()</vt:lpstr>
      <vt:lpstr>mysql_affected_rows()</vt:lpstr>
      <vt:lpstr>mysql_list_dbs()</vt:lpstr>
      <vt:lpstr>mysql_db_name()</vt:lpstr>
      <vt:lpstr>mysql_list_tables()</vt:lpstr>
      <vt:lpstr>mysql_tablename()</vt:lpstr>
      <vt:lpstr>mysql_fetch_field()</vt:lpstr>
      <vt:lpstr>mysql_fetch_field() example</vt:lpstr>
      <vt:lpstr>mysql_num_fields()</vt:lpstr>
      <vt:lpstr>mysql_list_fields()</vt:lpstr>
      <vt:lpstr>mysql_field_flags()</vt:lpstr>
      <vt:lpstr>mysql_field_len()</vt:lpstr>
      <vt:lpstr>mysql_field_name()</vt:lpstr>
      <vt:lpstr>mysql_field_type()</vt:lpstr>
      <vt:lpstr>mysql_field_table()</vt:lpstr>
      <vt:lpstr>Viewing Table Properties</vt:lpstr>
      <vt:lpstr>Viewing Table Properties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CS4032 Web Programming</dc:title>
  <dc:creator>Zeshan Khan</dc:creator>
  <cp:lastModifiedBy>Zeshan Khan</cp:lastModifiedBy>
  <cp:revision>59</cp:revision>
  <dcterms:created xsi:type="dcterms:W3CDTF">2022-04-04T05:19:14Z</dcterms:created>
  <dcterms:modified xsi:type="dcterms:W3CDTF">2022-04-24T08:09:24Z</dcterms:modified>
</cp:coreProperties>
</file>