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0" r:id="rId4"/>
    <p:sldId id="266" r:id="rId5"/>
    <p:sldId id="267" r:id="rId6"/>
    <p:sldId id="259" r:id="rId7"/>
    <p:sldId id="276" r:id="rId8"/>
    <p:sldId id="277" r:id="rId9"/>
    <p:sldId id="278" r:id="rId10"/>
    <p:sldId id="290" r:id="rId11"/>
    <p:sldId id="291" r:id="rId12"/>
    <p:sldId id="292" r:id="rId13"/>
    <p:sldId id="293" r:id="rId14"/>
    <p:sldId id="306" r:id="rId15"/>
    <p:sldId id="261" r:id="rId16"/>
    <p:sldId id="279" r:id="rId17"/>
    <p:sldId id="262" r:id="rId18"/>
    <p:sldId id="294" r:id="rId19"/>
    <p:sldId id="280" r:id="rId20"/>
    <p:sldId id="263" r:id="rId21"/>
    <p:sldId id="281" r:id="rId22"/>
    <p:sldId id="295" r:id="rId23"/>
    <p:sldId id="264" r:id="rId24"/>
    <p:sldId id="282" r:id="rId25"/>
    <p:sldId id="296" r:id="rId26"/>
    <p:sldId id="283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2889" autoAdjust="0"/>
  </p:normalViewPr>
  <p:slideViewPr>
    <p:cSldViewPr>
      <p:cViewPr>
        <p:scale>
          <a:sx n="120" d="100"/>
          <a:sy n="120" d="100"/>
        </p:scale>
        <p:origin x="-534" y="-234"/>
      </p:cViewPr>
      <p:guideLst>
        <p:guide orient="horz" pos="17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9" name="11 Image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665295" y="4808227"/>
            <a:ext cx="361033" cy="304028"/>
          </a:xfrm>
          <a:prstGeom prst="rect">
            <a:avLst/>
          </a:prstGeom>
        </p:spPr>
      </p:pic>
      <p:pic>
        <p:nvPicPr>
          <p:cNvPr id="10" name="12 Image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8240702" y="4808227"/>
            <a:ext cx="361033" cy="304028"/>
          </a:xfrm>
          <a:prstGeom prst="rect">
            <a:avLst/>
          </a:prstGeom>
        </p:spPr>
      </p:pic>
      <p:sp>
        <p:nvSpPr>
          <p:cNvPr id="11" name="14 CuadroTexto"/>
          <p:cNvSpPr txBox="1"/>
          <p:nvPr userDrawn="1"/>
        </p:nvSpPr>
        <p:spPr>
          <a:xfrm>
            <a:off x="7964424" y="482010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1200" b="1" i="1" dirty="0" smtClean="0">
                <a:solidFill>
                  <a:schemeClr val="bg1"/>
                </a:solidFill>
              </a:rPr>
              <a:t>of</a:t>
            </a:r>
            <a:endParaRPr lang="es-ES" sz="1200" b="1" i="1" dirty="0">
              <a:solidFill>
                <a:schemeClr val="bg1"/>
              </a:solidFill>
            </a:endParaRPr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2978" y="48201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14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64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979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CuadroTexto"/>
          <p:cNvSpPr txBox="1"/>
          <p:nvPr userDrawn="1"/>
        </p:nvSpPr>
        <p:spPr>
          <a:xfrm>
            <a:off x="3543514" y="4816596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开发框架的使用和推广</a:t>
            </a:r>
            <a:endParaRPr lang="es-ES" sz="12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9" y="1667517"/>
            <a:ext cx="920866" cy="9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2" y="1667517"/>
            <a:ext cx="917715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93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75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7" y="1656592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94" y="3499075"/>
            <a:ext cx="83502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18" y="3473675"/>
            <a:ext cx="773112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9" y="2592612"/>
            <a:ext cx="237331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05" y="4056285"/>
            <a:ext cx="412750" cy="2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8" y="3510185"/>
            <a:ext cx="31591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45" y="4097561"/>
            <a:ext cx="155575" cy="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84" y="3302225"/>
            <a:ext cx="773113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80" y="3700687"/>
            <a:ext cx="1163638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22" y="3851498"/>
            <a:ext cx="14446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09" y="3397475"/>
            <a:ext cx="8794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59" y="3964210"/>
            <a:ext cx="411163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18" y="3170460"/>
            <a:ext cx="411162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72" y="3441924"/>
            <a:ext cx="1336675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5" y="3435574"/>
            <a:ext cx="344488" cy="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80" y="3775300"/>
            <a:ext cx="554038" cy="36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18" y="3513360"/>
            <a:ext cx="28416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80" y="3851500"/>
            <a:ext cx="22225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142377" y="3521905"/>
            <a:ext cx="6858635" cy="11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瞬时图片社交应用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                                  ——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随手拍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				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完成小组：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Amazing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8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8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8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9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9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10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450085" y="2230969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转换设计方面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1352450" y="2159508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2509743" y="2159508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 rot="5400000" flipH="1">
            <a:off x="1931089" y="2709933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 bwMode="auto">
          <a:xfrm rot="5400000" flipH="1">
            <a:off x="1931089" y="1557052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474850" y="2211935"/>
            <a:ext cx="1008063" cy="1000737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600" b="1" dirty="0">
                <a:latin typeface="微软雅黑" pitchFamily="34" charset="-122"/>
                <a:ea typeface="微软雅黑" pitchFamily="34" charset="-122"/>
              </a:rPr>
              <a:t>朋友圈</a:t>
            </a:r>
            <a:endParaRPr 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509743" y="3307346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43530" y="2211705"/>
            <a:ext cx="43141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charset="0"/>
                <a:ea typeface="华文仿宋" charset="0"/>
              </a:rPr>
              <a:t>      </a:t>
            </a:r>
            <a:r>
              <a:rPr lang="zh-CN" altLang="en-US" sz="1400">
                <a:latin typeface="华文仿宋" charset="0"/>
                <a:ea typeface="华文仿宋" charset="0"/>
              </a:rPr>
              <a:t>在朋友圈上，只要你把自己的账号和微信或者微博或者qq或者手机号码或者邮箱绑定，我们可以把你在这些地方的好友推荐给你，你可以一键加入，就不用再手动去搜索再点击添加了。</a:t>
            </a:r>
            <a:endParaRPr lang="zh-CN" altLang="en-US" sz="1400"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10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450085" y="2230969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朋友圈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1352450" y="2159508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2509743" y="2159508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 rot="5400000" flipH="1">
            <a:off x="1931089" y="2709933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 bwMode="auto">
          <a:xfrm rot="5400000" flipH="1">
            <a:off x="1931089" y="1557052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474850" y="2211935"/>
            <a:ext cx="1008063" cy="1000737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600" b="1" dirty="0">
                <a:latin typeface="微软雅黑" pitchFamily="34" charset="-122"/>
                <a:ea typeface="微软雅黑" pitchFamily="34" charset="-122"/>
              </a:rPr>
              <a:t>阅后即焚</a:t>
            </a:r>
            <a:endParaRPr 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509743" y="3307346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43530" y="2211705"/>
            <a:ext cx="43141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charset="0"/>
                <a:ea typeface="华文仿宋" charset="0"/>
              </a:rPr>
              <a:t>      </a:t>
            </a:r>
            <a:r>
              <a:rPr lang="zh-CN" altLang="en-US" sz="1400">
                <a:latin typeface="华文仿宋" charset="0"/>
                <a:ea typeface="华文仿宋" charset="0"/>
              </a:rPr>
              <a:t>我们加入了最近两年火热的阅后即焚的功能，我们希望把“端着”的状态转变成“活着”，真正让APP服务于人们方便于人们而不是限制于人们。让用户使用的时候可以不去考虑隐私会不会被泄露的问题。</a:t>
            </a:r>
            <a:endParaRPr lang="zh-CN" altLang="en-US" sz="1400"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10</a:t>
            </a:r>
            <a:endParaRPr lang="es-ES" sz="1200" b="1" dirty="0">
              <a:solidFill>
                <a:srgbClr val="04AEDA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93675"/>
            <a:ext cx="3311525" cy="421640"/>
            <a:chOff x="0" y="305"/>
            <a:chExt cx="5215" cy="66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37" y="885"/>
              <a:ext cx="487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0" y="825"/>
              <a:ext cx="340" cy="113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Box 5"/>
            <p:cNvSpPr txBox="1">
              <a:spLocks noChangeArrowheads="1"/>
            </p:cNvSpPr>
            <p:nvPr/>
          </p:nvSpPr>
          <p:spPr bwMode="auto">
            <a:xfrm>
              <a:off x="882" y="305"/>
              <a:ext cx="402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565"/>
                </a:lnSpc>
              </a:pPr>
              <a:r>
                <a:rPr lang="zh-CN" sz="2000" dirty="0" smtClean="0">
                  <a:latin typeface="微软雅黑" pitchFamily="34" charset="-122"/>
                  <a:ea typeface="微软雅黑" pitchFamily="34" charset="-122"/>
                </a:rPr>
                <a:t>目标</a:t>
              </a:r>
              <a:endParaRPr 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1450085" y="2230969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阅后即焚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1352450" y="2159508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2509743" y="2159508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 rot="5400000" flipH="1">
            <a:off x="1931089" y="2709933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 bwMode="auto">
          <a:xfrm rot="5400000" flipH="1">
            <a:off x="1931089" y="1557052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474850" y="2211935"/>
            <a:ext cx="1008063" cy="1000737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600" b="1" dirty="0">
                <a:latin typeface="微软雅黑" pitchFamily="34" charset="-122"/>
                <a:ea typeface="微软雅黑" pitchFamily="34" charset="-122"/>
              </a:rPr>
              <a:t>弹幕</a:t>
            </a:r>
            <a:endParaRPr 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509743" y="3307346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43530" y="2139950"/>
            <a:ext cx="431419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charset="0"/>
                <a:ea typeface="华文仿宋" charset="0"/>
              </a:rPr>
              <a:t>      </a:t>
            </a:r>
            <a:r>
              <a:rPr lang="zh-CN" altLang="en-US" sz="1400">
                <a:latin typeface="华文仿宋" charset="0"/>
                <a:ea typeface="华文仿宋" charset="0"/>
              </a:rPr>
              <a:t>我们加入了我们最新颖的功能，就是好友们可以直接在你发布的照片上写评论添加表情，就像看电影的时候的弹幕一样，你可以选择关闭或者开启，这样可以让你的照片展示更有趣，也学到更多的修改特效方式。</a:t>
            </a:r>
            <a:endParaRPr lang="zh-CN" altLang="en-US" sz="1400"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19700" y="51435"/>
            <a:ext cx="2656840" cy="46380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193675"/>
            <a:ext cx="3311525" cy="421640"/>
            <a:chOff x="0" y="305"/>
            <a:chExt cx="5215" cy="66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37" y="885"/>
              <a:ext cx="487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0" y="825"/>
              <a:ext cx="340" cy="113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Box 5"/>
            <p:cNvSpPr txBox="1">
              <a:spLocks noChangeArrowheads="1"/>
            </p:cNvSpPr>
            <p:nvPr/>
          </p:nvSpPr>
          <p:spPr bwMode="auto">
            <a:xfrm>
              <a:off x="882" y="305"/>
              <a:ext cx="402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2565"/>
                </a:lnSpc>
              </a:pPr>
              <a:r>
                <a:rPr lang="zh-CN" sz="2000" dirty="0" smtClean="0">
                  <a:latin typeface="微软雅黑" pitchFamily="34" charset="-122"/>
                  <a:ea typeface="微软雅黑" pitchFamily="34" charset="-122"/>
                </a:rPr>
                <a:t>目标</a:t>
              </a:r>
              <a:endParaRPr 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6215" y="1131570"/>
            <a:ext cx="4297680" cy="1737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0"/>
                <a:ea typeface="华文行楷" charset="0"/>
              </a:rPr>
              <a:t>我们的亮点：</a:t>
            </a:r>
            <a:endParaRPr lang="zh-C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charset="0"/>
              <a:ea typeface="华文行楷" charset="0"/>
            </a:endParaRPr>
          </a:p>
          <a:p>
            <a:pPr algn="ctr"/>
            <a:r>
              <a:rPr lang="zh-C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0"/>
                <a:ea typeface="华文行楷" charset="0"/>
              </a:rPr>
              <a:t>图片上的弹幕</a:t>
            </a:r>
            <a:endParaRPr lang="zh-C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8648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4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7644" y="2067696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47644" y="2692534"/>
            <a:ext cx="259352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84772" y="2692534"/>
            <a:ext cx="250825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16545" y="2692534"/>
            <a:ext cx="252412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49911" y="2692534"/>
            <a:ext cx="252413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2324" y="2692534"/>
            <a:ext cx="250825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16636" y="2692534"/>
            <a:ext cx="252413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6064" y="2692534"/>
            <a:ext cx="252412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5508253" y="1707532"/>
            <a:ext cx="0" cy="1973547"/>
          </a:xfrm>
          <a:prstGeom prst="line">
            <a:avLst/>
          </a:prstGeom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8" name="矩形 57"/>
          <p:cNvSpPr/>
          <p:nvPr/>
        </p:nvSpPr>
        <p:spPr>
          <a:xfrm>
            <a:off x="5795650" y="1707533"/>
            <a:ext cx="1548172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a. 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随手拍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5650" y="2427362"/>
            <a:ext cx="1548172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b.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图片处理</a:t>
            </a:r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95650" y="3076071"/>
            <a:ext cx="1548172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c. </a:t>
            </a:r>
            <a:r>
              <a:rPr lang="zh-CN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好友圈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95650" y="1707533"/>
            <a:ext cx="1548172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a. 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随手拍</a:t>
            </a:r>
            <a:endParaRPr lang="zh-CN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95650" y="2427362"/>
            <a:ext cx="1548172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b. </a:t>
            </a:r>
            <a:r>
              <a:rPr lang="zh-CN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图片处理</a:t>
            </a:r>
            <a:endParaRPr lang="zh-CN" alt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95650" y="3075787"/>
            <a:ext cx="1548172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c. </a:t>
            </a:r>
            <a:r>
              <a:rPr lang="zh-CN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好友圈</a:t>
            </a:r>
            <a:endParaRPr lang="zh-CN" alt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随手拍系统结构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-2147482623" name="对象 -2147482624"/>
          <p:cNvGraphicFramePr/>
          <p:nvPr/>
        </p:nvGraphicFramePr>
        <p:xfrm>
          <a:off x="301625" y="987425"/>
          <a:ext cx="4955540" cy="330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20845" imgH="2484120" progId="Visio.Drawing.11">
                  <p:embed/>
                </p:oleObj>
              </mc:Choice>
              <mc:Fallback>
                <p:oleObj name="" r:id="rId1" imgW="4220845" imgH="248412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01625" y="987425"/>
                        <a:ext cx="4955540" cy="3309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59" grpId="0" bldLvl="0" animBg="1"/>
      <p:bldP spid="60" grpId="0" bldLvl="0" animBg="1"/>
      <p:bldP spid="62" grpId="0" bldLvl="0" animBg="1"/>
      <p:bldP spid="67" grpId="0" bldLvl="0" animBg="1"/>
      <p:bldP spid="6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8648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4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1601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7644" y="2067696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5654" y="271576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0223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35440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台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68648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架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01856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16014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6827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47644" y="2715768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47644" y="3340606"/>
            <a:ext cx="259352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84772" y="3340606"/>
            <a:ext cx="250825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16545" y="3340606"/>
            <a:ext cx="252412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49911" y="3340606"/>
            <a:ext cx="252413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02324" y="3340606"/>
            <a:ext cx="250825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6636" y="3340606"/>
            <a:ext cx="252413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66064" y="3340606"/>
            <a:ext cx="252412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6" name="直接连接符 3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59205" y="915670"/>
            <a:ext cx="6927850" cy="358902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83485" y="1779905"/>
            <a:ext cx="4130675" cy="371475"/>
            <a:chOff x="3911" y="2803"/>
            <a:chExt cx="6505" cy="585"/>
          </a:xfrm>
        </p:grpSpPr>
        <p:sp>
          <p:nvSpPr>
            <p:cNvPr id="9" name="矩形 8"/>
            <p:cNvSpPr/>
            <p:nvPr/>
          </p:nvSpPr>
          <p:spPr>
            <a:xfrm>
              <a:off x="3935" y="2878"/>
              <a:ext cx="510" cy="510"/>
            </a:xfrm>
            <a:prstGeom prst="rect">
              <a:avLst/>
            </a:prstGeom>
            <a:noFill/>
            <a:ln w="38100">
              <a:solidFill>
                <a:srgbClr val="04AE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C:\Users\Administrator\Desktop\对勾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1" y="2803"/>
              <a:ext cx="6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直接连接符 20"/>
            <p:cNvCxnSpPr/>
            <p:nvPr/>
          </p:nvCxnSpPr>
          <p:spPr>
            <a:xfrm>
              <a:off x="4502" y="3387"/>
              <a:ext cx="5915" cy="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15" y="2852"/>
              <a:ext cx="4488" cy="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客户端：通过手机拍照处理并分享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83485" y="2499995"/>
            <a:ext cx="4115435" cy="370840"/>
            <a:chOff x="4006" y="3465"/>
            <a:chExt cx="6481" cy="584"/>
          </a:xfrm>
        </p:grpSpPr>
        <p:sp>
          <p:nvSpPr>
            <p:cNvPr id="10" name="矩形 9"/>
            <p:cNvSpPr/>
            <p:nvPr/>
          </p:nvSpPr>
          <p:spPr>
            <a:xfrm>
              <a:off x="4006" y="3539"/>
              <a:ext cx="510" cy="510"/>
            </a:xfrm>
            <a:prstGeom prst="rect">
              <a:avLst/>
            </a:prstGeom>
            <a:noFill/>
            <a:ln w="38100">
              <a:solidFill>
                <a:srgbClr val="04AE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2" descr="C:\Users\Administrator\Desktop\对勾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" y="3465"/>
              <a:ext cx="6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连接符 23"/>
            <p:cNvCxnSpPr/>
            <p:nvPr/>
          </p:nvCxnSpPr>
          <p:spPr>
            <a:xfrm>
              <a:off x="4573" y="4047"/>
              <a:ext cx="5915" cy="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45" y="3483"/>
              <a:ext cx="5328" cy="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服务器：根据数据进行存储并记录信息。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83485" y="3147695"/>
            <a:ext cx="4182745" cy="370840"/>
            <a:chOff x="4006" y="4245"/>
            <a:chExt cx="6587" cy="584"/>
          </a:xfrm>
        </p:grpSpPr>
        <p:sp>
          <p:nvSpPr>
            <p:cNvPr id="11" name="矩形 10"/>
            <p:cNvSpPr/>
            <p:nvPr/>
          </p:nvSpPr>
          <p:spPr>
            <a:xfrm>
              <a:off x="4006" y="4319"/>
              <a:ext cx="510" cy="510"/>
            </a:xfrm>
            <a:prstGeom prst="rect">
              <a:avLst/>
            </a:prstGeom>
            <a:noFill/>
            <a:ln w="38100">
              <a:solidFill>
                <a:srgbClr val="04AE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2" descr="C:\Users\Administrator\Desktop\对勾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" y="4245"/>
              <a:ext cx="6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直接连接符 25"/>
            <p:cNvCxnSpPr/>
            <p:nvPr/>
          </p:nvCxnSpPr>
          <p:spPr>
            <a:xfrm>
              <a:off x="4573" y="4827"/>
              <a:ext cx="5915" cy="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05" y="4277"/>
              <a:ext cx="5888" cy="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数据库：存储文字及图片数据以及系统日志。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12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平台架构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8648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4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7644" y="2067696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5654" y="271576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0223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35440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台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68648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架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01856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35064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6827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47644" y="2715768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65654" y="3363839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02232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成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35440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68648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01856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35064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68272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47644" y="3363840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47644" y="3988678"/>
            <a:ext cx="259352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84772" y="3988678"/>
            <a:ext cx="250825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16545" y="3988678"/>
            <a:ext cx="252412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49911" y="3988678"/>
            <a:ext cx="252413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02324" y="3988678"/>
            <a:ext cx="250825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16636" y="3988678"/>
            <a:ext cx="252413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766064" y="3988678"/>
            <a:ext cx="252412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63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47644" y="1396390"/>
            <a:ext cx="259352" cy="374711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4772" y="1396390"/>
            <a:ext cx="250825" cy="374711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16545" y="1396390"/>
            <a:ext cx="252412" cy="374711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911" y="1396390"/>
            <a:ext cx="252413" cy="374711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02324" y="1396390"/>
            <a:ext cx="250825" cy="374711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16636" y="1396390"/>
            <a:ext cx="252413" cy="374711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成本模型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915670"/>
            <a:ext cx="630555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软硬件配置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Android移动终端，要求Android系统版本4.2及以上，支持WiFi-Direct网络或者局域网。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系统开发环境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开发平台：Android Studio</a:t>
            </a:r>
            <a:endParaRPr lang="zh-CN" altLang="en-US"/>
          </a:p>
          <a:p>
            <a:r>
              <a:rPr lang="zh-CN" altLang="en-US"/>
              <a:t>服务器端开发语言：Java</a:t>
            </a:r>
            <a:endParaRPr lang="zh-CN" altLang="en-US"/>
          </a:p>
          <a:p>
            <a:r>
              <a:rPr lang="zh-CN" altLang="en-US"/>
              <a:t>客户端开发语言：Android</a:t>
            </a:r>
            <a:endParaRPr lang="zh-CN" altLang="en-US"/>
          </a:p>
          <a:p>
            <a:r>
              <a:rPr lang="zh-CN" altLang="en-US"/>
              <a:t>应用服务器：Tomcat6.0</a:t>
            </a:r>
            <a:endParaRPr lang="zh-CN" altLang="en-US"/>
          </a:p>
          <a:p>
            <a:r>
              <a:rPr lang="zh-CN" altLang="en-US"/>
              <a:t>数据库服务器：Mysql</a:t>
            </a:r>
            <a:endParaRPr lang="zh-CN" altLang="en-US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成本模型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699770"/>
            <a:ext cx="630555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系统工作量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 总体工作量：Android开发环境搭建、界面设计、系统功能模块设计、服务器数据库搭建</a:t>
            </a:r>
            <a:endParaRPr lang="zh-CN" altLang="en-US" sz="1600"/>
          </a:p>
          <a:p>
            <a:r>
              <a:rPr lang="zh-CN" altLang="en-US" sz="1600"/>
              <a:t>程序代码工作量：相机拍摄及照片处理、朋友圈功能、好友管理功能、图片搜索功能、订阅通知功能</a:t>
            </a:r>
            <a:endParaRPr lang="zh-CN" altLang="en-US" sz="1600"/>
          </a:p>
          <a:p>
            <a:r>
              <a:rPr lang="zh-CN" altLang="en-US" sz="1600"/>
              <a:t>界面工作量：界面样式设计，界面交互逻辑设计</a:t>
            </a:r>
            <a:endParaRPr lang="zh-CN" altLang="en-US" sz="1600"/>
          </a:p>
          <a:p>
            <a:r>
              <a:rPr lang="zh-CN" altLang="en-US" sz="1600"/>
              <a:t>数据工作量：收集图片及用户信息</a:t>
            </a:r>
            <a:endParaRPr lang="zh-CN" altLang="en-US" sz="1600"/>
          </a:p>
          <a:p>
            <a:r>
              <a:rPr lang="zh-CN" altLang="en-US" sz="1600"/>
              <a:t>数据库工作量：表的设计等相关内容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管理成本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软件研发成本：近万</a:t>
            </a:r>
            <a:endParaRPr lang="zh-CN" altLang="en-US" sz="1600"/>
          </a:p>
          <a:p>
            <a:r>
              <a:rPr lang="zh-CN" altLang="en-US" sz="1600"/>
              <a:t>软件维护成本：不定</a:t>
            </a:r>
            <a:endParaRPr lang="zh-CN" altLang="en-US" sz="1600"/>
          </a:p>
          <a:p>
            <a:r>
              <a:rPr lang="zh-CN" altLang="en-US" sz="1600"/>
              <a:t>计算机设备及系统软件费：无</a:t>
            </a:r>
            <a:endParaRPr lang="zh-CN" altLang="en-US" sz="160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601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8648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4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7644" y="2067696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5654" y="271576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0223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35440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台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68648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架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01856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35064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6827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47644" y="2715768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65654" y="3363839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02232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成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35440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68648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01856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35064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68272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47644" y="3363840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65654" y="401191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02232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35440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68648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及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01856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35064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员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68272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47644" y="401191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47644" y="4636750"/>
            <a:ext cx="259352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584772" y="4636750"/>
            <a:ext cx="250825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816545" y="4636750"/>
            <a:ext cx="252412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49911" y="4636750"/>
            <a:ext cx="252413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302324" y="4636750"/>
            <a:ext cx="250825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516636" y="4636750"/>
            <a:ext cx="252413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66064" y="4636750"/>
            <a:ext cx="252412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右箭头 34"/>
          <p:cNvSpPr/>
          <p:nvPr/>
        </p:nvSpPr>
        <p:spPr>
          <a:xfrm>
            <a:off x="0" y="2139705"/>
            <a:ext cx="9144000" cy="1001489"/>
          </a:xfrm>
          <a:prstGeom prst="rightArrow">
            <a:avLst/>
          </a:prstGeom>
          <a:solidFill>
            <a:srgbClr val="04AEDA"/>
          </a:solidFill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组合 31"/>
          <p:cNvGrpSpPr/>
          <p:nvPr/>
        </p:nvGrpSpPr>
        <p:grpSpPr>
          <a:xfrm>
            <a:off x="435072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3" name="圆角矩形 32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  <a:solidFill>
              <a:srgbClr val="04AEDA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活动启动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37250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圆角矩形 36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  <a:solidFill>
              <a:srgbClr val="04AEDA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开展调查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39428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0" name="圆角矩形 39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  <a:solidFill>
              <a:srgbClr val="04AEDA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业务分析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41606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3" name="圆角矩形 42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  <a:solidFill>
              <a:srgbClr val="04AEDA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完成功能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43783" y="2139703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6" name="圆角矩形 45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  <a:solidFill>
              <a:srgbClr val="04AEDA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宣传推广</a:t>
              </a:r>
              <a:endParaRPr lang="zh-CN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sp>
        <p:nvSpPr>
          <p:cNvPr id="71" name="13 CuadroTexto"/>
          <p:cNvSpPr txBox="1"/>
          <p:nvPr/>
        </p:nvSpPr>
        <p:spPr>
          <a:xfrm>
            <a:off x="8251958" y="481670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流程及人员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23440" y="771525"/>
            <a:ext cx="4584700" cy="3413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人工分配</a:t>
            </a:r>
            <a:endParaRPr lang="zh-CN" altLang="en-US" b="1"/>
          </a:p>
          <a:p>
            <a:pPr algn="ctr"/>
            <a:endParaRPr lang="zh-CN" altLang="en-US" b="1"/>
          </a:p>
          <a:p>
            <a:r>
              <a:rPr lang="zh-CN" altLang="en-US" sz="1400"/>
              <a:t>王苗苗：负责述赛题的价值并且分析解决思路，并且完成一些方案的展示和核心的展示。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何少焱：负责规划任务，分析业务需求，了解客户需要与小组成员沟通，写商业方案。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方佳乐：负责分析主要的技术可行性和先进性，负责主要功能的实现。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袁知笑：负责原型框架的搭建，负责主要功能的实现。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蒋超：负责成本模型建立以及可行性的分析，并且完成一些商业的推广。</a:t>
            </a:r>
            <a:endParaRPr lang="zh-CN" altLang="en-US" sz="1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31855" y="1773386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 smtClean="0">
                <a:solidFill>
                  <a:srgbClr val="04AEDA"/>
                </a:solidFill>
                <a:latin typeface="微软雅黑" pitchFamily="34" charset="-122"/>
                <a:ea typeface="微软雅黑" pitchFamily="34" charset="-122"/>
              </a:rPr>
              <a:t>谢谢观看！</a:t>
            </a:r>
            <a:endParaRPr lang="zh-CN" altLang="en-US" sz="5400" b="1" dirty="0">
              <a:solidFill>
                <a:srgbClr val="04AED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30" y="1360805"/>
            <a:ext cx="3395980" cy="1945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传统微博和微信等社交工具，已经满足不了90、00后等新兴群体极具个性的表达需求。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13 CuadroTexto"/>
          <p:cNvSpPr txBox="1"/>
          <p:nvPr/>
        </p:nvSpPr>
        <p:spPr>
          <a:xfrm>
            <a:off x="7707896" y="4823050"/>
            <a:ext cx="26035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0" y="1347470"/>
            <a:ext cx="3809365" cy="2694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30" y="1477645"/>
            <a:ext cx="2468880" cy="1827530"/>
          </a:xfrm>
        </p:spPr>
        <p:txBody>
          <a:bodyPr>
            <a:normAutofit fontScale="90000" lnSpcReduction="10000"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所以，本应用致力于满足年轻人的轻量化碎片化的生活需求，集中P图、流行文、搞怪逗逼等新兴元素于一体的社交应用。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" name="13 CuadroTexto"/>
          <p:cNvSpPr txBox="1"/>
          <p:nvPr/>
        </p:nvSpPr>
        <p:spPr>
          <a:xfrm>
            <a:off x="7707896" y="4823050"/>
            <a:ext cx="26035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2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83710" y="699770"/>
            <a:ext cx="2219325" cy="3702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01155" y="700405"/>
            <a:ext cx="2166620" cy="364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08" y="1427981"/>
            <a:ext cx="2400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8648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4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47644" y="2044462"/>
            <a:ext cx="259352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84772" y="2044462"/>
            <a:ext cx="250825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16545" y="2044462"/>
            <a:ext cx="252412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49911" y="2044462"/>
            <a:ext cx="252413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02324" y="2044462"/>
            <a:ext cx="250825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16636" y="2044462"/>
            <a:ext cx="252413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66064" y="2044462"/>
            <a:ext cx="252412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1450085" y="2230969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1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352450" y="2135689"/>
            <a:ext cx="1203326" cy="1198933"/>
            <a:chOff x="1089993" y="1991671"/>
            <a:chExt cx="1203326" cy="1198933"/>
          </a:xfrm>
        </p:grpSpPr>
        <p:sp>
          <p:nvSpPr>
            <p:cNvPr id="13" name="矩形 12"/>
            <p:cNvSpPr/>
            <p:nvPr/>
          </p:nvSpPr>
          <p:spPr bwMode="auto">
            <a:xfrm>
              <a:off x="1089993" y="2015492"/>
              <a:ext cx="46038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247282" y="2015492"/>
              <a:ext cx="46037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 rot="5400000" flipH="1">
              <a:off x="1668630" y="2565915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 rot="5400000" flipH="1">
              <a:off x="1668630" y="1413034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91892" y="2396948"/>
            <a:ext cx="832259" cy="842395"/>
            <a:chOff x="5076056" y="602379"/>
            <a:chExt cx="832259" cy="842395"/>
          </a:xfrm>
        </p:grpSpPr>
        <p:sp>
          <p:nvSpPr>
            <p:cNvPr id="8" name="流程图: 联系 7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9300716">
              <a:off x="5319035" y="602379"/>
              <a:ext cx="589280" cy="35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 flipV="1">
            <a:off x="2509520" y="3291840"/>
            <a:ext cx="6382385" cy="1524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3681715" y="2081370"/>
            <a:ext cx="2158425" cy="1158606"/>
            <a:chOff x="5076056" y="286169"/>
            <a:chExt cx="2158425" cy="1158605"/>
          </a:xfrm>
        </p:grpSpPr>
        <p:sp>
          <p:nvSpPr>
            <p:cNvPr id="34" name="流程图: 联系 33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300716">
              <a:off x="5209162" y="286169"/>
              <a:ext cx="202531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在界面视图方面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468990" y="2240106"/>
            <a:ext cx="1454957" cy="1008459"/>
            <a:chOff x="5076056" y="436315"/>
            <a:chExt cx="1454957" cy="1008459"/>
          </a:xfrm>
        </p:grpSpPr>
        <p:sp>
          <p:nvSpPr>
            <p:cNvPr id="37" name="流程图: 联系 36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9300716">
              <a:off x="5303347" y="436315"/>
              <a:ext cx="1227666" cy="59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在界面转换的设计上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65794" y="2340865"/>
            <a:ext cx="1452776" cy="913416"/>
            <a:chOff x="5076056" y="531359"/>
            <a:chExt cx="1452776" cy="913415"/>
          </a:xfrm>
        </p:grpSpPr>
        <p:sp>
          <p:nvSpPr>
            <p:cNvPr id="40" name="流程图: 联系 39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9300716">
              <a:off x="5294358" y="531359"/>
              <a:ext cx="1234474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朋友圈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13 CuadroTexto"/>
          <p:cNvSpPr txBox="1"/>
          <p:nvPr/>
        </p:nvSpPr>
        <p:spPr>
          <a:xfrm>
            <a:off x="7707896" y="4823050"/>
            <a:ext cx="26035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8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83935" y="2340610"/>
            <a:ext cx="1570355" cy="904240"/>
            <a:chOff x="9581" y="3686"/>
            <a:chExt cx="2473" cy="1424"/>
          </a:xfrm>
        </p:grpSpPr>
        <p:sp>
          <p:nvSpPr>
            <p:cNvPr id="4" name="流程图: 联系 3"/>
            <p:cNvSpPr/>
            <p:nvPr/>
          </p:nvSpPr>
          <p:spPr>
            <a:xfrm>
              <a:off x="9581" y="4390"/>
              <a:ext cx="720" cy="72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 dirty="0"/>
                <a:t>5</a:t>
              </a:r>
              <a:endParaRPr lang="en-US" altLang="zh-CN" sz="1600" b="1" dirty="0"/>
            </a:p>
          </p:txBody>
        </p:sp>
        <p:sp>
          <p:nvSpPr>
            <p:cNvPr id="5" name="TextBox 40"/>
            <p:cNvSpPr txBox="1"/>
            <p:nvPr/>
          </p:nvSpPr>
          <p:spPr>
            <a:xfrm rot="19300716">
              <a:off x="10110" y="3686"/>
              <a:ext cx="194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阅后即焚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91680" y="2268220"/>
            <a:ext cx="1498600" cy="976630"/>
            <a:chOff x="11168" y="3572"/>
            <a:chExt cx="2360" cy="1538"/>
          </a:xfrm>
        </p:grpSpPr>
        <p:sp>
          <p:nvSpPr>
            <p:cNvPr id="6" name="流程图: 联系 5"/>
            <p:cNvSpPr/>
            <p:nvPr/>
          </p:nvSpPr>
          <p:spPr>
            <a:xfrm>
              <a:off x="11168" y="4390"/>
              <a:ext cx="720" cy="72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 dirty="0"/>
                <a:t>6</a:t>
              </a:r>
              <a:endParaRPr lang="en-US" altLang="zh-CN" sz="1600" b="1" dirty="0"/>
            </a:p>
          </p:txBody>
        </p:sp>
        <p:sp>
          <p:nvSpPr>
            <p:cNvPr id="9" name="TextBox 40"/>
            <p:cNvSpPr txBox="1"/>
            <p:nvPr/>
          </p:nvSpPr>
          <p:spPr>
            <a:xfrm rot="19300716">
              <a:off x="11584" y="3572"/>
              <a:ext cx="194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弹幕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1450085" y="2230969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1352450" y="2159508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2509743" y="2159508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 rot="5400000" flipH="1">
            <a:off x="1931089" y="2709933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 rot="5400000" flipH="1">
            <a:off x="1931089" y="1557052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474850" y="2211918"/>
            <a:ext cx="1008063" cy="1008372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09743" y="3307346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3 CuadroTexto"/>
          <p:cNvSpPr txBox="1"/>
          <p:nvPr/>
        </p:nvSpPr>
        <p:spPr>
          <a:xfrm>
            <a:off x="7707896" y="4823050"/>
            <a:ext cx="26035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9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04490" y="1829435"/>
            <a:ext cx="431419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charset="0"/>
                <a:ea typeface="华文仿宋" charset="0"/>
              </a:rPr>
              <a:t>      </a:t>
            </a:r>
            <a:r>
              <a:rPr lang="zh-CN" altLang="en-US" sz="1400">
                <a:latin typeface="华文仿宋" charset="0"/>
                <a:ea typeface="华文仿宋" charset="0"/>
              </a:rPr>
              <a:t>近来图片社交类应用产品兴起，是有几个原因的。一方面，它不断的成功验证，增强了投资人的信心；另一方面，国内垂直社交领域的发展，移动互联网的普及速度和程度，也促使了图片社交产品的快速增长。其中更为重要的是90后甚至00后等新兴群体，更加喜欢和倾向于用照片来随时随地分享心情和表达感受。</a:t>
            </a:r>
            <a:endParaRPr lang="zh-CN" altLang="en-US" sz="1400"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10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450085" y="2230969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1352450" y="2159508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2509743" y="2159508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 rot="5400000" flipH="1">
            <a:off x="1931089" y="2709933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 bwMode="auto">
          <a:xfrm rot="5400000" flipH="1">
            <a:off x="1931089" y="1557052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474850" y="2211935"/>
            <a:ext cx="1008063" cy="1000737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600" b="1" dirty="0">
                <a:latin typeface="微软雅黑" pitchFamily="34" charset="-122"/>
                <a:ea typeface="微软雅黑" pitchFamily="34" charset="-122"/>
              </a:rPr>
              <a:t>页面设计方面</a:t>
            </a:r>
            <a:endParaRPr lang="zh-CN" sz="11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509743" y="3307346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15285" y="1995805"/>
            <a:ext cx="431419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charset="0"/>
                <a:ea typeface="华文仿宋" charset="0"/>
              </a:rPr>
              <a:t>      </a:t>
            </a:r>
            <a:r>
              <a:rPr lang="zh-CN" altLang="en-US" sz="1400">
                <a:latin typeface="华文仿宋" charset="0"/>
                <a:ea typeface="华文仿宋" charset="0"/>
              </a:rPr>
              <a:t>我们的随手拍APP界面以清爽的绿色为主。虽然我们APP功能多，但是界面很简洁，每个按钮都用photoshop软件做出特定造型，看造型就可以看出它的功能，省了很多文字占用的空间，看起来不那么拥挤而且见图知义也更利于上手。</a:t>
            </a:r>
            <a:endParaRPr lang="zh-CN" altLang="en-US" sz="1400"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3 CuadroTexto"/>
          <p:cNvSpPr txBox="1"/>
          <p:nvPr/>
        </p:nvSpPr>
        <p:spPr>
          <a:xfrm>
            <a:off x="7669161" y="4823050"/>
            <a:ext cx="3378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10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sz="20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450085" y="2230969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页面设计方面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1352450" y="2159508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2509743" y="2159508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 rot="5400000" flipH="1">
            <a:off x="1931089" y="2709933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 bwMode="auto">
          <a:xfrm rot="5400000" flipH="1">
            <a:off x="1931089" y="1557052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474850" y="2211935"/>
            <a:ext cx="1008063" cy="1000737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600" b="1" dirty="0">
                <a:latin typeface="微软雅黑" pitchFamily="34" charset="-122"/>
                <a:ea typeface="微软雅黑" pitchFamily="34" charset="-122"/>
              </a:rPr>
              <a:t>转换设计方面</a:t>
            </a:r>
            <a:endParaRPr lang="zh-CN" sz="11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509743" y="3307346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15285" y="1995805"/>
            <a:ext cx="431419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charset="0"/>
                <a:ea typeface="华文仿宋" charset="0"/>
              </a:rPr>
              <a:t>      </a:t>
            </a:r>
            <a:r>
              <a:rPr lang="zh-CN" altLang="en-US" sz="1400">
                <a:latin typeface="华文仿宋" charset="0"/>
                <a:ea typeface="华文仿宋" charset="0"/>
              </a:rPr>
              <a:t>我们采用滑动与点击相结合的模式，类似于现在流行的微信。用触屏智能手机的用户都会知道当你单手操作手机的时候，用手指轻轻滑动屏幕远比去点击确定的按钮要容易得多，而且滑动来切换屏幕带来的快感比点击按键更让人惊喜和省心。</a:t>
            </a:r>
            <a:endParaRPr lang="zh-CN" altLang="en-US" sz="1400"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Kingsoft Office WPP</Application>
  <PresentationFormat>全屏显示(16:9)</PresentationFormat>
  <Paragraphs>394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javajiale</cp:lastModifiedBy>
  <cp:revision>74</cp:revision>
  <dcterms:created xsi:type="dcterms:W3CDTF">2012-04-11T02:39:00Z</dcterms:created>
  <dcterms:modified xsi:type="dcterms:W3CDTF">2015-11-26T10:51:40Z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