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9" r:id="rId4"/>
    <p:sldId id="259" r:id="rId5"/>
    <p:sldId id="262" r:id="rId6"/>
    <p:sldId id="260" r:id="rId7"/>
    <p:sldId id="263" r:id="rId8"/>
    <p:sldId id="270" r:id="rId9"/>
    <p:sldId id="265" r:id="rId10"/>
    <p:sldId id="271" r:id="rId11"/>
    <p:sldId id="266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67" r:id="rId21"/>
    <p:sldId id="268" r:id="rId22"/>
  </p:sldIdLst>
  <p:sldSz cx="9144000" cy="5143500" type="screen16x9"/>
  <p:notesSz cx="6858000" cy="9144000"/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lvl="5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lvl="6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lvl="7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lvl="8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3;n">
            <a:extLst>
              <a:ext uri="{FF2B5EF4-FFF2-40B4-BE49-F238E27FC236}">
                <a16:creationId xmlns:a16="http://schemas.microsoft.com/office/drawing/2014/main" id="{85466C98-4116-4C58-B8D8-37C6B1F75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Google Shape;4;n">
            <a:extLst>
              <a:ext uri="{FF2B5EF4-FFF2-40B4-BE49-F238E27FC236}">
                <a16:creationId xmlns:a16="http://schemas.microsoft.com/office/drawing/2014/main" id="{2F33C9FF-2E94-4908-92E9-8B666E00E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33;g3606f1c2d_30:notes">
            <a:extLst>
              <a:ext uri="{FF2B5EF4-FFF2-40B4-BE49-F238E27FC236}">
                <a16:creationId xmlns:a16="http://schemas.microsoft.com/office/drawing/2014/main" id="{6B7E0C76-DEB2-4905-A03E-152CE850077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6147" name="Google Shape;134;g3606f1c2d_30:notes">
            <a:extLst>
              <a:ext uri="{FF2B5EF4-FFF2-40B4-BE49-F238E27FC236}">
                <a16:creationId xmlns:a16="http://schemas.microsoft.com/office/drawing/2014/main" id="{194E577D-3B96-451E-97AA-EEE5D329D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0;g35f391192_029:notes">
            <a:extLst>
              <a:ext uri="{FF2B5EF4-FFF2-40B4-BE49-F238E27FC236}">
                <a16:creationId xmlns:a16="http://schemas.microsoft.com/office/drawing/2014/main" id="{05A6F382-080D-4FB4-A176-FEB23855D0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9219" name="Google Shape;151;g35f391192_029:notes">
            <a:extLst>
              <a:ext uri="{FF2B5EF4-FFF2-40B4-BE49-F238E27FC236}">
                <a16:creationId xmlns:a16="http://schemas.microsoft.com/office/drawing/2014/main" id="{5FDEBF85-CCAB-44AB-93C9-C5DDD23E2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33;g3606f1c2d_30:notes">
            <a:extLst>
              <a:ext uri="{FF2B5EF4-FFF2-40B4-BE49-F238E27FC236}">
                <a16:creationId xmlns:a16="http://schemas.microsoft.com/office/drawing/2014/main" id="{CF549F86-B83C-4308-9B15-BA15D2BB177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1267" name="Google Shape;134;g3606f1c2d_30:notes">
            <a:extLst>
              <a:ext uri="{FF2B5EF4-FFF2-40B4-BE49-F238E27FC236}">
                <a16:creationId xmlns:a16="http://schemas.microsoft.com/office/drawing/2014/main" id="{1126B8CB-FE28-4067-84F9-23B5135D4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;p3">
            <a:extLst>
              <a:ext uri="{FF2B5EF4-FFF2-40B4-BE49-F238E27FC236}">
                <a16:creationId xmlns:a16="http://schemas.microsoft.com/office/drawing/2014/main" id="{22D4EF31-DDE1-46D7-823F-97C4B7C5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0"/>
            <a:ext cx="892175" cy="32226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Google Shape;23;p3">
            <a:extLst>
              <a:ext uri="{FF2B5EF4-FFF2-40B4-BE49-F238E27FC236}">
                <a16:creationId xmlns:a16="http://schemas.microsoft.com/office/drawing/2014/main" id="{60F7A72A-FCA6-4A91-82D3-0E725FFB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0"/>
            <a:ext cx="565150" cy="170021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Google Shape;24;p3">
            <a:extLst>
              <a:ext uri="{FF2B5EF4-FFF2-40B4-BE49-F238E27FC236}">
                <a16:creationId xmlns:a16="http://schemas.microsoft.com/office/drawing/2014/main" id="{5BB3CDB9-FDEE-4501-A05A-9AC7B70D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609600"/>
            <a:ext cx="1314450" cy="211931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Google Shape;25;p3">
            <a:extLst>
              <a:ext uri="{FF2B5EF4-FFF2-40B4-BE49-F238E27FC236}">
                <a16:creationId xmlns:a16="http://schemas.microsoft.com/office/drawing/2014/main" id="{D84BBB5F-FBCA-4CE2-BFDB-0F5FB52A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992188"/>
            <a:ext cx="1844675" cy="415925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Google Shape;26;p3">
            <a:extLst>
              <a:ext uri="{FF2B5EF4-FFF2-40B4-BE49-F238E27FC236}">
                <a16:creationId xmlns:a16="http://schemas.microsoft.com/office/drawing/2014/main" id="{CA5776A5-D7AF-4D92-8744-57B81B4CF6F2}"/>
              </a:ext>
            </a:extLst>
          </p:cNvPr>
          <p:cNvSpPr/>
          <p:nvPr/>
        </p:nvSpPr>
        <p:spPr>
          <a:xfrm>
            <a:off x="4359275" y="2643188"/>
            <a:ext cx="1314450" cy="25114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;p3">
            <a:extLst>
              <a:ext uri="{FF2B5EF4-FFF2-40B4-BE49-F238E27FC236}">
                <a16:creationId xmlns:a16="http://schemas.microsoft.com/office/drawing/2014/main" id="{85C36A37-ED39-4434-BCAC-2A7703921471}"/>
              </a:ext>
            </a:extLst>
          </p:cNvPr>
          <p:cNvSpPr/>
          <p:nvPr/>
        </p:nvSpPr>
        <p:spPr>
          <a:xfrm>
            <a:off x="7813675" y="306388"/>
            <a:ext cx="892175" cy="2978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8;p3">
            <a:extLst>
              <a:ext uri="{FF2B5EF4-FFF2-40B4-BE49-F238E27FC236}">
                <a16:creationId xmlns:a16="http://schemas.microsoft.com/office/drawing/2014/main" id="{36A4FBFB-D6D7-49C1-8C2F-1A6F6354386E}"/>
              </a:ext>
            </a:extLst>
          </p:cNvPr>
          <p:cNvSpPr/>
          <p:nvPr/>
        </p:nvSpPr>
        <p:spPr>
          <a:xfrm>
            <a:off x="5821363" y="0"/>
            <a:ext cx="1844675" cy="11604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;p3">
            <a:extLst>
              <a:ext uri="{FF2B5EF4-FFF2-40B4-BE49-F238E27FC236}">
                <a16:creationId xmlns:a16="http://schemas.microsoft.com/office/drawing/2014/main" id="{238453DB-7549-4795-A558-C6AF7293B9C1}"/>
              </a:ext>
            </a:extLst>
          </p:cNvPr>
          <p:cNvSpPr/>
          <p:nvPr/>
        </p:nvSpPr>
        <p:spPr>
          <a:xfrm>
            <a:off x="7813675" y="3276600"/>
            <a:ext cx="892175" cy="1166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2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7">
            <a:extLst>
              <a:ext uri="{FF2B5EF4-FFF2-40B4-BE49-F238E27FC236}">
                <a16:creationId xmlns:a16="http://schemas.microsoft.com/office/drawing/2014/main" id="{0E478723-FDF8-4E56-8C5B-F04888CA0416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0"/>
            <a:ext cx="1952625" cy="5143500"/>
            <a:chOff x="6963076" y="0"/>
            <a:chExt cx="1952316" cy="5143493"/>
          </a:xfrm>
        </p:grpSpPr>
        <p:sp>
          <p:nvSpPr>
            <p:cNvPr id="6" name="Google Shape;70;p7">
              <a:extLst>
                <a:ext uri="{FF2B5EF4-FFF2-40B4-BE49-F238E27FC236}">
                  <a16:creationId xmlns:a16="http://schemas.microsoft.com/office/drawing/2014/main" id="{EC50C028-F2FE-49CC-80AC-503C654F0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076" y="3275009"/>
              <a:ext cx="358718" cy="18684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Google Shape;71;p7">
              <a:extLst>
                <a:ext uri="{FF2B5EF4-FFF2-40B4-BE49-F238E27FC236}">
                  <a16:creationId xmlns:a16="http://schemas.microsoft.com/office/drawing/2014/main" id="{46600132-EC2E-4AA1-B8FB-F661248CD0CF}"/>
                </a:ext>
              </a:extLst>
            </p:cNvPr>
            <p:cNvSpPr/>
            <p:nvPr/>
          </p:nvSpPr>
          <p:spPr>
            <a:xfrm>
              <a:off x="6963076" y="977899"/>
              <a:ext cx="358718" cy="43973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2;p7">
              <a:extLst>
                <a:ext uri="{FF2B5EF4-FFF2-40B4-BE49-F238E27FC236}">
                  <a16:creationId xmlns:a16="http://schemas.microsoft.com/office/drawing/2014/main" id="{F6FD4A75-0864-4AC1-9DCF-A79BA2D303A6}"/>
                </a:ext>
              </a:extLst>
            </p:cNvPr>
            <p:cNvSpPr/>
            <p:nvPr/>
          </p:nvSpPr>
          <p:spPr>
            <a:xfrm>
              <a:off x="6963076" y="0"/>
              <a:ext cx="358718" cy="9540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3;p7">
              <a:extLst>
                <a:ext uri="{FF2B5EF4-FFF2-40B4-BE49-F238E27FC236}">
                  <a16:creationId xmlns:a16="http://schemas.microsoft.com/office/drawing/2014/main" id="{E150AACF-7F7C-4AE9-A52C-A9E485932134}"/>
                </a:ext>
              </a:extLst>
            </p:cNvPr>
            <p:cNvSpPr/>
            <p:nvPr/>
          </p:nvSpPr>
          <p:spPr>
            <a:xfrm>
              <a:off x="7415442" y="1035049"/>
              <a:ext cx="838067" cy="29622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;p7">
              <a:extLst>
                <a:ext uri="{FF2B5EF4-FFF2-40B4-BE49-F238E27FC236}">
                  <a16:creationId xmlns:a16="http://schemas.microsoft.com/office/drawing/2014/main" id="{38BABD9C-9D8A-45BD-A618-0F6E268D0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442" y="0"/>
              <a:ext cx="838067" cy="109219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Google Shape;75;p7">
              <a:extLst>
                <a:ext uri="{FF2B5EF4-FFF2-40B4-BE49-F238E27FC236}">
                  <a16:creationId xmlns:a16="http://schemas.microsoft.com/office/drawing/2014/main" id="{DD58CECE-A599-4763-8463-03901E6C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1552573"/>
              <a:ext cx="568235" cy="113982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Google Shape;76;p7">
              <a:extLst>
                <a:ext uri="{FF2B5EF4-FFF2-40B4-BE49-F238E27FC236}">
                  <a16:creationId xmlns:a16="http://schemas.microsoft.com/office/drawing/2014/main" id="{9F3EF861-C6D9-46A7-B61F-221F073D2411}"/>
                </a:ext>
              </a:extLst>
            </p:cNvPr>
            <p:cNvSpPr/>
            <p:nvPr/>
          </p:nvSpPr>
          <p:spPr>
            <a:xfrm>
              <a:off x="8347157" y="4575169"/>
              <a:ext cx="568235" cy="5683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;p7">
              <a:extLst>
                <a:ext uri="{FF2B5EF4-FFF2-40B4-BE49-F238E27FC236}">
                  <a16:creationId xmlns:a16="http://schemas.microsoft.com/office/drawing/2014/main" id="{CFE13CD3-B04B-4180-9D0A-B76B027A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2682871"/>
              <a:ext cx="568235" cy="19018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Google Shape;68;p7">
            <a:extLst>
              <a:ext uri="{FF2B5EF4-FFF2-40B4-BE49-F238E27FC236}">
                <a16:creationId xmlns:a16="http://schemas.microsoft.com/office/drawing/2014/main" id="{14E8964A-F5DC-40B0-89FD-A86731D5190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F17C75-79B9-4DFC-A7FC-4C941D2CC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27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10574A88-058D-4492-A463-CC1B65AAF1A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550863" y="760413"/>
            <a:ext cx="61071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55C2616E-AA2C-488B-907B-19B6988EC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550863" y="1354138"/>
            <a:ext cx="6107112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0BF7AED0-A015-45E7-8D13-948B11C8F6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345488" y="4687888"/>
            <a:ext cx="5699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defRPr>
            </a:lvl1pPr>
          </a:lstStyle>
          <a:p>
            <a:fld id="{F552450A-1D0B-411C-9D64-C9AEF28A33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1431752_Gender_Classification_and_Age_Estimation_using_Neural_Networks_A_Surve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pscience.iop.org/article/10.1088/1757-899X/928/3/03203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Google Shape;18439;p1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</a:t>
            </a:fld>
            <a:endParaRPr sz="13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40" name="Google Shape;18440;p1"/>
          <p:cNvSpPr txBox="1">
            <a:spLocks noGrp="1"/>
          </p:cNvSpPr>
          <p:nvPr>
            <p:ph type="title"/>
          </p:nvPr>
        </p:nvSpPr>
        <p:spPr>
          <a:xfrm>
            <a:off x="827075" y="652182"/>
            <a:ext cx="6107100" cy="85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4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 AND GENDER PREDICTION</a:t>
            </a:r>
            <a:endParaRPr sz="3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41" name="Google Shape;18441;p1"/>
          <p:cNvSpPr/>
          <p:nvPr/>
        </p:nvSpPr>
        <p:spPr>
          <a:xfrm>
            <a:off x="493525" y="1643393"/>
            <a:ext cx="5103300" cy="216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lgerian" panose="04020705040A02060702" pitchFamily="82" charset="0"/>
                <a:ea typeface="Arial Black"/>
                <a:cs typeface="Arial Black"/>
                <a:sym typeface="Arial Black"/>
              </a:rPr>
              <a:t>Team Members</a:t>
            </a:r>
            <a:r>
              <a:rPr lang="en-US" sz="1600" b="1" dirty="0">
                <a:solidFill>
                  <a:schemeClr val="dk1"/>
                </a:solidFill>
                <a:latin typeface="Algerian" panose="04020705040A02060702" pitchFamily="82" charset="0"/>
                <a:ea typeface="Arial Black"/>
                <a:cs typeface="Arial Black"/>
                <a:sym typeface="Arial Black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Arial Black"/>
                <a:sym typeface="Arial Black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Bookman Old Style" panose="02050604050505020204" pitchFamily="18" charset="0"/>
                <a:sym typeface="Arial Black"/>
              </a:rPr>
              <a:t>ANUBAMA 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Bookman Old Style" panose="02050604050505020204" pitchFamily="18" charset="0"/>
                <a:sym typeface="Arial Black"/>
              </a:rPr>
              <a:t>HARITHAA 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Bookman Old Style" panose="02050604050505020204" pitchFamily="18" charset="0"/>
                <a:sym typeface="Arial Black"/>
              </a:rPr>
              <a:t>JAVAJI SOWJANYA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Bookman Old Style" panose="02050604050505020204" pitchFamily="18" charset="0"/>
                <a:sym typeface="Arial Black"/>
              </a:rPr>
              <a:t>KARPAGATHARENI S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8442" name="Google Shape;18442;p1"/>
          <p:cNvSpPr/>
          <p:nvPr/>
        </p:nvSpPr>
        <p:spPr>
          <a:xfrm>
            <a:off x="3810000" y="3274359"/>
            <a:ext cx="3276600" cy="150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Guided</a:t>
            </a:r>
            <a:r>
              <a:rPr lang="en-US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 Black"/>
                <a:ea typeface="Cambria"/>
                <a:cs typeface="Cambria"/>
                <a:sym typeface="Arial Black"/>
              </a:rPr>
              <a:t>Ms. J</a:t>
            </a:r>
            <a:r>
              <a:rPr lang="en-US" sz="1600" b="1" dirty="0">
                <a:solidFill>
                  <a:schemeClr val="dk1"/>
                </a:solidFill>
                <a:latin typeface="Arial Black"/>
                <a:ea typeface="Cambria"/>
                <a:cs typeface="Cambria"/>
                <a:sym typeface="Arial Black"/>
              </a:rPr>
              <a:t>. </a:t>
            </a:r>
            <a:r>
              <a:rPr lang="en-US" sz="1600" b="1" dirty="0" err="1">
                <a:solidFill>
                  <a:schemeClr val="dk1"/>
                </a:solidFill>
                <a:latin typeface="Arial Black"/>
                <a:ea typeface="Cambria"/>
                <a:cs typeface="Cambria"/>
                <a:sym typeface="Arial Black"/>
              </a:rPr>
              <a:t>Keerthika</a:t>
            </a:r>
            <a:r>
              <a:rPr lang="en-US" sz="1600" b="1" dirty="0">
                <a:solidFill>
                  <a:schemeClr val="dk1"/>
                </a:solidFill>
                <a:latin typeface="Arial Black"/>
                <a:ea typeface="Cambria"/>
                <a:cs typeface="Cambria"/>
                <a:sym typeface="Arial Black"/>
              </a:rPr>
              <a:t>, </a:t>
            </a:r>
            <a:endParaRPr sz="1600" b="1" i="0" u="none" strike="noStrike" cap="none" dirty="0">
              <a:solidFill>
                <a:srgbClr val="0079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99E"/>
                </a:solidFill>
                <a:latin typeface="Cambria"/>
                <a:ea typeface="Cambria"/>
                <a:cs typeface="Cambria"/>
                <a:sym typeface="Cambria"/>
              </a:rPr>
              <a:t>Assistant Professor, Dept. of CSE </a:t>
            </a:r>
            <a:endParaRPr dirty="0"/>
          </a:p>
        </p:txBody>
      </p:sp>
      <p:pic>
        <p:nvPicPr>
          <p:cNvPr id="18443" name="Google Shape;18443;p1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-7200"/>
            <a:ext cx="2133600" cy="52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1F4-E3B5-9C68-A766-CB09CD29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30" y="692564"/>
            <a:ext cx="6107700" cy="396300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MODULES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1C7D-4372-29F0-63F9-574BA4F2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5973230" cy="3418200"/>
          </a:xfrm>
        </p:spPr>
        <p:txBody>
          <a:bodyPr/>
          <a:lstStyle/>
          <a:p>
            <a:pPr marL="558800" indent="-457200">
              <a:buAutoNum type="arabicPeriod"/>
            </a:pPr>
            <a:r>
              <a:rPr lang="en-US" dirty="0"/>
              <a:t>Uploading Image in the Website</a:t>
            </a:r>
          </a:p>
          <a:p>
            <a:pPr marL="101600" indent="0">
              <a:buNone/>
            </a:pPr>
            <a:endParaRPr lang="en-US" dirty="0"/>
          </a:p>
          <a:p>
            <a:pPr marL="558800" indent="-457200">
              <a:buAutoNum type="arabicPeriod" startAt="2"/>
            </a:pPr>
            <a:r>
              <a:rPr lang="en-US" dirty="0"/>
              <a:t>Face Detection and pre processing</a:t>
            </a:r>
          </a:p>
          <a:p>
            <a:pPr marL="101600" indent="0">
              <a:buNone/>
            </a:pPr>
            <a:r>
              <a:rPr lang="en-US" dirty="0"/>
              <a:t> </a:t>
            </a:r>
          </a:p>
          <a:p>
            <a:pPr marL="558800" indent="-457200">
              <a:buAutoNum type="arabicPeriod" startAt="3"/>
            </a:pPr>
            <a:r>
              <a:rPr lang="en-US" dirty="0"/>
              <a:t>Feature Extraction and Classification</a:t>
            </a:r>
          </a:p>
          <a:p>
            <a:pPr marL="558800" indent="-457200">
              <a:buAutoNum type="arabicPeriod" startAt="3"/>
            </a:pPr>
            <a:endParaRPr lang="en-US" dirty="0"/>
          </a:p>
          <a:p>
            <a:pPr marL="558800" indent="-457200">
              <a:buAutoNum type="arabicPeriod" startAt="3"/>
            </a:pPr>
            <a:r>
              <a:rPr lang="en-US" dirty="0"/>
              <a:t>Age and Gender Prediction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A833-5EAA-2FDE-6B95-329BC0082C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29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0" name="Google Shape;18480;p10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481" name="Google Shape;18481;p10"/>
          <p:cNvSpPr txBox="1">
            <a:spLocks noGrp="1"/>
          </p:cNvSpPr>
          <p:nvPr>
            <p:ph type="title"/>
          </p:nvPr>
        </p:nvSpPr>
        <p:spPr>
          <a:xfrm>
            <a:off x="923365" y="363070"/>
            <a:ext cx="6107100" cy="105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MODULE 1:</a:t>
            </a:r>
            <a:r>
              <a:rPr lang="en-US" sz="3200" b="1" dirty="0"/>
              <a:t> UPLOADING IMAGE IN THE WEBSITE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9BFC3-C0D2-CC0B-8CF4-30882DD18BC4}"/>
              </a:ext>
            </a:extLst>
          </p:cNvPr>
          <p:cNvSpPr txBox="1"/>
          <p:nvPr/>
        </p:nvSpPr>
        <p:spPr>
          <a:xfrm>
            <a:off x="441406" y="2000568"/>
            <a:ext cx="63604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Input image is the image intended to test with the age and gender classifier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User can input any type of image format like .jpg, .</a:t>
            </a:r>
            <a:r>
              <a:rPr lang="en-US" sz="2000" dirty="0" err="1">
                <a:latin typeface="Bookman Old Style" panose="02050604050505020204" pitchFamily="18" charset="0"/>
              </a:rPr>
              <a:t>png</a:t>
            </a:r>
            <a:r>
              <a:rPr lang="en-US" sz="2000" dirty="0">
                <a:latin typeface="Bookman Old Style" panose="02050604050505020204" pitchFamily="18" charset="0"/>
              </a:rPr>
              <a:t>, .tiff, and .bmp.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F57-55FE-E4B5-8E4C-D8A89F36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MODULE 2: </a:t>
            </a:r>
            <a:r>
              <a:rPr lang="en-US" sz="3200" b="1" dirty="0">
                <a:solidFill>
                  <a:schemeClr val="tx1"/>
                </a:solidFill>
              </a:rPr>
              <a:t>FACE DETECTION &amp; PRE PROCESSING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17F3-6C41-2546-0C21-0441DCB1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30" y="1565523"/>
            <a:ext cx="6428525" cy="341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First phase will proceed to check whether the given input image contains a face image or not.</a:t>
            </a:r>
          </a:p>
          <a:p>
            <a:pPr marL="10160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Algorithms will print </a:t>
            </a:r>
            <a:r>
              <a:rPr lang="en-US" sz="1600" dirty="0">
                <a:solidFill>
                  <a:srgbClr val="FF0000"/>
                </a:solidFill>
              </a:rPr>
              <a:t>no face detected </a:t>
            </a:r>
            <a:r>
              <a:rPr lang="en-US" sz="1600" dirty="0"/>
              <a:t>if there was not any face area in the given input image. </a:t>
            </a:r>
          </a:p>
          <a:p>
            <a:pPr marL="10160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If facial images are detected, the classifier will identify the face areas from the images and create a separate image per every face in the input image. </a:t>
            </a:r>
          </a:p>
          <a:p>
            <a:pPr marL="10160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Classifier has been trained with a sufficient number of frontal, nearly frontal, rotated faces from 0 to 45 degrees and non face images. </a:t>
            </a:r>
          </a:p>
          <a:p>
            <a:pPr marL="101600" indent="0"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B0468-7AD3-9712-EFF0-2DB8383011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5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EE9A-CAAE-49F3-056B-835BF3CE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36" y="504265"/>
            <a:ext cx="6107700" cy="396300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CONTD…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C12C-4784-888F-576B-1AECCA71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499" y="1353950"/>
            <a:ext cx="6441971" cy="32852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Detected face images are pre-processed to standardize the face images by converting them to image format.</a:t>
            </a:r>
            <a:endParaRPr lang="en-IN" sz="1600" dirty="0"/>
          </a:p>
          <a:p>
            <a:pPr marL="10160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Images used in the experiment are in different conditions such as presence of noisy data, different lighting conditions and different intensity levels.</a:t>
            </a:r>
          </a:p>
          <a:p>
            <a:pPr marL="10160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Thus, detected face images need to undergo a preprocessing step before forwarding to the classification stage for predicting gender and age.</a:t>
            </a:r>
            <a:endParaRPr lang="en-IN" sz="16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3EFD-BD4E-6600-88E5-56750E41BA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5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EEDE-D99A-4075-CCD3-9724D252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7" y="248770"/>
            <a:ext cx="6603335" cy="94767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MODULE 3:</a:t>
            </a:r>
            <a:r>
              <a:rPr lang="en-US" sz="3200" b="1" dirty="0"/>
              <a:t> FEATURE EXTRACTION &amp; CLASSIFICATION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4960-9B96-739B-C533-76E57D6D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47" y="1580029"/>
            <a:ext cx="6717635" cy="3434168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The two-level CNN architecture includes feature extraction and classification itself. 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feature extraction extracts feature corresponding to age and gender , while the classification classifies the face images to the correct age group and gender.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 Particularly, we address the large variations in the unfiltered real-world faces with a robust image preprocessing algorithm that prepares and processes those faces before being fed into the CNN model. 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Classification is done using Artificial Neural Networks according to the different shape and texture variations of wrinkles on face images. The system can categorize and diagnose text sources automatically with a sensitivity and specificity of age and gender with unknown testing data</a:t>
            </a:r>
            <a:r>
              <a:rPr lang="en-US" sz="1600" dirty="0"/>
              <a:t>. </a:t>
            </a:r>
            <a:endParaRPr lang="en-IN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7FDEE-E0B7-A6D4-4DD2-94EEEEA8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0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C4A-001C-4054-E835-3B30A82B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MODULE 4:</a:t>
            </a:r>
            <a:r>
              <a:rPr lang="en-US" sz="3600" b="1" dirty="0"/>
              <a:t> AGE AND GENDER PREDICTION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B9F9-800D-AE0C-E4E4-BB5B50F9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226818" cy="341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C3C3C"/>
                </a:solidFill>
                <a:effectLst/>
                <a:latin typeface="+mj-lt"/>
              </a:rPr>
              <a:t>We will load the gender weight file and model file into the network.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3C3C3C"/>
              </a:solidFill>
              <a:effectLst/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C3C3C"/>
                </a:solidFill>
                <a:latin typeface="+mj-lt"/>
              </a:rPr>
              <a:t>After that gender will be predicted for the respective image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3C3C3C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C3C3C"/>
                </a:solidFill>
                <a:effectLst/>
                <a:latin typeface="+mj-lt"/>
              </a:rPr>
              <a:t>We will load the age weight file and model file into the network. </a:t>
            </a:r>
          </a:p>
          <a:p>
            <a:pPr marL="0" indent="0">
              <a:buNone/>
            </a:pPr>
            <a:endParaRPr lang="en-US" sz="2000" b="0" i="0" dirty="0">
              <a:solidFill>
                <a:srgbClr val="3C3C3C"/>
              </a:solidFill>
              <a:effectLst/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C3C3C"/>
                </a:solidFill>
                <a:latin typeface="+mj-lt"/>
              </a:rPr>
              <a:t>After that age will be predicted for the respective image</a:t>
            </a:r>
            <a:endParaRPr lang="en-US" sz="2000" b="0" i="0" dirty="0">
              <a:solidFill>
                <a:srgbClr val="3C3C3C"/>
              </a:solidFill>
              <a:effectLst/>
              <a:latin typeface="+mj-lt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53E9B-D823-8BD5-D0CF-B0901273AC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28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BFD7-BED6-17C6-1C40-637EC64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SCREENSHOTS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B932B-63AC-EE40-70F8-42418BEF3E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369AC3B-E9BC-7AFA-E470-7BD58C1C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r="20902" b="5125"/>
          <a:stretch/>
        </p:blipFill>
        <p:spPr bwMode="auto">
          <a:xfrm>
            <a:off x="228600" y="1265612"/>
            <a:ext cx="6018891" cy="3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7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31520-2A33-A2BE-D0DC-C1473C5A4D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C2736FF-D6E6-1567-A75A-3DB265D9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9526" y="362276"/>
            <a:ext cx="5887656" cy="441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3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F1F3F-600D-16A1-6B74-99B1EA71CE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E25C197-4BFF-C74F-9D7F-B04C7D0C1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4"/>
          <a:stretch/>
        </p:blipFill>
        <p:spPr bwMode="auto">
          <a:xfrm>
            <a:off x="316006" y="396689"/>
            <a:ext cx="6387353" cy="447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81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A2CB-BC32-529E-ED39-36E58AA8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AD19-9DEC-8E23-938F-1DA67366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499" y="1353950"/>
            <a:ext cx="6354565" cy="3567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tackled the classification of age group and gender of unfiltered real-world face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proposed model is originally pretrained on age and gender, whose images are obtained directly from the website with some degree of variability and then fine-tuned.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proposed method achieves the excellent performance, in both age group and gender classification.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CAB36-B985-244F-AD4E-2BF440099B3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42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0495F9AF-3493-45B2-8DDD-E41BA56E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7850"/>
            <a:ext cx="457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4800" b="1" dirty="0">
                <a:solidFill>
                  <a:schemeClr val="tx1"/>
                </a:solidFill>
                <a:latin typeface="Bahnschrift SemiCondensed" panose="020B0502040204020203" pitchFamily="34" charset="0"/>
                <a:sym typeface="Oswald" panose="00000500000000000000" pitchFamily="2" charset="0"/>
              </a:rPr>
              <a:t>Outline</a:t>
            </a:r>
            <a:r>
              <a:rPr lang="en-US" altLang="en-US" sz="3200" b="1" dirty="0">
                <a:solidFill>
                  <a:schemeClr val="accent1"/>
                </a:solidFill>
                <a:latin typeface="Oswald" panose="00000500000000000000" pitchFamily="2" charset="0"/>
                <a:sym typeface="Oswald" panose="00000500000000000000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BB34-A46D-4312-83C6-37D0711EE036}"/>
              </a:ext>
            </a:extLst>
          </p:cNvPr>
          <p:cNvSpPr txBox="1"/>
          <p:nvPr/>
        </p:nvSpPr>
        <p:spPr>
          <a:xfrm>
            <a:off x="304800" y="820271"/>
            <a:ext cx="5139018" cy="47613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1800" b="1" dirty="0">
              <a:solidFill>
                <a:srgbClr val="304046"/>
              </a:solidFill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Problem Statement 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Abstract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Objective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Hardware Specification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Software Specification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</a:rPr>
              <a:t>Features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System diagram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304046"/>
                </a:solidFill>
                <a:latin typeface="Arial Rounded MT Bold" panose="020F07040305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altLang="en-US" sz="1600" dirty="0">
                <a:solidFill>
                  <a:srgbClr val="304046"/>
                </a:solidFill>
                <a:latin typeface="Arial Rounded MT Bold" panose="020F07040305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altLang="en-US"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altLang="en-US" dirty="0">
                <a:solidFill>
                  <a:srgbClr val="30404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n-US"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" name="Google Shape;18483;p11"/>
          <p:cNvSpPr txBox="1">
            <a:spLocks noGrp="1"/>
          </p:cNvSpPr>
          <p:nvPr>
            <p:ph type="title"/>
          </p:nvPr>
        </p:nvSpPr>
        <p:spPr>
          <a:xfrm>
            <a:off x="550863" y="767613"/>
            <a:ext cx="61071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4" name="Google Shape;18484;p11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20</a:t>
            </a:fld>
            <a:endParaRPr sz="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85" name="Google Shape;18485;p11" descr="SECE-TBI : : Welcome to Sri Eshwar TB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0581" y="-7200"/>
            <a:ext cx="2326219" cy="5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86" name="Google Shape;18486;p11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70644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>
                <a:hlinkClick r:id="rId3"/>
              </a:rPr>
              <a:t>https://www.researchgate.net/publication/341431752_Gender_Classification_and_Age_Estimation_using_Neural_Networks_A_Survey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>
                <a:hlinkClick r:id="rId4"/>
              </a:rPr>
              <a:t>https://iopscience.iop.org/article/10.1088/1757-899X/928/3/032039</a:t>
            </a:r>
            <a:endParaRPr lang="en-IN" sz="2000" dirty="0"/>
          </a:p>
          <a:p>
            <a:endParaRPr lang="en-IN"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ews Cycle"/>
              <a:buChar char="▸"/>
            </a:pPr>
            <a:endParaRPr sz="1800" b="1" dirty="0">
              <a:solidFill>
                <a:srgbClr val="30404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22EA4D0E-FB37-4D72-869A-18D5CE327A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194BCFA-C3AF-4BF7-807C-C733DEBD7B6E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/>
              <a:t>21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27ABCEDC-4D4F-4103-AD49-BDADF8C6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" y="773205"/>
            <a:ext cx="6225988" cy="374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F49-AC3F-CD61-3155-7C875B5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0" y="591671"/>
            <a:ext cx="6107700" cy="564429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PROBLEM STATEMENT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53113-44BA-B14C-B2D9-46851AA7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0" y="1353950"/>
            <a:ext cx="6107700" cy="3418200"/>
          </a:xfrm>
        </p:spPr>
        <p:txBody>
          <a:bodyPr/>
          <a:lstStyle/>
          <a:p>
            <a:r>
              <a:rPr lang="en-US" sz="1600" dirty="0">
                <a:latin typeface="Bookman Old Style" panose="02050604050505020204" pitchFamily="18" charset="0"/>
              </a:rPr>
              <a:t>In Many Applications we might need to check the age of a person to provide contents based on that.. And also gender should be predicted to give exact suggestions for the user.</a:t>
            </a:r>
          </a:p>
          <a:p>
            <a:endParaRPr lang="en-US" sz="1600" dirty="0">
              <a:latin typeface="Bookman Old Style" panose="02050604050505020204" pitchFamily="18" charset="0"/>
            </a:endParaRPr>
          </a:p>
          <a:p>
            <a:endParaRPr lang="en-US" sz="1600" dirty="0">
              <a:latin typeface="Bookman Old Style" panose="02050604050505020204" pitchFamily="18" charset="0"/>
            </a:endParaRPr>
          </a:p>
          <a:p>
            <a:r>
              <a:rPr lang="en-US" sz="1600" dirty="0">
                <a:latin typeface="Bookman Old Style" panose="02050604050505020204" pitchFamily="18" charset="0"/>
              </a:rPr>
              <a:t>We humans are not able to predict the age of a person accurately by simply seeing with our eyes also it was difficult to predict Gender because some actors have </a:t>
            </a:r>
            <a:r>
              <a:rPr lang="en-US" sz="1600" dirty="0" err="1">
                <a:latin typeface="Bookman Old Style" panose="02050604050505020204" pitchFamily="18" charset="0"/>
              </a:rPr>
              <a:t>potrayed</a:t>
            </a:r>
            <a:r>
              <a:rPr lang="en-US" sz="1600" dirty="0">
                <a:latin typeface="Bookman Old Style" panose="02050604050505020204" pitchFamily="18" charset="0"/>
              </a:rPr>
              <a:t> the role of opposite gender in movies.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22AC4-BE38-4B6C-EB19-2E80FEE803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3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Google Shape;18447;p3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3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48" name="Google Shape;18448;p3"/>
          <p:cNvSpPr txBox="1">
            <a:spLocks noGrp="1"/>
          </p:cNvSpPr>
          <p:nvPr>
            <p:ph type="body" idx="1"/>
          </p:nvPr>
        </p:nvSpPr>
        <p:spPr>
          <a:xfrm>
            <a:off x="228600" y="862800"/>
            <a:ext cx="6781800" cy="40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rgbClr val="304046"/>
                </a:solidFill>
                <a:latin typeface="Bookman Old Style" panose="02050604050505020204" pitchFamily="18" charset="0"/>
                <a:ea typeface="News Cycle"/>
                <a:cs typeface="News Cycle"/>
                <a:sym typeface="News Cycle"/>
              </a:rPr>
              <a:t>Age and gender predictions of unfiltered faces classify unconstrained real-world facial images into predefined age and gender.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rgbClr val="304046"/>
                </a:solidFill>
                <a:latin typeface="Bookman Old Style" panose="02050604050505020204" pitchFamily="18" charset="0"/>
                <a:ea typeface="News Cycle"/>
                <a:cs typeface="News Cycle"/>
                <a:sym typeface="News Cycle"/>
              </a:rPr>
              <a:t>Significant improvements have been made in this research area due to its usefulness in intelligent real-world applications. However, the traditional methods on the unfiltered benchmarks show their incompetency to handle large degrees of variations in those unconstrained images.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rgbClr val="304046"/>
                </a:solidFill>
                <a:latin typeface="Bookman Old Style" panose="02050604050505020204" pitchFamily="18" charset="0"/>
                <a:ea typeface="News Cycle"/>
                <a:cs typeface="News Cycle"/>
                <a:sym typeface="News Cycle"/>
              </a:rPr>
              <a:t> More recently, Convolutional Neural Networks (CNNs) based methods have been extensively used for classification tasks due to their excellent performance in facial analysis.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rgbClr val="304046"/>
                </a:solidFill>
                <a:latin typeface="Bookman Old Style" panose="02050604050505020204" pitchFamily="18" charset="0"/>
                <a:ea typeface="News Cycle"/>
                <a:cs typeface="News Cycle"/>
                <a:sym typeface="News Cycle"/>
              </a:rPr>
              <a:t>In this work, we proposed a CNN approach, to achieve robust age group and gender classification of unfiltered real-world faces.  </a:t>
            </a:r>
            <a:endParaRPr sz="1400" dirty="0">
              <a:solidFill>
                <a:srgbClr val="304046"/>
              </a:solidFill>
              <a:latin typeface="Bookman Old Style" panose="02050604050505020204" pitchFamily="18" charset="0"/>
              <a:ea typeface="News Cycle"/>
              <a:cs typeface="News Cycle"/>
              <a:sym typeface="News Cycle"/>
            </a:endParaRPr>
          </a:p>
        </p:txBody>
      </p:sp>
      <p:pic>
        <p:nvPicPr>
          <p:cNvPr id="18449" name="Google Shape;18449;p3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-7200"/>
            <a:ext cx="2209800" cy="538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450" name="Google Shape;18450;p3"/>
          <p:cNvSpPr txBox="1">
            <a:spLocks noGrp="1"/>
          </p:cNvSpPr>
          <p:nvPr>
            <p:ph type="title"/>
          </p:nvPr>
        </p:nvSpPr>
        <p:spPr>
          <a:xfrm>
            <a:off x="228600" y="438150"/>
            <a:ext cx="3694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</a:pPr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ABSTRACT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1" name="Google Shape;18461;p6"/>
          <p:cNvSpPr txBox="1">
            <a:spLocks noGrp="1"/>
          </p:cNvSpPr>
          <p:nvPr>
            <p:ph type="title"/>
          </p:nvPr>
        </p:nvSpPr>
        <p:spPr>
          <a:xfrm>
            <a:off x="676835" y="261090"/>
            <a:ext cx="3895165" cy="94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OBJECTIVE  </a:t>
            </a:r>
            <a:br>
              <a:rPr lang="en-US" sz="3200" b="1" dirty="0">
                <a:solidFill>
                  <a:srgbClr val="30404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3200" b="1" dirty="0">
              <a:solidFill>
                <a:schemeClr val="accent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18462" name="Google Shape;18462;p6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3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63" name="Google Shape;18463;p6" descr="SECE-TBI : : Welcome to Sri Eshwar TB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4200" y="-5612"/>
            <a:ext cx="2178049" cy="53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464" name="Google Shape;18464;p6"/>
          <p:cNvSpPr txBox="1">
            <a:spLocks noGrp="1"/>
          </p:cNvSpPr>
          <p:nvPr>
            <p:ph type="body" idx="1"/>
          </p:nvPr>
        </p:nvSpPr>
        <p:spPr>
          <a:xfrm>
            <a:off x="228600" y="1240465"/>
            <a:ext cx="7064400" cy="353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‘</a:t>
            </a:r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Gender and Age Prediction</a:t>
            </a:r>
            <a:r>
              <a:rPr lang="en-US" sz="1600" dirty="0">
                <a:latin typeface="Bookman Old Style" panose="02050604050505020204" pitchFamily="18" charset="0"/>
              </a:rPr>
              <a:t>’ is a machine learning project based on computer visioning. Through this Project, you can learn the practical application of CNN </a:t>
            </a:r>
            <a:r>
              <a:rPr lang="en-US" sz="1600" dirty="0" err="1">
                <a:latin typeface="Bookman Old Style" panose="02050604050505020204" pitchFamily="18" charset="0"/>
              </a:rPr>
              <a:t>i.e</a:t>
            </a:r>
            <a:r>
              <a:rPr lang="en-US" sz="1600" dirty="0">
                <a:latin typeface="Bookman Old Style" panose="02050604050505020204" pitchFamily="18" charset="0"/>
              </a:rPr>
              <a:t>, the </a:t>
            </a:r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convolutional neural networks</a:t>
            </a:r>
            <a:r>
              <a:rPr lang="en-US" sz="1600" b="1" dirty="0">
                <a:latin typeface="Bookman Old Style" panose="02050604050505020204" pitchFamily="18" charset="0"/>
              </a:rPr>
              <a:t>.</a:t>
            </a:r>
          </a:p>
          <a:p>
            <a:pPr marL="101600" indent="0">
              <a:buNone/>
            </a:pPr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dirty="0">
                <a:latin typeface="Bookman Old Style" panose="02050604050505020204" pitchFamily="18" charset="0"/>
              </a:rPr>
              <a:t>It’s a very practical project as you will create a model that can detect any human being’s </a:t>
            </a:r>
            <a:r>
              <a:rPr lang="en-US" sz="1600" dirty="0">
                <a:solidFill>
                  <a:srgbClr val="00B0F0"/>
                </a:solidFill>
                <a:latin typeface="Bookman Old Style" panose="02050604050505020204" pitchFamily="18" charset="0"/>
              </a:rPr>
              <a:t>age &amp; gender </a:t>
            </a:r>
            <a:r>
              <a:rPr lang="en-US" sz="1600" dirty="0">
                <a:latin typeface="Bookman Old Style" panose="02050604050505020204" pitchFamily="18" charset="0"/>
              </a:rPr>
              <a:t>through analyses of single face detection via an image. So, with this gender classification in a man or a woman can be classified.</a:t>
            </a:r>
          </a:p>
          <a:p>
            <a:pPr marL="101600" indent="0">
              <a:buNone/>
            </a:pPr>
            <a:endParaRPr lang="en-US" sz="1600" dirty="0">
              <a:latin typeface="Bookman Old Style" panose="02050604050505020204" pitchFamily="18" charset="0"/>
            </a:endParaRPr>
          </a:p>
          <a:p>
            <a:r>
              <a:rPr lang="en-US" sz="1600" dirty="0">
                <a:latin typeface="Bookman Old Style" panose="02050604050505020204" pitchFamily="18" charset="0"/>
              </a:rPr>
              <a:t> Our solution is able to classify images in different lighting conditions and different illumination conditions and predict the exact age and gender 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endParaRPr sz="1800" b="1" dirty="0">
              <a:solidFill>
                <a:srgbClr val="30404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Google Shape;18453;p4"/>
          <p:cNvSpPr txBox="1">
            <a:spLocks noGrp="1"/>
          </p:cNvSpPr>
          <p:nvPr>
            <p:ph type="body" idx="1"/>
          </p:nvPr>
        </p:nvSpPr>
        <p:spPr>
          <a:xfrm>
            <a:off x="228600" y="753035"/>
            <a:ext cx="7064400" cy="439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HARDWARE SPECIFICATION </a:t>
            </a:r>
          </a:p>
          <a:p>
            <a:pPr marL="101600" indent="0">
              <a:buNone/>
            </a:pPr>
            <a:endParaRPr lang="en-US" sz="1800" dirty="0"/>
          </a:p>
          <a:p>
            <a:r>
              <a:rPr lang="en-US" sz="1600" b="1" dirty="0"/>
              <a:t>PROCESSOR</a:t>
            </a:r>
            <a:r>
              <a:rPr lang="en-US" sz="1600" dirty="0"/>
              <a:t>: i3 processor based computer or higher memory :  4 GB</a:t>
            </a:r>
          </a:p>
          <a:p>
            <a:r>
              <a:rPr lang="en-US" sz="1600" b="1" dirty="0"/>
              <a:t>PROCESSOR SPEED </a:t>
            </a:r>
            <a:r>
              <a:rPr lang="en-US" sz="1800" dirty="0"/>
              <a:t>: </a:t>
            </a:r>
            <a:r>
              <a:rPr lang="en-US" sz="1600" dirty="0"/>
              <a:t>1.5 GHZ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1600" b="1" dirty="0">
                <a:solidFill>
                  <a:srgbClr val="304046"/>
                </a:solidFill>
              </a:rPr>
              <a:t>   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1800" b="1" dirty="0">
                <a:solidFill>
                  <a:srgbClr val="FF0000"/>
                </a:solidFill>
              </a:rPr>
              <a:t>SOFTWARE SPECIFICATION</a:t>
            </a:r>
          </a:p>
          <a:p>
            <a:r>
              <a:rPr lang="en-US" sz="1600" b="1" dirty="0"/>
              <a:t>PYTHON VERSION</a:t>
            </a:r>
            <a:r>
              <a:rPr lang="en-US" sz="2000" dirty="0"/>
              <a:t>: </a:t>
            </a:r>
            <a:r>
              <a:rPr lang="en-US" sz="1600" dirty="0"/>
              <a:t>python 3.8.10</a:t>
            </a:r>
          </a:p>
          <a:p>
            <a:r>
              <a:rPr lang="en-IN" sz="1600" b="1" dirty="0"/>
              <a:t>OPERATING SYSTEM </a:t>
            </a:r>
            <a:r>
              <a:rPr lang="en-IN" sz="2000" dirty="0"/>
              <a:t>: </a:t>
            </a:r>
            <a:r>
              <a:rPr lang="en-IN" sz="1600" dirty="0"/>
              <a:t>windows 7 or higher versions</a:t>
            </a:r>
          </a:p>
          <a:p>
            <a:r>
              <a:rPr lang="en-IN" sz="1600" b="1" dirty="0"/>
              <a:t>PYCHARM </a:t>
            </a:r>
            <a:r>
              <a:rPr lang="en-IN" sz="2000" b="1" dirty="0"/>
              <a:t>: </a:t>
            </a:r>
            <a:r>
              <a:rPr lang="en-IN" sz="1600" dirty="0"/>
              <a:t>Integrated  development environment</a:t>
            </a:r>
          </a:p>
          <a:p>
            <a:r>
              <a:rPr lang="en-IN" sz="1600" b="1" dirty="0"/>
              <a:t>LANGUAGE</a:t>
            </a:r>
            <a:r>
              <a:rPr lang="en-IN" sz="2000" dirty="0"/>
              <a:t> : </a:t>
            </a:r>
            <a:r>
              <a:rPr lang="en-IN" sz="1600" dirty="0"/>
              <a:t>Python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endParaRPr sz="1800" b="1" dirty="0">
              <a:solidFill>
                <a:srgbClr val="304046"/>
              </a:solidFill>
            </a:endParaRPr>
          </a:p>
        </p:txBody>
      </p:sp>
      <p:sp>
        <p:nvSpPr>
          <p:cNvPr id="18454" name="Google Shape;18454;p4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3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55" name="Google Shape;18455;p4" descr="SECE-TBI : : Welcome to Sri Eshwar TB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4200" y="-4025"/>
            <a:ext cx="2209800" cy="53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Google Shape;18466;p7"/>
          <p:cNvSpPr txBox="1">
            <a:spLocks noGrp="1"/>
          </p:cNvSpPr>
          <p:nvPr>
            <p:ph type="title"/>
          </p:nvPr>
        </p:nvSpPr>
        <p:spPr>
          <a:xfrm>
            <a:off x="331800" y="309283"/>
            <a:ext cx="6858000" cy="11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solidFill>
                  <a:srgbClr val="3040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rgbClr val="304046"/>
                </a:solidFill>
                <a:latin typeface="+mj-lt"/>
                <a:ea typeface="Times New Roman"/>
                <a:cs typeface="Times New Roman"/>
                <a:sym typeface="Times New Roman"/>
              </a:rPr>
              <a:t>FEATURES</a:t>
            </a:r>
            <a:br>
              <a:rPr lang="en-US" sz="4000" b="1" dirty="0">
                <a:solidFill>
                  <a:srgbClr val="30404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4000" b="1" dirty="0">
              <a:solidFill>
                <a:schemeClr val="accent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18467" name="Google Shape;18467;p7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3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68" name="Google Shape;18468;p7" descr="SECE-TBI : : Welcome to Sri Eshwar TB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4200" y="-5612"/>
            <a:ext cx="2178049" cy="53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469" name="Google Shape;18469;p7"/>
          <p:cNvSpPr txBox="1">
            <a:spLocks noGrp="1"/>
          </p:cNvSpPr>
          <p:nvPr>
            <p:ph type="body" idx="1"/>
          </p:nvPr>
        </p:nvSpPr>
        <p:spPr>
          <a:xfrm>
            <a:off x="125400" y="1278264"/>
            <a:ext cx="7064400" cy="265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Our System will  accept face images with spectacles and images of little babies who are less than 5 years. </a:t>
            </a:r>
          </a:p>
          <a:p>
            <a:pPr marL="10160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3C3C3C"/>
                </a:solidFill>
                <a:latin typeface="+mj-lt"/>
              </a:rPr>
              <a:t>Using age and gender detection we can easily predict the age and gender of a person and this can be embedded with any kinds of apps.. Like shopping apps , social media to limit the users according to their age </a:t>
            </a:r>
          </a:p>
          <a:p>
            <a:pPr marL="101600" indent="0">
              <a:buNone/>
            </a:pPr>
            <a:endParaRPr lang="en-US" sz="1800" dirty="0">
              <a:solidFill>
                <a:srgbClr val="3C3C3C"/>
              </a:solidFill>
              <a:latin typeface="+mj-lt"/>
            </a:endParaRPr>
          </a:p>
          <a:p>
            <a:r>
              <a:rPr lang="en-US" sz="1800" b="0" i="0" dirty="0">
                <a:solidFill>
                  <a:srgbClr val="3C3C3C"/>
                </a:solidFill>
                <a:effectLst/>
                <a:latin typeface="+mj-lt"/>
              </a:rPr>
              <a:t>It can also be embedded with software systems in theme parks, to segregate the customers based on age for different rides.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ews Cycle"/>
              <a:buChar char="▸"/>
            </a:pPr>
            <a:endParaRPr sz="1800" b="1" dirty="0">
              <a:solidFill>
                <a:srgbClr val="30404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62C2-E189-7A16-B0EE-3645C55F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69" y="1351470"/>
            <a:ext cx="5441241" cy="2218724"/>
          </a:xfrm>
        </p:spPr>
        <p:txBody>
          <a:bodyPr/>
          <a:lstStyle/>
          <a:p>
            <a:r>
              <a:rPr lang="en-US" sz="7200" dirty="0">
                <a:latin typeface="Arial Black" panose="020B0A04020102020204" pitchFamily="34" charset="0"/>
              </a:rPr>
              <a:t>SYSTEM DIAGRAM</a:t>
            </a:r>
            <a:endParaRPr lang="en-IN" sz="72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B88AD-0DFA-1C56-BDE9-88C7468536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F17C75-79B9-4DFC-A7FC-4C941D2CC60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9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7" name="Google Shape;18477;p9"/>
          <p:cNvSpPr txBox="1">
            <a:spLocks noGrp="1"/>
          </p:cNvSpPr>
          <p:nvPr>
            <p:ph type="sldNum" idx="10"/>
          </p:nvPr>
        </p:nvSpPr>
        <p:spPr>
          <a:xfrm>
            <a:off x="8345488" y="4687888"/>
            <a:ext cx="5700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478" name="Google Shape;18478;p9" descr="SECE-TBI : : Welcome to Sri Eshwar TB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5721" y="-7200"/>
            <a:ext cx="2451079" cy="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4329A6-D0F2-0907-D774-791A8D4CF1D8}"/>
              </a:ext>
            </a:extLst>
          </p:cNvPr>
          <p:cNvSpPr/>
          <p:nvPr/>
        </p:nvSpPr>
        <p:spPr>
          <a:xfrm>
            <a:off x="356347" y="274011"/>
            <a:ext cx="1425387" cy="48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9797B8-39BB-BF62-DDE5-D039934FABB9}"/>
              </a:ext>
            </a:extLst>
          </p:cNvPr>
          <p:cNvSpPr/>
          <p:nvPr/>
        </p:nvSpPr>
        <p:spPr>
          <a:xfrm>
            <a:off x="948434" y="761346"/>
            <a:ext cx="132145" cy="329896"/>
          </a:xfrm>
          <a:prstGeom prst="down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CD4E-AF5E-1950-D262-81FF96F44F0B}"/>
              </a:ext>
            </a:extLst>
          </p:cNvPr>
          <p:cNvSpPr/>
          <p:nvPr/>
        </p:nvSpPr>
        <p:spPr>
          <a:xfrm>
            <a:off x="314097" y="1098590"/>
            <a:ext cx="1425388" cy="48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B251D27-A72F-EA6B-F5A6-8FA44D702DA3}"/>
              </a:ext>
            </a:extLst>
          </p:cNvPr>
          <p:cNvSpPr/>
          <p:nvPr/>
        </p:nvSpPr>
        <p:spPr>
          <a:xfrm>
            <a:off x="935881" y="1617137"/>
            <a:ext cx="170284" cy="422590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D4342D9-7524-449C-965E-525C589EA027}"/>
              </a:ext>
            </a:extLst>
          </p:cNvPr>
          <p:cNvSpPr/>
          <p:nvPr/>
        </p:nvSpPr>
        <p:spPr>
          <a:xfrm>
            <a:off x="59053" y="2063589"/>
            <a:ext cx="2238935" cy="9002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FACE DETECTED</a:t>
            </a:r>
          </a:p>
          <a:p>
            <a:pPr algn="ctr"/>
            <a:r>
              <a:rPr lang="en-US" dirty="0"/>
              <a:t>CHECKING FOR NEXT FRAME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D23D0-CDD9-F98E-84B0-224AACA10E2B}"/>
              </a:ext>
            </a:extLst>
          </p:cNvPr>
          <p:cNvSpPr/>
          <p:nvPr/>
        </p:nvSpPr>
        <p:spPr>
          <a:xfrm>
            <a:off x="3307976" y="992074"/>
            <a:ext cx="3226290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AREA DETECTION</a:t>
            </a:r>
            <a:endParaRPr lang="en-IN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DB6519-6EA1-E71F-85BD-8B07AA220198}"/>
              </a:ext>
            </a:extLst>
          </p:cNvPr>
          <p:cNvSpPr/>
          <p:nvPr/>
        </p:nvSpPr>
        <p:spPr>
          <a:xfrm>
            <a:off x="3307975" y="1767773"/>
            <a:ext cx="3243673" cy="2958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 FACE AREA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589DC26-D8DD-58E0-9D54-B7267AE832BF}"/>
              </a:ext>
            </a:extLst>
          </p:cNvPr>
          <p:cNvSpPr/>
          <p:nvPr/>
        </p:nvSpPr>
        <p:spPr>
          <a:xfrm>
            <a:off x="4468951" y="2039726"/>
            <a:ext cx="167345" cy="295816"/>
          </a:xfrm>
          <a:prstGeom prst="downArrow">
            <a:avLst>
              <a:gd name="adj1" fmla="val 50000"/>
              <a:gd name="adj2" fmla="val 46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63177B5-B60B-4295-BC9B-0559477418D4}"/>
              </a:ext>
            </a:extLst>
          </p:cNvPr>
          <p:cNvSpPr/>
          <p:nvPr/>
        </p:nvSpPr>
        <p:spPr>
          <a:xfrm>
            <a:off x="3285106" y="2335541"/>
            <a:ext cx="3243673" cy="267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CCBF260-0435-9309-31C5-3B606CC4FBEA}"/>
              </a:ext>
            </a:extLst>
          </p:cNvPr>
          <p:cNvSpPr/>
          <p:nvPr/>
        </p:nvSpPr>
        <p:spPr>
          <a:xfrm>
            <a:off x="3307975" y="2940989"/>
            <a:ext cx="3194618" cy="317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CALCULATION</a:t>
            </a:r>
            <a:endParaRPr lang="en-IN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30BA054-6A2F-AB28-6956-B02363257F65}"/>
              </a:ext>
            </a:extLst>
          </p:cNvPr>
          <p:cNvSpPr/>
          <p:nvPr/>
        </p:nvSpPr>
        <p:spPr>
          <a:xfrm>
            <a:off x="3285106" y="3522980"/>
            <a:ext cx="3243674" cy="2589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12C1E20-E8F3-57B3-E156-B1A81D234915}"/>
              </a:ext>
            </a:extLst>
          </p:cNvPr>
          <p:cNvSpPr/>
          <p:nvPr/>
        </p:nvSpPr>
        <p:spPr>
          <a:xfrm>
            <a:off x="4469241" y="3794933"/>
            <a:ext cx="167055" cy="363332"/>
          </a:xfrm>
          <a:prstGeom prst="downArrow">
            <a:avLst>
              <a:gd name="adj1" fmla="val 42927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B80BA72-28B1-9CAB-BF61-963E30145BE4}"/>
              </a:ext>
            </a:extLst>
          </p:cNvPr>
          <p:cNvSpPr/>
          <p:nvPr/>
        </p:nvSpPr>
        <p:spPr>
          <a:xfrm>
            <a:off x="3307975" y="4140301"/>
            <a:ext cx="3194618" cy="3146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  <a:endParaRPr lang="en-IN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DFD7A60F-3BC5-A0A0-D613-D998DBD06670}"/>
              </a:ext>
            </a:extLst>
          </p:cNvPr>
          <p:cNvSpPr/>
          <p:nvPr/>
        </p:nvSpPr>
        <p:spPr>
          <a:xfrm>
            <a:off x="3285106" y="4742887"/>
            <a:ext cx="3256768" cy="23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51CDA9D-F7D1-8E91-1277-473AF465A5D0}"/>
              </a:ext>
            </a:extLst>
          </p:cNvPr>
          <p:cNvSpPr/>
          <p:nvPr/>
        </p:nvSpPr>
        <p:spPr>
          <a:xfrm>
            <a:off x="4468952" y="1445210"/>
            <a:ext cx="170284" cy="31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A8D8523-E977-64D5-DD92-41E5E372FA33}"/>
              </a:ext>
            </a:extLst>
          </p:cNvPr>
          <p:cNvSpPr/>
          <p:nvPr/>
        </p:nvSpPr>
        <p:spPr>
          <a:xfrm>
            <a:off x="4468951" y="2602736"/>
            <a:ext cx="167345" cy="323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864AB8C-B434-0C70-FF10-58ED5927F037}"/>
              </a:ext>
            </a:extLst>
          </p:cNvPr>
          <p:cNvSpPr/>
          <p:nvPr/>
        </p:nvSpPr>
        <p:spPr>
          <a:xfrm>
            <a:off x="4468952" y="3258041"/>
            <a:ext cx="148768" cy="290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79E4DD3-58E1-52E6-C02A-A9F48AEB8521}"/>
              </a:ext>
            </a:extLst>
          </p:cNvPr>
          <p:cNvSpPr/>
          <p:nvPr/>
        </p:nvSpPr>
        <p:spPr>
          <a:xfrm>
            <a:off x="4468952" y="4454980"/>
            <a:ext cx="148768" cy="28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F4557-AEE7-9E6C-E92F-3FD98CD3A4FD}"/>
              </a:ext>
            </a:extLst>
          </p:cNvPr>
          <p:cNvSpPr txBox="1"/>
          <p:nvPr/>
        </p:nvSpPr>
        <p:spPr>
          <a:xfrm>
            <a:off x="1021023" y="161780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face is present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CE681-7F1B-B2C0-A6AF-EC24FF021BB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739485" y="1342258"/>
            <a:ext cx="15456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C87EF-47EA-1A96-D1FE-DAC106FAB860}"/>
              </a:ext>
            </a:extLst>
          </p:cNvPr>
          <p:cNvSpPr txBox="1"/>
          <p:nvPr/>
        </p:nvSpPr>
        <p:spPr>
          <a:xfrm>
            <a:off x="1672666" y="102849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face is present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1094</Words>
  <Application>Microsoft Office PowerPoint</Application>
  <PresentationFormat>On-screen Show (16:9)</PresentationFormat>
  <Paragraphs>145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Algerian</vt:lpstr>
      <vt:lpstr>Arial</vt:lpstr>
      <vt:lpstr>Arial Black</vt:lpstr>
      <vt:lpstr>Arial Rounded MT Bold</vt:lpstr>
      <vt:lpstr>Bahnschrift SemiCondensed</vt:lpstr>
      <vt:lpstr>Bookman Old Style</vt:lpstr>
      <vt:lpstr>Calibri</vt:lpstr>
      <vt:lpstr>Cambria</vt:lpstr>
      <vt:lpstr>News Cycle</vt:lpstr>
      <vt:lpstr>Oswald</vt:lpstr>
      <vt:lpstr>Times New Roman</vt:lpstr>
      <vt:lpstr>Wingdings</vt:lpstr>
      <vt:lpstr>Jessica template</vt:lpstr>
      <vt:lpstr>AGE AND GENDER PREDICTION</vt:lpstr>
      <vt:lpstr>PowerPoint Presentation</vt:lpstr>
      <vt:lpstr>PROBLEM STATEMENT</vt:lpstr>
      <vt:lpstr>           ABSTRACT</vt:lpstr>
      <vt:lpstr>                        OBJECTIVE   </vt:lpstr>
      <vt:lpstr>PowerPoint Presentation</vt:lpstr>
      <vt:lpstr>                        FEATURES </vt:lpstr>
      <vt:lpstr>SYSTEM DIAGRAM</vt:lpstr>
      <vt:lpstr>PowerPoint Presentation</vt:lpstr>
      <vt:lpstr>MODULES</vt:lpstr>
      <vt:lpstr> MODULE 1: UPLOADING IMAGE IN THE WEBSITE </vt:lpstr>
      <vt:lpstr>MODULE 2: FACE DETECTION &amp; PRE PROCESSING</vt:lpstr>
      <vt:lpstr>CONTD…</vt:lpstr>
      <vt:lpstr>MODULE 3: FEATURE EXTRACTION &amp; CLASSIFICATION</vt:lpstr>
      <vt:lpstr>MODULE 4: AGE AND GENDER PREDICTION</vt:lpstr>
      <vt:lpstr>SCREENSHOTS 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SOWJANYA</dc:creator>
  <cp:lastModifiedBy>harithaganesh552@gmail.com</cp:lastModifiedBy>
  <cp:revision>8</cp:revision>
  <dcterms:modified xsi:type="dcterms:W3CDTF">2022-06-16T15:51:21Z</dcterms:modified>
</cp:coreProperties>
</file>