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s/modernComment_10E_87089CB0.xml" ContentType="application/vnd.ms-powerpoint.comments+xml"/>
  <Override PartName="/ppt/comments/modernComment_10F_E00C3060.xml" ContentType="application/vnd.ms-powerpoint.comments+xml"/>
  <Override PartName="/ppt/comments/modernComment_110_5731FE8C.xml" ContentType="application/vnd.ms-powerpoint.comments+xml"/>
  <Override PartName="/ppt/comments/modernComment_122_830573C1.xml" ContentType="application/vnd.ms-powerpoint.comments+xml"/>
  <Override PartName="/ppt/comments/modernComment_115_4ADEAD10.xml" ContentType="application/vnd.ms-powerpoint.comments+xml"/>
  <Override PartName="/ppt/comments/modernComment_116_B140398D.xml" ContentType="application/vnd.ms-powerpoint.comments+xml"/>
  <Override PartName="/ppt/comments/modernComment_114_63D36DC3.xml" ContentType="application/vnd.ms-powerpoint.comments+xml"/>
  <Override PartName="/ppt/comments/modernComment_119_AAFF3D1F.xml" ContentType="application/vnd.ms-powerpoint.comments+xml"/>
  <Override PartName="/ppt/comments/modernComment_118_D42AEA92.xml" ContentType="application/vnd.ms-powerpoint.comments+xml"/>
  <Override PartName="/ppt/comments/modernComment_120_3AD328BD.xml" ContentType="application/vnd.ms-powerpoint.comments+xml"/>
  <Override PartName="/ppt/comments/modernComment_11B_C2FC91D5.xml" ContentType="application/vnd.ms-powerpoint.comments+xml"/>
  <Override PartName="/ppt/comments/modernComment_11C_A5AD07E5.xml" ContentType="application/vnd.ms-powerpoint.comment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1"/>
  </p:notesMasterIdLst>
  <p:sldIdLst>
    <p:sldId id="270" r:id="rId2"/>
    <p:sldId id="271" r:id="rId3"/>
    <p:sldId id="292" r:id="rId4"/>
    <p:sldId id="291" r:id="rId5"/>
    <p:sldId id="272" r:id="rId6"/>
    <p:sldId id="295" r:id="rId7"/>
    <p:sldId id="294" r:id="rId8"/>
    <p:sldId id="296" r:id="rId9"/>
    <p:sldId id="297" r:id="rId10"/>
    <p:sldId id="293" r:id="rId11"/>
    <p:sldId id="298" r:id="rId12"/>
    <p:sldId id="299" r:id="rId13"/>
    <p:sldId id="300" r:id="rId14"/>
    <p:sldId id="301" r:id="rId15"/>
    <p:sldId id="289" r:id="rId16"/>
    <p:sldId id="290" r:id="rId17"/>
    <p:sldId id="302" r:id="rId18"/>
    <p:sldId id="277" r:id="rId19"/>
    <p:sldId id="278" r:id="rId20"/>
    <p:sldId id="303" r:id="rId21"/>
    <p:sldId id="276" r:id="rId22"/>
    <p:sldId id="279" r:id="rId23"/>
    <p:sldId id="281" r:id="rId24"/>
    <p:sldId id="280" r:id="rId25"/>
    <p:sldId id="275" r:id="rId26"/>
    <p:sldId id="288" r:id="rId27"/>
    <p:sldId id="304" r:id="rId28"/>
    <p:sldId id="283" r:id="rId29"/>
    <p:sldId id="305" r:id="rId30"/>
    <p:sldId id="284" r:id="rId31"/>
    <p:sldId id="306" r:id="rId32"/>
    <p:sldId id="286" r:id="rId33"/>
    <p:sldId id="285" r:id="rId34"/>
    <p:sldId id="287" r:id="rId35"/>
    <p:sldId id="307" r:id="rId36"/>
    <p:sldId id="310" r:id="rId37"/>
    <p:sldId id="308" r:id="rId38"/>
    <p:sldId id="309" r:id="rId39"/>
    <p:sldId id="282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BB1EAEA-9C36-55A3-B462-DFE849F54F8E}" name="semvasek@gmail.com" initials="s" userId="semvasek@gmail.com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5CFF"/>
    <a:srgbClr val="FF423F"/>
    <a:srgbClr val="171717"/>
    <a:srgbClr val="6FADC3"/>
    <a:srgbClr val="2A2A2B"/>
    <a:srgbClr val="3399FF"/>
    <a:srgbClr val="DDDDDD"/>
    <a:srgbClr val="4795CA"/>
    <a:srgbClr val="CC7832"/>
    <a:srgbClr val="BEF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22" autoAdjust="0"/>
    <p:restoredTop sz="67032" autoAdjust="0"/>
  </p:normalViewPr>
  <p:slideViewPr>
    <p:cSldViewPr snapToGrid="0">
      <p:cViewPr varScale="1">
        <p:scale>
          <a:sx n="81" d="100"/>
          <a:sy n="81" d="100"/>
        </p:scale>
        <p:origin x="-175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omments/modernComment_10E_87089CB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3E66682-91E1-49A7-B833-EAE42C59B4BA}" authorId="{4BB1EAEA-9C36-55A3-B462-DFE849F54F8E}" created="2025-01-14T11:13:22.939">
    <pc:sldMkLst xmlns:pc="http://schemas.microsoft.com/office/powerpoint/2013/main/command">
      <pc:docMk/>
      <pc:sldMk cId="2265488560" sldId="270"/>
    </pc:sldMkLst>
    <p188:txBody>
      <a:bodyPr/>
      <a:lstStyle/>
      <a:p>
        <a:r>
          <a:rPr lang="ru-RU"/>
          <a:t>1) Шрифт Arial
2) Текстовые блоки сделай заливкой подкладку, чтобы посимпатичнее читалось #171717
3) Добавил слева/справа направляющие, чтобы выравнивать блоки по ним
4) Подправил заголовок, чтобы можно было потом его скопировать везде для единообразия
5) По возможности накидывать картинки в слайд, чтобы один текст не был</a:t>
        </a:r>
      </a:p>
    </p188:txBody>
  </p188:cm>
</p188:cmLst>
</file>

<file path=ppt/comments/modernComment_10F_E00C306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A857761-9F60-46F9-B52D-A58C5E7FA0DF}" authorId="{4BB1EAEA-9C36-55A3-B462-DFE849F54F8E}" created="2025-01-14T11:27:37.786">
    <pc:sldMkLst xmlns:pc="http://schemas.microsoft.com/office/powerpoint/2013/main/command">
      <pc:docMk/>
      <pc:sldMk cId="3758895200" sldId="271"/>
    </pc:sldMkLst>
    <p188:txBody>
      <a:bodyPr/>
      <a:lstStyle/>
      <a:p>
        <a:r>
          <a:rPr lang="ru-RU"/>
          <a:t>1) Посмотри файл (Курс Java Syntax Zero - Лекция_ Установка JDK.pdf)
2) Добавь скринов по настройке переменных сред и проверке версий. Не все понимают как это делать (Как установить и настроить JDK для разработки на Java_ пошаговое руководство.pdf) </a:t>
        </a:r>
      </a:p>
    </p188:txBody>
  </p188:cm>
</p188:cmLst>
</file>

<file path=ppt/comments/modernComment_110_5731FE8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84D64F3-C213-47A0-B013-E2315A392C1B}" authorId="{4BB1EAEA-9C36-55A3-B462-DFE849F54F8E}" created="2025-01-14T11:35:46.903">
    <pc:sldMkLst xmlns:pc="http://schemas.microsoft.com/office/powerpoint/2013/main/command">
      <pc:docMk/>
      <pc:sldMk cId="1462894220" sldId="272"/>
    </pc:sldMkLst>
    <p188:txBody>
      <a:bodyPr/>
      <a:lstStyle/>
      <a:p>
        <a:r>
          <a:rPr lang="ru-RU"/>
          <a:t>1) Скрины надо 
2) Добавь еще для GigaIde</a:t>
        </a:r>
      </a:p>
    </p188:txBody>
  </p188:cm>
</p188:cmLst>
</file>

<file path=ppt/comments/modernComment_114_63D36DC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2A28FFA-F66B-4B27-9CA4-71FA9D1EA521}" authorId="{4BB1EAEA-9C36-55A3-B462-DFE849F54F8E}" created="2025-01-14T11:50:59.486">
    <pc:sldMkLst xmlns:pc="http://schemas.microsoft.com/office/powerpoint/2013/main/command">
      <pc:docMk/>
      <pc:sldMk cId="1674800579" sldId="276"/>
    </pc:sldMkLst>
    <p188:txBody>
      <a:bodyPr/>
      <a:lstStyle/>
      <a:p>
        <a:r>
          <a:rPr lang="ru-RU"/>
          <a:t>скрины</a:t>
        </a:r>
      </a:p>
    </p188:txBody>
  </p188:cm>
</p188:cmLst>
</file>

<file path=ppt/comments/modernComment_115_4ADEAD1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120A670-BC83-44C3-9514-6A253408CB13}" authorId="{4BB1EAEA-9C36-55A3-B462-DFE849F54F8E}" created="2025-01-14T11:48:52.618">
    <pc:sldMkLst xmlns:pc="http://schemas.microsoft.com/office/powerpoint/2013/main/command">
      <pc:docMk/>
      <pc:sldMk cId="1256107280" sldId="277"/>
    </pc:sldMkLst>
    <p188:txBody>
      <a:bodyPr/>
      <a:lstStyle/>
      <a:p>
        <a:r>
          <a:rPr lang="ru-RU"/>
          <a:t>Давай скрины рядом с правилами именования из среды
Неплохой текст в файле "Правила написания кода_ сила правильных именований, хорошие и плохие комментарии.pdf"</a:t>
        </a:r>
      </a:p>
    </p188:txBody>
  </p188:cm>
</p188:cmLst>
</file>

<file path=ppt/comments/modernComment_116_B140398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A908FEF-0700-4DFB-B870-B2D736900418}" authorId="{4BB1EAEA-9C36-55A3-B462-DFE849F54F8E}" created="2025-01-14T11:50:55.576">
    <pc:sldMkLst xmlns:pc="http://schemas.microsoft.com/office/powerpoint/2013/main/command">
      <pc:docMk/>
      <pc:sldMk cId="2973776269" sldId="278"/>
    </pc:sldMkLst>
    <p188:txBody>
      <a:bodyPr/>
      <a:lstStyle/>
      <a:p>
        <a:r>
          <a:rPr lang="ru-RU"/>
          <a:t>скрины</a:t>
        </a:r>
      </a:p>
    </p188:txBody>
  </p188:cm>
</p188:cmLst>
</file>

<file path=ppt/comments/modernComment_118_D42AEA9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042B8E1-1B13-444D-8D16-E1CAA3E6D3DC}" authorId="{4BB1EAEA-9C36-55A3-B462-DFE849F54F8E}" created="2025-01-14T11:53:41.52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559582354" sldId="280"/>
      <ac:spMk id="5" creationId="{00000000-0000-0000-0000-000000000000}"/>
      <ac:txMk cp="38" len="22">
        <ac:context len="190" hash="2467656819"/>
      </ac:txMk>
    </ac:txMkLst>
    <p188:pos x="4133087" y="630730"/>
    <p188:txBody>
      <a:bodyPr/>
      <a:lstStyle/>
      <a:p>
        <a:r>
          <a:rPr lang="ru-RU"/>
          <a:t>Махни желтое на что-нибудь более нейтральное. Код лучше скрином из среды вставлять. </a:t>
        </a:r>
      </a:p>
    </p188:txBody>
  </p188:cm>
</p188:cmLst>
</file>

<file path=ppt/comments/modernComment_119_AAFF3D1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839C0DF-2AC7-4AC2-8EC2-54345172C2A3}" authorId="{4BB1EAEA-9C36-55A3-B462-DFE849F54F8E}" created="2025-01-14T11:58:55.465">
    <pc:sldMkLst xmlns:pc="http://schemas.microsoft.com/office/powerpoint/2013/main/command">
      <pc:docMk/>
      <pc:sldMk cId="2868854047" sldId="281"/>
    </pc:sldMkLst>
    <p188:txBody>
      <a:bodyPr/>
      <a:lstStyle/>
      <a:p>
        <a:r>
          <a:rPr lang="ru-RU"/>
          <a:t>Если класс создается в другом, то Классы могут быть:
1) Вложенные статические классы - Static nested class
2) Внутренние классы - inner Class 
  2.1) local class
  2.2) anonymous class
  2.3) Inner class
Посмотри ссылку https://programmerbay.com/what-are-inner-class-nested-class-and-static-nested-class-in-java/ 
</a:t>
        </a:r>
      </a:p>
    </p188:txBody>
  </p188:cm>
  <p188:cm id="{D5C6AEBF-9BA0-4AD4-B530-DFEC82A27DA7}" authorId="{4BB1EAEA-9C36-55A3-B462-DFE849F54F8E}" created="2025-01-14T12:04:52.417">
    <pc:sldMkLst xmlns:pc="http://schemas.microsoft.com/office/powerpoint/2013/main/command">
      <pc:docMk/>
      <pc:sldMk cId="2868854047" sldId="281"/>
    </pc:sldMkLst>
    <p188:txBody>
      <a:bodyPr/>
      <a:lstStyle/>
      <a:p>
        <a:r>
          <a:rPr lang="ru-RU"/>
          <a:t>Еще над
1) Статические классы. 
2) Абстрактные классы
3) Конструкторы
4) Статические конструкторы
5) Порядок загрузки классов</a:t>
        </a:r>
      </a:p>
    </p188:txBody>
  </p188:cm>
</p188:cmLst>
</file>

<file path=ppt/comments/modernComment_11B_C2FC91D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2AC6D78-D5B2-44E9-A286-0DB5C16AADE6}" authorId="{4BB1EAEA-9C36-55A3-B462-DFE849F54F8E}" created="2025-01-14T12:06:19.157">
    <pc:sldMkLst xmlns:pc="http://schemas.microsoft.com/office/powerpoint/2013/main/command">
      <pc:docMk/>
      <pc:sldMk cId="3271332309" sldId="283"/>
    </pc:sldMkLst>
    <p188:txBody>
      <a:bodyPr/>
      <a:lstStyle/>
      <a:p>
        <a:r>
          <a:rPr lang="ru-RU"/>
          <a:t>Добавить везде скрины кода</a:t>
        </a:r>
      </a:p>
    </p188:txBody>
  </p188:cm>
</p188:cmLst>
</file>

<file path=ppt/comments/modernComment_11C_A5AD07E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39F0873-773E-4ABF-A149-DA15D3B68BE1}" authorId="{4BB1EAEA-9C36-55A3-B462-DFE849F54F8E}" created="2025-01-14T12:06:48.448">
    <pc:sldMkLst xmlns:pc="http://schemas.microsoft.com/office/powerpoint/2013/main/command">
      <pc:docMk/>
      <pc:sldMk cId="2779580389" sldId="284"/>
    </pc:sldMkLst>
    <p188:txBody>
      <a:bodyPr/>
      <a:lstStyle/>
      <a:p>
        <a:r>
          <a:rPr lang="ru-RU"/>
          <a:t>Примеры на ститические и динамический полиморфизм )маленькими кусочками кода)</a:t>
        </a:r>
      </a:p>
    </p188:txBody>
  </p188:cm>
</p188:cmLst>
</file>

<file path=ppt/comments/modernComment_120_3AD328B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E721D40-4816-4C61-81AC-864560CD236B}" authorId="{4BB1EAEA-9C36-55A3-B462-DFE849F54F8E}" created="2025-01-14T12:06:13.046">
    <pc:sldMkLst xmlns:pc="http://schemas.microsoft.com/office/powerpoint/2013/main/command">
      <pc:docMk/>
      <pc:sldMk cId="986917053" sldId="288"/>
    </pc:sldMkLst>
    <p188:txBody>
      <a:bodyPr/>
      <a:lstStyle/>
      <a:p>
        <a:r>
          <a:rPr lang="ru-RU"/>
          <a:t>Добавить везде скрины кода</a:t>
        </a:r>
      </a:p>
    </p188:txBody>
  </p188:cm>
</p188:cmLst>
</file>

<file path=ppt/comments/modernComment_122_830573C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53D8001-335F-4538-A14B-A7A5D042A9F7}" authorId="{4BB1EAEA-9C36-55A3-B462-DFE849F54F8E}" created="2025-01-14T11:47:28.060">
    <pc:sldMkLst xmlns:pc="http://schemas.microsoft.com/office/powerpoint/2013/main/command">
      <pc:docMk/>
      <pc:sldMk cId="2198172609" sldId="290"/>
    </pc:sldMkLst>
    <p188:txBody>
      <a:bodyPr/>
      <a:lstStyle/>
      <a:p>
        <a:r>
          <a:rPr lang="ru-RU"/>
          <a:t>Давай скрин из реального проекта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B99C5-9E73-4D85-8495-5EC431CC6481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29189-23CE-4022-A357-B9239DF82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889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-jdk11-downloads.html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-jdk11-downloads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-jdk11-downloads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-jdk11-downloads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-projects/spring-framework/blob/main/spring-beans/src/main/java/org/springframework/beans/AbstractNestablePropertyAccessor.java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stackoverflow.com/questions/147454/why-is-using-a-wild-card-with-a-java-import-statement-bad" TargetMode="External"/><Relationship Id="rId4" Type="http://schemas.openxmlformats.org/officeDocument/2006/relationships/hyperlink" Target="https://github.com/spring-projects/spring-framework/blob/main/spring-beans/src/test/java/org/springframework/beans/factory/DefaultListableBeanFactoryTests.java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articles/755654/#7a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tackoverflow.com/questions/18093928/what-does-could-not-find-or-load-main-class-mean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mo2s.com/g/java/what-is-module-info-java-and-how-to-use-it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- одна из наиболее популярных интегрированных сред разработки (IDE) для языка программирования Java. Эта мощная среда предоставляет разработчикам широкий спектр инструментов и возможностей, делая процесс создания Java-приложений более удобным и эффективным. В этой статье мы рассмотрим основные шаги по настройке среды Eclipse для Java-разработки.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Загрузка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Первым шагом является загрузка самой среды Eclipse. Вы можете скачать последнюю версию с официального сайта Eclipse (https://www.eclipse.org/downloads/). Вам потребуется выбрать версию Eclipse IDE для Java Developers.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завершения загрузки установочного файла, запустите его и следуйте инструкциям мастера установки. Вы можете выбрать каталог установки и другие параметры по вашему выбору.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установки запустите Eclipse. При первом запуске вас попросят указать каталог, в котором будут храниться ваши проекты (рабочее пространство).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Основы интерфейса Eclipse: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успешного запуска Eclipse вы увидите его стандартный интерфейс, который включает в себя следующие основные компоненты: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Рабочее пространство: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 каталог, в котором хранятся ваши проекты и файлы. По умолчанию, Eclipse создает каталог под названием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workspace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для этой цели.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Редактор кода: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 будете писать и редактировать свой Java-код. Редактор обеспечивает подсветку синтаксиса,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автодополнение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другие полезные функции.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Пакетный проводник (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Этот панель отображает структуру вашего проекта и все его файлы и пакеты.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Консоль: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выводятся сообщения об ошибках, результаты выполнения программы и другая информация.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рабочего пространства: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первого запуска Eclipse вас попросят указать рабочее пространство, то есть каталог, в котором будут храниться ваши проекты. Вы можете оставить значение по умолчанию или выбрать другой каталог по вашему усмотрению.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первого проекта: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&gt; New &gt; Java Project: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проект, выберите эту опцию. Задайте имя проекта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класса: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класс внутри проекта, выберите проект в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затем "File &gt; New &gt;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Укажите имя класса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среды: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предоставляет множество настроек и плагинов для удовлетворения вашей потребности в разработке. Вы можете настроить отступы, подсветку синтаксиса, работу с Git и многое другое. Раздел "Window &gt; Preferences" предоставляет доступ к настройкам среды Eclipse.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плагинов: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также поддерживает плагины, которые позволяют расширить его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функциональность. Например, вы можете установить плагин для работы с базами данных, веб-разработки и другие.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приложения: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запустить ваше Java-приложение, выберите класс с методом `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()` и нажмите правой кнопкой мыши, затем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Java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Результат выполнения программы будет отображен в консоли.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Шаги по настройке GIGA IDE для Java: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Скачивание и установка GIGA IDE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Перейдите на официальный сайт GIGA IDE и скачайте последнюю версию.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Установите IDE, следуя инструкциям установщика.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JDK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Убедитесь, что у вас установлен Java Development Kit (JDK). Вы можете скачать его с </a:t>
            </a:r>
            <a:r>
              <a:rPr lang="ru-RU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официального сайта Oracle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или использовать OpenJDK.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установки JDK, убедитесь, что переменная окружения JAVA_HOME настроена правильно.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нового проекта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Откройте GIGA IDE.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Выберите опцию для создания нового проекта (обычно это "File" -&gt; "New Project").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Выберите тип проекта (например, Java Application) и следуйте инструкциям мастера создания проекта.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библиотеки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используете библиотеки, такие как org.json или другие, вам нужно добавить их в проект.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Щелкните правой кнопкой мыши на проекте в панели проекта и выберите "Add Library" или "Add External JARs".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Найдите и добавьте необходимые JAR-файлы.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Написание и запуск кода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Создайте новый Java-класс в проекте.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Напишите ваш код.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запустить программу, щелкните правой кнопкой мыши на классе с методом main и выберите "Run".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настроек компиляции и выполнения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зависимости от вашего проекта, вам могут понадобиться дополнительные настройки компиляции. Вы можете настроить их в свойствах проекта.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Поиск дополнительных ресурсов: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получения скриншотов и более детальных инструкций вы можете воспользоваться поиском в Google или на YouTube. Введите запросы, такие как "GIGA IDE setup tutorial" или "GIGA IDE Java project setup" для поиска видеоуроков и статей с изображениями.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вы можете посетить форумы и сообщества разработчиков, такие как Stack Overflow, где пользователи делятся своим опытом и могут предоставить дополнительные советы.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Шаги по настройке GIGA IDE для Java: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Скачивание и установка GIGA IDE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Перейдите на официальный сайт GIGA IDE и скачайте последнюю версию.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Установите IDE, следуя инструкциям установщика.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JDK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Убедитесь, что у вас установлен Java Development Kit (JDK). Вы можете скачать его с </a:t>
            </a:r>
            <a:r>
              <a:rPr lang="ru-RU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официального сайта Oracle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или использовать OpenJDK.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установки JDK, убедитесь, что переменная окружения JAVA_HOME настроена правильно.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нового проекта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Откройте GIGA IDE.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Выберите опцию для создания нового проекта (обычно это "File" -&gt; "New Project").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Выберите тип проекта (например, Java Application) и следуйте инструкциям мастера создания проекта.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библиотеки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используете библиотеки, такие как org.json или другие, вам нужно добавить их в проект.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Щелкните правой кнопкой мыши на проекте в панели проекта и выберите "Add Library" или "Add External JARs".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Найдите и добавьте необходимые JAR-файлы.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Написание и запуск кода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Создайте новый Java-класс в проекте.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Напишите ваш код.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запустить программу, щелкните правой кнопкой мыши на классе с методом main и выберите "Run".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настроек компиляции и выполнения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зависимости от вашего проекта, вам могут понадобиться дополнительные настройки компиляции. Вы можете настроить их в свойствах проекта.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Поиск дополнительных ресурсов: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получения скриншотов и более детальных инструкций вы можете воспользоваться поиском в Google или на YouTube. Введите запросы, такие как "GIGA IDE setup tutorial" или "GIGA IDE Java project setup" для поиска видеоуроков и статей с изображениями.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вы можете посетить форумы и сообщества разработчиков, такие как Stack Overflow, где пользователи делятся своим опытом и могут предоставить дополнительные советы.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Шаги по настройке GIGA IDE для Java: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Скачивание и установка GIGA IDE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Перейдите на официальный сайт GIGA IDE и скачайте последнюю версию.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Установите IDE, следуя инструкциям установщика.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JDK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Убедитесь, что у вас установлен Java Development Kit (JDK). Вы можете скачать его с </a:t>
            </a:r>
            <a:r>
              <a:rPr lang="ru-RU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официального сайта Oracle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или использовать OpenJDK.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установки JDK, убедитесь, что переменная окружения JAVA_HOME настроена правильно.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нового проекта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Откройте GIGA IDE.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Выберите опцию для создания нового проекта (обычно это "File" -&gt; "New Project").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Выберите тип проекта (например, Java Application) и следуйте инструкциям мастера создания проекта.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библиотеки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используете библиотеки, такие как org.json или другие, вам нужно добавить их в проект.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Щелкните правой кнопкой мыши на проекте в панели проекта и выберите "Add Library" или "Add External JARs".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Найдите и добавьте необходимые JAR-файлы.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Написание и запуск кода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Создайте новый Java-класс в проекте.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Напишите ваш код.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запустить программу, щелкните правой кнопкой мыши на классе с методом main и выберите "Run".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настроек компиляции и выполнения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зависимости от вашего проекта, вам могут понадобиться дополнительные настройки компиляции. Вы можете настроить их в свойствах проекта.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Поиск дополнительных ресурсов: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получения скриншотов и более детальных инструкций вы можете воспользоваться поиском в Google или на YouTube. Введите запросы, такие как "GIGA IDE setup tutorial" или "GIGA IDE Java project setup" для поиска видеоуроков и статей с изображениями.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вы можете посетить форумы и сообщества разработчиков, такие как Stack Overflow, где пользователи делятся своим опытом и могут предоставить дополнительные советы.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Шаги по настройке GIGA IDE для Java: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Скачивание и установка GIGA IDE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Перейдите на официальный сайт GIGA IDE и скачайте последнюю версию.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Установите IDE, следуя инструкциям установщика.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JDK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Убедитесь, что у вас установлен Java Development Kit (JDK). Вы можете скачать его с </a:t>
            </a:r>
            <a:r>
              <a:rPr lang="ru-RU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официального сайта Oracle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или использовать OpenJDK.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установки JDK, убедитесь, что переменная окружения JAVA_HOME настроена правильно.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нового проекта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Откройте GIGA IDE.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Выберите опцию для создания нового проекта (обычно это "File" -&gt; "New Project").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Выберите тип проекта (например, Java Application) и следуйте инструкциям мастера создания проекта.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библиотеки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вы используете библиотеки, такие как org.json или другие, вам нужно добавить их в проект.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Щелкните правой кнопкой мыши на проекте в панели проекта и выберите "Add Library" или "Add External JARs".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Найдите и добавьте необходимые JAR-файлы.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Написание и запуск кода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Создайте новый Java-класс в проекте.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Напишите ваш код.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запустить программу, щелкните правой кнопкой мыши на классе с методом main и выберите "Run".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настроек компиляции и выполнения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зависимости от вашего проекта, вам могут понадобиться дополнительные настройки компиляции. Вы можете настроить их в свойствах проекта.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Поиск дополнительных ресурсов: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получения скриншотов и более детальных инструкций вы можете воспользоваться поиском в Google или на YouTube. Введите запросы, такие как "GIGA IDE setup tutorial" или "GIGA IDE Java project setup" для поиска видеоуроков и статей с изображениями.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вы можете посетить форумы и сообщества разработчиков, такие как Stack Overflow, где пользователи делятся своим опытом и могут предоставить дополнительные советы.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Исходный код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Java-код пишется в текстовом файле с расширением .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Исходный код содержит классы, методы и другие конструкции языка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Компиляция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Исходный код компилируется с помощью компилятора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javac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Компилятор преобразует Java-код в байт-код, который сохраняется в файле с расширением .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Байт-код является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платформонезависимым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может выполняться на любой системе с установленной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Virtual Machine (JVM).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Virtual Machine (JVM)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 отвечает за выполнение байт-кода.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запуске программы JVM загружает соответствующий .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файл.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 выполняет байт-код, интерпретируя его или компилируя в машинный код с помощью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-In-Time (JIT) компиляции для повышения производительности.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Исполнение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JVM управляет памятью, включая создание и уничтожение объектов в куче 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heap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Выполняются методы программы, и происходит взаимодействие с системными ресурсами.</a:t>
            </a:r>
          </a:p>
          <a:p>
            <a:pPr lvl="1"/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Заключение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 выполнения Java-кода состоит из компиляции исходного кода в байт-код и дальнейшего исполнения этого байт-кода в среде JVM.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процесс обеспечивает переносимость Java-программ между различными платформами.</a:t>
            </a:r>
          </a:p>
          <a:p>
            <a:pPr lvl="1"/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563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Компоненты структуры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Основная директория, содержащая исходные файлы Java.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main/java/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Код приложения.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test/java/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Код тестов, обычно с использованием фреймворков, таких как JUnit.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Директория для хранения внешних библиотек и зависимостей проекта.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Директория для хранения скомпилированных классов и других артефактов сборки.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(опционально) Директория для хранения исполняемых файлов.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Файл с описанием проекта, его установки и использования.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pom.xml / build.gradle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Файлы конфигурации для инструментов сборки, таких как Maven или Gradle, которые управляют зависимостями и процессом сборки проекта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563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Компоненты структуры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Основная директория, содержащая исходные файлы Java.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main/java/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Код приложения.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test/java/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Код тестов, обычно с использованием фреймворков, таких как JUnit.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Директория для хранения внешних библиотек и зависимостей проекта.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Директория для хранения скомпилированных классов и других артефактов сборки.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bin/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(опционально) Директория для хранения исполняемых файлов.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README.md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Файл с описанием проекта, его установки и использования.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pom.xml / build.gradle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Файлы конфигурации для инструментов сборки, таких как Maven или Gradle, которые управляют зависимостями и процессом сборки проекта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563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Во-вторых, идентификатор должен удовлетворять Java Naming Convention. Важно понимать, что даже если идентификатор не является правильным с точки зрения соглашений, он все еще может оставаться валидным для компилятора. Например, компилятор скушает объявление переменной int _$ даже не возмутившись. В ходе экзмена важно понимать, требуется ли определить синтаксическую верность идентификатора, или же нужно понять, удовлетворяет он общепринятому стандарту или нет.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основные пункты, полное соглашение можно посмотреть по ссылке </a:t>
            </a:r>
            <a:r>
              <a:rPr lang="en-US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https://www.oracle.com/java/technologies/javase/codeconventions-namingconventions.html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Имена классов </a:t>
            </a:r>
            <a:r>
              <a:rPr lang="ru-RU">
                <a:latin typeface="Arial" panose="020B0604020202020204" pitchFamily="34" charset="0"/>
              </a:rPr>
              <a:t>пишем с большой буквы. В остальном — Camel Case.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Имена методов </a:t>
            </a:r>
            <a:r>
              <a:rPr lang="ru-RU">
                <a:latin typeface="Arial" panose="020B0604020202020204" pitchFamily="34" charset="0"/>
              </a:rPr>
              <a:t>и идентификаторов пишем с маленькой буквы. В остальном — Camel Case.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Константы</a:t>
            </a:r>
            <a:r>
              <a:rPr lang="ru-RU">
                <a:latin typeface="Arial" panose="020B0604020202020204" pitchFamily="34" charset="0"/>
              </a:rPr>
              <a:t> объявляем как static и final переменные. Их имя целиком пишется большими буквами, слова разделяются при помощи знака подчеркивания.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Чтобы получить имя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getter'а</a:t>
            </a:r>
            <a:r>
              <a:rPr lang="ru-RU">
                <a:latin typeface="Arial" panose="020B0604020202020204" pitchFamily="34" charset="0"/>
              </a:rPr>
              <a:t> для свойства, просто меняем первую букву в его имени на заглавную и дописываем слово get в начало.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Чтобы получить имя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setter'a</a:t>
            </a:r>
            <a:r>
              <a:rPr lang="ru-RU">
                <a:latin typeface="Arial" panose="020B0604020202020204" pitchFamily="34" charset="0"/>
              </a:rPr>
              <a:t> для свойства, просто меняем первую букву в его имени на заглавную и дописываем слово set в начало.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Если свойство </a:t>
            </a:r>
            <a:r>
              <a:rPr lang="en-US">
                <a:solidFill>
                  <a:srgbClr val="BC5CFF"/>
                </a:solidFill>
                <a:latin typeface="Arial" panose="020B0604020202020204" pitchFamily="34" charset="0"/>
              </a:rPr>
              <a:t>boolean</a:t>
            </a:r>
            <a:r>
              <a:rPr lang="ru-RU">
                <a:latin typeface="Arial" panose="020B0604020202020204" pitchFamily="34" charset="0"/>
              </a:rPr>
              <a:t>, то допустимо использовать префикс is вместо get.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Метод, который используется для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регистрации Listener</a:t>
            </a:r>
            <a:r>
              <a:rPr lang="ru-RU">
                <a:latin typeface="Arial" panose="020B0604020202020204" pitchFamily="34" charset="0"/>
              </a:rPr>
              <a:t>, должен собираться из слова add и типа листенера. Например, addActionListener.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Метод, который используется для изъятия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Listener</a:t>
            </a:r>
            <a:r>
              <a:rPr lang="ru-RU">
                <a:latin typeface="Arial" panose="020B0604020202020204" pitchFamily="34" charset="0"/>
              </a:rPr>
              <a:t>, должен собираться из слова remove и типа листенера. Например, removeActionListener.</a:t>
            </a:r>
            <a:endParaRPr lang="en-US"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Один файл может содержать только один класс с модификатором public. Классов с идентификатором по умолчанию, при этом, в нем может быть сколько угодно.</a:t>
            </a:r>
          </a:p>
          <a:p>
            <a:pPr marL="342900" indent="-342900"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Если файл содрежит класс с модификатором доступа public, то имя этого файла должно совпадать с именем публичного класса.</a:t>
            </a:r>
          </a:p>
          <a:p>
            <a:pPr marL="342900" indent="-342900"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Если класс — это часть пакета, то декларация пакета должна быть первой строчкой в файле.</a:t>
            </a:r>
          </a:p>
          <a:p>
            <a:pPr marL="342900" indent="-342900"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Если есть импорты других пакетов, то они идут сразу за декларацией пакета и до объявления любых классов. Если декларации пакета нет — в начале файла.</a:t>
            </a:r>
          </a:p>
          <a:p>
            <a:pPr marL="342900" indent="-342900"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Файлы, которые не содержат публичных классов, могут иметь имя, которое не совпадает ни с одним из объявленных в нем классов.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ru-RU">
              <a:latin typeface="Arial" panose="020B0604020202020204" pitchFamily="34" charset="0"/>
            </a:endParaRP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Win+r-&gt;cmd-&gt;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–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Win+r-&gt;cmd-&gt;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javac –version</a:t>
            </a:r>
          </a:p>
          <a:p>
            <a:endParaRPr lang="ru-RU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JDK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Запустите установщик и следуйте инструкциям.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Windows: настройте переменные среды JAVA_HOME и добавьте bin в переменную Path.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Проверка установки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Откройте командную строку и выполните команды:</a:t>
            </a:r>
          </a:p>
          <a:p>
            <a:pPr lvl="2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-version</a:t>
            </a:r>
          </a:p>
          <a:p>
            <a:pPr lvl="2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javac –version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Во-вторых, идентификатор должен удовлетворять Java Naming Convention. Важно понимать, что даже если идентификатор не является правильным с точки зрения соглашений, он все еще может оставаться валидным для компилятора. Например, компилятор скушает объявление переменной int _$ даже не возмутившись. В ходе экзмена важно понимать, требуется ли определить синтаксическую верность идентификатора, или же нужно понять, удовлетворяет он общепринятому стандарту или нет.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</a:t>
            </a:r>
            <a:r>
              <a:rPr lang="ru-RU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основные пункты, полное соглашение можно посмотреть по ссылке </a:t>
            </a:r>
            <a:r>
              <a:rPr lang="en-US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https://www.oracle.com/java/technologies/javase/codeconventions-namingconventions.html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Имена классов </a:t>
            </a:r>
            <a:r>
              <a:rPr lang="ru-RU">
                <a:latin typeface="Arial" panose="020B0604020202020204" pitchFamily="34" charset="0"/>
              </a:rPr>
              <a:t>пишем с большой буквы. В остальном — Camel Case.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Имена методов </a:t>
            </a:r>
            <a:r>
              <a:rPr lang="ru-RU">
                <a:latin typeface="Arial" panose="020B0604020202020204" pitchFamily="34" charset="0"/>
              </a:rPr>
              <a:t>и идентификаторов пишем с маленькой буквы. В остальном — Camel Case.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Константы</a:t>
            </a:r>
            <a:r>
              <a:rPr lang="ru-RU">
                <a:latin typeface="Arial" panose="020B0604020202020204" pitchFamily="34" charset="0"/>
              </a:rPr>
              <a:t> объявляем как static и final переменные. Их имя целиком пишется большими буквами, слова разделяются при помощи знака подчеркивания.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Чтобы получить имя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getter'а</a:t>
            </a:r>
            <a:r>
              <a:rPr lang="ru-RU">
                <a:latin typeface="Arial" panose="020B0604020202020204" pitchFamily="34" charset="0"/>
              </a:rPr>
              <a:t> для свойства, просто меняем первую букву в его имени на заглавную и дописываем слово get в начало.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Чтобы получить имя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setter'a</a:t>
            </a:r>
            <a:r>
              <a:rPr lang="ru-RU">
                <a:latin typeface="Arial" panose="020B0604020202020204" pitchFamily="34" charset="0"/>
              </a:rPr>
              <a:t> для свойства, просто меняем первую букву в его имени на заглавную и дописываем слово set в начало.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Если свойство </a:t>
            </a:r>
            <a:r>
              <a:rPr lang="en-US">
                <a:solidFill>
                  <a:srgbClr val="BC5CFF"/>
                </a:solidFill>
                <a:latin typeface="Arial" panose="020B0604020202020204" pitchFamily="34" charset="0"/>
              </a:rPr>
              <a:t>boolean</a:t>
            </a:r>
            <a:r>
              <a:rPr lang="ru-RU">
                <a:latin typeface="Arial" panose="020B0604020202020204" pitchFamily="34" charset="0"/>
              </a:rPr>
              <a:t>, то допустимо использовать префикс is вместо get.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Метод, который используется для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регистрации Listener</a:t>
            </a:r>
            <a:r>
              <a:rPr lang="ru-RU">
                <a:latin typeface="Arial" panose="020B0604020202020204" pitchFamily="34" charset="0"/>
              </a:rPr>
              <a:t>, должен собираться из слова add и типа листенера. Например, addActionListener.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Метод, который используется для изъятия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Listener</a:t>
            </a:r>
            <a:r>
              <a:rPr lang="ru-RU">
                <a:latin typeface="Arial" panose="020B0604020202020204" pitchFamily="34" charset="0"/>
              </a:rPr>
              <a:t>, должен собираться из слова remove и типа листенера. Например, removeActionListener.</a:t>
            </a:r>
            <a:endParaRPr lang="en-US"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Один файл может содержать только один класс с модификатором public. Классов с идентификатором по умолчанию, при этом, в нем может быть сколько угодно.</a:t>
            </a:r>
          </a:p>
          <a:p>
            <a:pPr marL="342900" indent="-342900"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Если файл содрежит класс с модификатором доступа public, то имя этого файла должно совпадать с именем публичного класса.</a:t>
            </a:r>
          </a:p>
          <a:p>
            <a:pPr marL="342900" indent="-342900"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Если класс — это часть пакета, то декларация пакета должна быть первой строчкой в файле.</a:t>
            </a:r>
          </a:p>
          <a:p>
            <a:pPr marL="342900" indent="-342900"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Если есть импорты других пакетов, то они идут сразу за декларацией пакета и до объявления любых классов. Если декларации пакета нет — в начале файла.</a:t>
            </a:r>
          </a:p>
          <a:p>
            <a:pPr marL="342900" indent="-342900"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</a:rPr>
              <a:t>Файлы, которые не содержат публичных классов, могут иметь имя, которое не совпадает ни с одним из объявленных в нем классов.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ru-RU">
              <a:latin typeface="Arial" panose="020B0604020202020204" pitchFamily="34" charset="0"/>
            </a:endParaRP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5.1. Способы импорта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Импортировать нужный функционал можно следующими способами: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конкретного класса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конкретного метода/поля класса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всего пакета целиком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конкретного класса представляет собой наиболее распространенный способ подключения:</a:t>
            </a:r>
          </a:p>
          <a:p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java</a:t>
            </a:r>
            <a:r>
              <a:rPr lang="ru-RU"/>
              <a:t>.</a:t>
            </a:r>
            <a:r>
              <a:rPr lang="ru-RU">
                <a:effectLst/>
              </a:rPr>
              <a:t>util</a:t>
            </a:r>
            <a:r>
              <a:rPr lang="ru-RU"/>
              <a:t>.</a:t>
            </a:r>
            <a:r>
              <a:rPr lang="ru-RU">
                <a:effectLst/>
              </a:rPr>
              <a:t>Arrays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org</a:t>
            </a:r>
            <a:r>
              <a:rPr lang="ru-RU"/>
              <a:t>.</a:t>
            </a:r>
            <a:r>
              <a:rPr lang="ru-RU">
                <a:effectLst/>
              </a:rPr>
              <a:t>springframework</a:t>
            </a:r>
            <a:r>
              <a:rPr lang="ru-RU"/>
              <a:t>.</a:t>
            </a:r>
            <a:r>
              <a:rPr lang="ru-RU">
                <a:effectLst/>
              </a:rPr>
              <a:t>beans</a:t>
            </a:r>
            <a:r>
              <a:rPr lang="ru-RU"/>
              <a:t>.</a:t>
            </a:r>
            <a:r>
              <a:rPr lang="ru-RU">
                <a:effectLst/>
              </a:rPr>
              <a:t>BeansException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ru</a:t>
            </a:r>
            <a:r>
              <a:rPr lang="ru-RU"/>
              <a:t>.</a:t>
            </a:r>
            <a:r>
              <a:rPr lang="ru-RU">
                <a:effectLst/>
              </a:rPr>
              <a:t>topjava</a:t>
            </a:r>
            <a:r>
              <a:rPr lang="ru-RU"/>
              <a:t>.</a:t>
            </a:r>
            <a:r>
              <a:rPr lang="ru-RU">
                <a:effectLst/>
              </a:rPr>
              <a:t>basejava</a:t>
            </a:r>
            <a:r>
              <a:rPr lang="ru-RU"/>
              <a:t>.</a:t>
            </a:r>
            <a:r>
              <a:rPr lang="ru-RU">
                <a:effectLst/>
              </a:rPr>
              <a:t>storage</a:t>
            </a:r>
            <a:r>
              <a:rPr lang="ru-RU"/>
              <a:t>.</a:t>
            </a:r>
            <a:r>
              <a:rPr lang="ru-RU">
                <a:effectLst/>
              </a:rPr>
              <a:t>ArrayStorage</a:t>
            </a:r>
            <a:r>
              <a:rPr lang="ru-RU"/>
              <a:t>;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конкретного метода/поля (появился в Java 5) используется для импорта статических членов класса (статический импорт):</a:t>
            </a:r>
          </a:p>
          <a:p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/>
              <a:t> </a:t>
            </a:r>
            <a:r>
              <a:rPr lang="ru-RU">
                <a:effectLst/>
              </a:rPr>
              <a:t>java</a:t>
            </a:r>
            <a:r>
              <a:rPr lang="ru-RU"/>
              <a:t>.</a:t>
            </a:r>
            <a:r>
              <a:rPr lang="ru-RU">
                <a:effectLst/>
              </a:rPr>
              <a:t>lang</a:t>
            </a:r>
            <a:r>
              <a:rPr lang="ru-RU"/>
              <a:t>.</a:t>
            </a:r>
            <a:r>
              <a:rPr lang="ru-RU">
                <a:effectLst/>
              </a:rPr>
              <a:t>Math</a:t>
            </a:r>
            <a:r>
              <a:rPr lang="ru-RU"/>
              <a:t>.</a:t>
            </a:r>
            <a:r>
              <a:rPr lang="ru-RU">
                <a:effectLst/>
              </a:rPr>
              <a:t>max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/>
              <a:t> </a:t>
            </a:r>
            <a:r>
              <a:rPr lang="ru-RU">
                <a:effectLst/>
              </a:rPr>
              <a:t>org</a:t>
            </a:r>
            <a:r>
              <a:rPr lang="ru-RU"/>
              <a:t>.</a:t>
            </a:r>
            <a:r>
              <a:rPr lang="ru-RU">
                <a:effectLst/>
              </a:rPr>
              <a:t>junit</a:t>
            </a:r>
            <a:r>
              <a:rPr lang="ru-RU"/>
              <a:t>.</a:t>
            </a:r>
            <a:r>
              <a:rPr lang="ru-RU">
                <a:effectLst/>
              </a:rPr>
              <a:t>jupiter</a:t>
            </a:r>
            <a:r>
              <a:rPr lang="ru-RU"/>
              <a:t>.</a:t>
            </a:r>
            <a:r>
              <a:rPr lang="ru-RU">
                <a:effectLst/>
              </a:rPr>
              <a:t>api</a:t>
            </a:r>
            <a:r>
              <a:rPr lang="ru-RU"/>
              <a:t>.</a:t>
            </a:r>
            <a:r>
              <a:rPr lang="ru-RU">
                <a:effectLst/>
              </a:rPr>
              <a:t>Assertions</a:t>
            </a:r>
            <a:r>
              <a:rPr lang="ru-RU"/>
              <a:t>.</a:t>
            </a:r>
            <a:r>
              <a:rPr lang="ru-RU">
                <a:effectLst/>
              </a:rPr>
              <a:t>assertEquals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/>
              <a:t> </a:t>
            </a:r>
            <a:r>
              <a:rPr lang="ru-RU">
                <a:effectLst/>
              </a:rPr>
              <a:t>ru</a:t>
            </a:r>
            <a:r>
              <a:rPr lang="ru-RU"/>
              <a:t>.</a:t>
            </a:r>
            <a:r>
              <a:rPr lang="ru-RU">
                <a:effectLst/>
              </a:rPr>
              <a:t>topjava</a:t>
            </a:r>
            <a:r>
              <a:rPr lang="ru-RU"/>
              <a:t>.</a:t>
            </a:r>
            <a:r>
              <a:rPr lang="ru-RU">
                <a:effectLst/>
              </a:rPr>
              <a:t>basejava</a:t>
            </a:r>
            <a:r>
              <a:rPr lang="ru-RU"/>
              <a:t>.</a:t>
            </a:r>
            <a:r>
              <a:rPr lang="ru-RU">
                <a:effectLst/>
              </a:rPr>
              <a:t>storage</a:t>
            </a:r>
            <a:r>
              <a:rPr lang="ru-RU"/>
              <a:t>.</a:t>
            </a:r>
            <a:r>
              <a:rPr lang="ru-RU">
                <a:effectLst/>
              </a:rPr>
              <a:t>DataStreamSerializer</a:t>
            </a:r>
            <a:r>
              <a:rPr lang="ru-RU"/>
              <a:t>;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Последний способ — подключение всего пакета со всем содержимым. Для этого используется * (символ подстановки):</a:t>
            </a:r>
          </a:p>
          <a:p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java</a:t>
            </a:r>
            <a:r>
              <a:rPr lang="ru-RU"/>
              <a:t>.</a:t>
            </a:r>
            <a:r>
              <a:rPr lang="ru-RU">
                <a:effectLst/>
              </a:rPr>
              <a:t>util</a:t>
            </a:r>
            <a:r>
              <a:rPr lang="ru-RU"/>
              <a:t>.</a:t>
            </a:r>
            <a:r>
              <a:rPr lang="ru-RU">
                <a:effectLst/>
              </a:rPr>
              <a:t>*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jakarta</a:t>
            </a:r>
            <a:r>
              <a:rPr lang="ru-RU"/>
              <a:t>.</a:t>
            </a:r>
            <a:r>
              <a:rPr lang="ru-RU">
                <a:effectLst/>
              </a:rPr>
              <a:t>annotation</a:t>
            </a:r>
            <a:r>
              <a:rPr lang="ru-RU"/>
              <a:t>.</a:t>
            </a:r>
            <a:r>
              <a:rPr lang="ru-RU">
                <a:effectLst/>
              </a:rPr>
              <a:t>*</a:t>
            </a:r>
            <a:r>
              <a:rPr lang="ru-RU"/>
              <a:t>;</a:t>
            </a:r>
            <a:br>
              <a:rPr lang="ru-RU"/>
            </a:b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/>
              <a:t> </a:t>
            </a:r>
            <a:r>
              <a:rPr lang="ru-RU">
                <a:effectLst/>
              </a:rPr>
              <a:t>org</a:t>
            </a:r>
            <a:r>
              <a:rPr lang="ru-RU"/>
              <a:t>.</a:t>
            </a:r>
            <a:r>
              <a:rPr lang="ru-RU">
                <a:effectLst/>
              </a:rPr>
              <a:t>springframework</a:t>
            </a:r>
            <a:r>
              <a:rPr lang="ru-RU"/>
              <a:t>.</a:t>
            </a:r>
            <a:r>
              <a:rPr lang="ru-RU">
                <a:effectLst/>
              </a:rPr>
              <a:t>beans</a:t>
            </a:r>
            <a:r>
              <a:rPr lang="ru-RU"/>
              <a:t>.</a:t>
            </a:r>
            <a:r>
              <a:rPr lang="ru-RU">
                <a:effectLst/>
              </a:rPr>
              <a:t>factory</a:t>
            </a:r>
            <a:r>
              <a:rPr lang="ru-RU"/>
              <a:t>.</a:t>
            </a:r>
            <a:r>
              <a:rPr lang="ru-RU">
                <a:effectLst/>
              </a:rPr>
              <a:t>config</a:t>
            </a:r>
            <a:r>
              <a:rPr lang="ru-RU"/>
              <a:t>.</a:t>
            </a:r>
          </a:p>
          <a:p>
            <a:r>
              <a:rPr lang="ru-RU">
                <a:effectLst/>
              </a:rPr>
              <a:t>*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взглянуть на примеры из реальных проектов (</a:t>
            </a:r>
            <a:r>
              <a:rPr lang="ru-RU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1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ru-RU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2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то видно, что какое бы количество классов не импортировалось, в коде не используется импорт всего пакета, а статический импорт применяется преимущественно в классах с тестами. 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Рассмотрим причины, по которым многие программисты используют импорт конкретного класса, </a:t>
            </a:r>
            <a:r>
              <a:rPr lang="ru-RU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а не всего пакета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 связано с тем, что явный импорт: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показывает, какие внешние классы используются в коде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снижает вероятность возникновения коллизий имен, возникающих при импорте пакетов, содержащих классы с одинаковыми именами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позволяет избежать проблем, когда в какой-либо пакет разработчик добавляет новый класс (например, в последнюю версию сторонней библиотеки был добавлен новый функционал), а вы при этом использовали *. Это внезапно для вас может привести к ошибкам компиляции из-за конфликта имён, которых раньше не было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5.2. Две неочевидных особенностей импорта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классы находятся в одном пакете и используют возможности друг друга, то выполнять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 нужно, т. к. они смогут найти друг друга без каких-либо сложностей.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связано с тем, что в каждый класс автоматически импортируются все классы из текущего пакета. Текущий пакет — это пакет, в котором лежит текущий класс.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того, возможно, вы заметили, что класс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никогда не приходится импортировать. Вы его просто используете, как есть. Все дело в том, что он, да и все остальные классы из пакета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java.lang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являются фундаментальными классами и также импортируются компилятором автоматически.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5.4. Частые вопросы про import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Очень часто начинающие программисты задаются рядом вопросов, связанных с импортом. На некоторые из них я подготовил ответы: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работает так же, как директива #include в языках C/C++?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Нет, у них разный механизм работы: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 помещает код импортируемого класса в ваш класс, как это делает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C/C++ же данная директива заменяется перед компиляцией на содержимое файла, на который указывает — происходит обычный копипаст. Затем класс передается компилятору со всеми включенными в него другими файлами, как если бы это был один файл.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на место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&lt;stdio.h&gt;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копируется содержимое файла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stdio.h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то время, как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 java.util.Arrays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означает, что если в вашем файле нет данного класса, то его необходимо искать по полному имени, указанном в импорте.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влияет ли работа import на производительность (скорость выполнения) программы?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(сколько бы их не было) никак не влияет на производительность, т. к. он используется только на этапе компиляции. В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-файлах никаких импортов просто физически нет.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увеличивает ли import размер </a:t>
            </a:r>
            <a:r>
              <a:rPr lang="ru-RU" sz="1200" b="0" i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-файлов?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Импорт не увеличивает размер байт-кода, т. к. в процессе компиляции компилятор заменяет каждое имя класса на полное имя, а затем удаляет оператор импорта. Таким образом, оператор не присутствует в байт-коде и не включат в место своего объявления код импортируемых классов. Он существует только в исходниках для поиска классов.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есть ли какая-либо разница между </a:t>
            </a:r>
            <a:r>
              <a:rPr lang="ru-RU" sz="1200" b="0" i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-файлами при использовании import или при написании полного имени классов?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-файлы с использованием импорта или без будут идентичными как по размеру, так и по содержанию.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 можете посмотреть байт-код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-файлов, используй </a:t>
            </a:r>
            <a:r>
              <a:rPr lang="ru-RU" sz="1200" b="0" i="1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javap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-c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никакой разницы между ними не будет. В обоих случаях байт-код будет иметь полные имена, помещенные туда компилятором.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влияет ли import на время компиляции?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 классе много импортов, то при компиляции могут возникнуть небольшие задержки, которые будут настолько малы, что о них не стоит беспокоиться.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3.3. Поддержка классов с одинаковыми именами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Повторяющиеся имена классов в Java в рамках одного проекта — обычное явление, которое не приводит к конфликтам имен только потому, что они хранятся в разных пакетах.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того, чтобы обратиться к нужному классу и избежать коллизии при совпадении имен, когда компилятор не может выбрать нужный тип, необходимо указать его полное имя. Оно включает в себя название пакета, где размещается класс, и его непосредственное имя.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полное имя класса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из стандартного пакета будет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java.util.Random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 полное имя вашего класса может быть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ru.topjava.startjava.Random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При этом возможности данных типов могут использоваться даже в рамках одного класса без каких-либо проблем.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Java есть два стандартных класса под названием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один хранится в пакете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java.sql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а второй — в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java.util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Из-за того, что пакеты у них разные, и к каждому классу можно обратиться через его полное имя, ошибок при компиляции не возникнет.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Возможность сослаться через имя пакета на конкретный тип данных и позволяет иметь в одном проекте классы с одинаковыми именами.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 использования классов с одинаковыми именами рассматривается в </a:t>
            </a:r>
            <a:r>
              <a:rPr lang="ru-RU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другой главе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использовании пакетов на первых порах могут возникать ошибки, на поиск решения которых может уходить значительное время. Для его экономии и облегчения освоения данной темы была написана эта глава в формате “вопрос-ответ”.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Общее правило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если при компиляции или запуске у вас возникают ошибки, которые не связаны с кодом, то попробуйте закомментировать строку с оператором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повторить свои действия. Если после этого ошибка уйдет, то поиск проблемы необходимо сосредоточить на пакетах и всём, что с ними связано.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теперь перейдем к обсуждению конкретных проблем и их решению. Для разнообразия буду использовать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globstar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описанный ранее.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компиляции исходников сгенерированные классы появляются в корне папки out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связано с тем, что вы забыли указать принадлежность классов к пакету. Напишите в начале классов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имя пакета.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Генерируемые классы появляются не в папке out, а в папке с исходниками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Причина в том, что при компиляции не была указана папка для генерируемых компилятором файлов. Необходимо использовать параметр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-d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путь до папки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запуске выдается ошибка, что не был найден класс с main-методом (Could not find or load main class)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Причиной может быть все что угодно: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 указанно (или указано с опечатками) полное имя класса при запуске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запуске указывается имя class-файла (с расширением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а не имя класса (без расширения). Компилятор будет думать, что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является частью имени класса, что не верно. Удалите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у имени файла в аргументе</a:t>
            </a: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неверно указан путь до папки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попробуйте вместо относительного пути до классов (если используете options-файлы) использовать абсолютный. Если это сработает, то ищите проблему в относительном пути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Больше подробностей </a:t>
            </a:r>
            <a:r>
              <a:rPr lang="ru-RU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по ссылке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компиляции появляется ошибка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error: &lt;identifier&gt; expected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ошибка связана с тем, что в имени вашего пакета используются зарезервированные Java слова. Решение этого вопроса разбиралось ранее.</a:t>
            </a: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время компиляции выдается ошибка </a:t>
            </a:r>
            <a: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error: reference to ClassName is ambiguous</a:t>
            </a:r>
            <a:br>
              <a:rPr lang="ru-RU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ошибка связана с конфликтом имен, когда в рамках одного класса используются другие классы с одинаковыми именами. Из-за того, что имена одинаковые, компилятор не может понять, какой из них следует создать и использовать. В этом случае нужно явно указать полное имя класса.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</a:t>
            </a:r>
            <a:r>
              <a:rPr lang="ru-RU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/JavaLearnOOP/src/main/java/ru/sibintek/oop/examples/NameConflict.java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 - это определенный пользователем шаблон или прототип, на основе которого создаются объекты.  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 представляет собой набор свойств или методов, общих для всех объектов одного типа. В общем, объявления классов могут включать эти компоненты, чтобы: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Модификаторы: Класс может быть общедоступным или иметь доступ по умолчанию.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Имя класса: Название должно начинаться с начальной буквы (по соглашению, с заглавной).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Суперкласс (если таковой имеется): имя родительского класса (суперкласса), если таковое имеется, которому предшествует ключевое слово extends. Класс может расширять (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подклассифицировать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только одного родительского класса.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Интерфейсы (если таковые имеются): разделенный запятыми список интерфейсов, реализованных классом, если таковые имеются, перед которым указывается ключевое слово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Класс может реализовывать более одного интерфейса.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Тело: Тело класса, заключенное в фигурные скобки { }.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</a:t>
            </a:r>
            <a:r>
              <a:rPr lang="ru-RU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main.java.ru.sibintek.oop.enc</a:t>
            </a:r>
            <a:endParaRPr lang="ru-RU" sz="1200" b="0" i="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Запустить </a:t>
            </a:r>
            <a:r>
              <a:rPr lang="en-US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Примеры</a:t>
            </a:r>
            <a:b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main.java.ru.sibintek.oop.examples.interfaces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Примеры</a:t>
            </a:r>
            <a:b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main.java.ru.sibintek.oop.examples.interfaces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main.java.ru.sibintek.oop.examples.inheritence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main.java.ru.sibintek.oop.examples.inheritence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Win+r-&gt;cmd-&gt;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–version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Win+r-&gt;cmd-&gt;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javac –version</a:t>
            </a:r>
          </a:p>
          <a:p>
            <a:endParaRPr lang="ru-RU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JDK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Запустите установщик и следуйте инструкциям.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Windows: настройте переменные среды JAVA_HOME и добавьте bin в переменную Path.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Проверка установки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Откройте командную строку и выполните команды:</a:t>
            </a:r>
          </a:p>
          <a:p>
            <a:pPr lvl="2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-version</a:t>
            </a:r>
          </a:p>
          <a:p>
            <a:pPr lvl="2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javac –version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Примеры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main.java.ru.sibintek.oop.examples.methods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main/java/ru/sibintek/oop/examples/polymorphism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Примеры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main.java.ru.sibintek.oop.examples.methods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main/java/ru/sibintek/oop/examples/polymorphism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/JavaLearnOOP/src/main/java/ru/sibintek/oop/examples/methods/MainOverloading.java</a:t>
            </a:r>
            <a:b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/JavaLearnOOP/src/main/java/ru/sibintek/oop/examples/methods/MethodOverloading1.java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/JavaLearnOOP/src/main/java/ru/sibintek/oop/examples/methods/MethodOverloading2.java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ссылке/значению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/JavaLearnOOP/src/main/java/ru/sibintek/oop/examples/clobj/SwapObjects2Problem.java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/JavaLearnOOP/src/main/java/ru/sibintek/oop/examples/clobj/SwapObjects2Solution.java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main.java.ru.sibintek.oop.examples.nested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Вложенные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классы (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Nested Classes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Определение: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Вложенные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классы объявляются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другого класса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имеют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модификатор </a:t>
            </a:r>
            <a:r>
              <a:rPr lang="ru-RU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Они не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могут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обращаться к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нестатическим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членам внешнего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напрямую.</a:t>
            </a:r>
          </a:p>
          <a:p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Вложенные классы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могут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быть полезны, когда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нужно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сгруппировать классы,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логически связаны, но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этом не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требуют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доступа к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нестатическим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членам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внешнего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класса.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</a:t>
            </a:r>
            <a:r>
              <a:rPr lang="ru-RU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/JavaLearnOOP/src/main/java/ru/sibintek/oop/examples/nested/NestedExample.java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Внутренние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классы (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Определение: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Внутренние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классы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объявляются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другого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модификатора </a:t>
            </a:r>
            <a:r>
              <a:rPr lang="ru-RU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Они могут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обращаться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нестатическим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членам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внешнего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класса.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Использование: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Внутренние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классы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полезны, когда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нужно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создать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класс, который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будет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работать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экземпляром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внешнего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класса.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</a:t>
            </a:r>
            <a:r>
              <a:rPr lang="ru-RU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/JavaLearnOOP/src/main/java/ru/sibintek/oop/examples/nested/InnerExample.java</a:t>
            </a:r>
            <a:endParaRPr lang="ru-RU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u="sng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Локальные классы (Local Classes)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Локальные классы объявляются внутри метода и могут обращаться к переменным метода, включая локальные переменные, если они объявлены как final или являются эффективно финальными.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Локальные классы полезны, когда требуется создать класс, который используется только в пределах одного метода.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Пример: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/JavaLearnOOP/src/main/java/ru/sibintek/oop/examples/nested/LocalExample.java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Анонимные (безымянные) классы (Anonymous Classes)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Анонимные классы создаются без явного имени и объявляются в момент их создания. Они могут расширять класс или реализовывать интерфейс.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Анонимные классы удобны для создания экземпляров классов, когда требуется переопределить методы без создания отдельного класса.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Пример: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/JavaLearnOOP/src/main/java/ru/sibintek/oop/examples/nested/AnonymousExample.java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Локальные классы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Объявляются внутри метода, имеют доступ к локальным переменным метода (если они финальные или эффективно финальные).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Анонимные классы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Создаются без имени, могут расширять класс или реализовывать интерфейс, удобны для быстрого создания экземпляров с переопределением методов.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main.java.ru.sibintek.oop.examples.nested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Вложенные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классы (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Nested Classes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Определение: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Вложенные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классы объявляются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другого класса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имеют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модификатор </a:t>
            </a:r>
            <a:r>
              <a:rPr lang="ru-RU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Они не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могут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обращаться к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нестатическим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членам внешнего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напрямую.</a:t>
            </a:r>
          </a:p>
          <a:p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Вложенные классы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могут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быть полезны, когда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нужно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сгруппировать классы,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логически связаны, но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этом не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требуют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доступа к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нестатическим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членам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внешнего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класса.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</a:t>
            </a:r>
            <a:r>
              <a:rPr lang="ru-RU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/JavaLearnOOP/src/main/java/ru/sibintek/oop/examples/nested/NestedExample.java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Внутренние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классы (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Определение: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Внутренние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классы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объявляются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другого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модификатора </a:t>
            </a:r>
            <a:r>
              <a:rPr lang="ru-RU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Они могут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обращаться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нестатическим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членам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внешнего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класса.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Использование: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Внутренние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классы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полезны, когда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нужно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создать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класс, который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будет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работать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экземпляром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внешнего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класса.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</a:t>
            </a:r>
            <a:r>
              <a:rPr lang="ru-RU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/JavaLearnOOP/src/main/java/ru/sibintek/oop/examples/nested/InnerExample.java</a:t>
            </a:r>
            <a:endParaRPr lang="ru-RU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u="sng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Локальные классы (Local Classes)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Локальные классы объявляются внутри метода и могут обращаться к переменным метода, включая локальные переменные, если они объявлены как final или являются эффективно финальными.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Локальные классы полезны, когда требуется создать класс, который используется только в пределах одного метода.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Пример: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/JavaLearnOOP/src/main/java/ru/sibintek/oop/examples/nested/LocalExample.java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Анонимные (безымянные) классы (Anonymous Classes)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Анонимные классы создаются без явного имени и объявляются в момент их создания. Они могут расширять класс или реализовывать интерфейс.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Анонимные классы удобны для создания экземпляров классов, когда требуется переопределить методы без создания отдельного класса.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Пример: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/JavaLearnOOP/src/main/java/ru/sibintek/oop/examples/nested/AnonymousExample.java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Локальные классы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Объявляются внутри метода, имеют доступ к локальным переменным метода (если они финальные или эффективно финальные).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Анонимные классы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Создаются без имени, могут расширять класс или реализовывать интерфейс, удобны для быстрого создания экземпляров с переопределением методов.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main.java.ru.sibintek.oop.examples.nested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Внутренние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классы (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Inner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Определение: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Внутренние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классы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объявляются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другого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без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модификатора </a:t>
            </a:r>
            <a:r>
              <a:rPr lang="ru-RU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Они могут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обращаться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нестатическим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членам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внешнего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класса.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Использование: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Внутренние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классы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полезны, когда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нужно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создать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класс, который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будет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работать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экземпляром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внешнего</a:t>
            </a:r>
            <a:r>
              <a:rPr lang="ru-RU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класса.</a:t>
            </a:r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</a:t>
            </a:r>
            <a:r>
              <a:rPr lang="ru-RU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1" u="sng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/JavaLearnOOP/src/main/java/ru/sibintek/oop/examples/nested/InnerExample.java</a:t>
            </a:r>
            <a:endParaRPr lang="ru-RU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u="sng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Локальные классы (Local Classes)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Локальные классы объявляются внутри метода и могут обращаться к переменным метода, включая локальные переменные, если они объявлены как final или являются эффективно финальными.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Локальные классы полезны, когда требуется создать класс, который используется только в пределах одного метода.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Пример: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/JavaLearnOOP/src/main/java/ru/sibintek/oop/examples/nested/LocalExample.java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Анонимные (безымянные) классы (Anonymous Classes)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Анонимные классы создаются без явного имени и объявляются в момент их создания. Они могут расширять класс или реализовывать интерфейс.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Анонимные классы удобны для создания экземпляров классов, когда требуется переопределить методы без создания отдельного класса.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Пример: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/JavaLearnOOP/src/main/java/ru/sibintek/oop/examples/nested/AnonymousExample.java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Локальные классы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Объявляются внутри метода, имеют доступ к локальным переменным метода (если они финальные или эффективно финальные).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Анонимные классы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Создаются без имени, могут расширять класс или реализовывать интерфейс, удобны для быстрого создания экземпляров с переопределением методов.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main.java.ru.sibintek.oop.examples.nested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u="sng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Локальные классы (Local Classes)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Локальные классы объявляются внутри метода и могут обращаться к переменным метода, включая локальные переменные, если они объявлены как final или являются эффективно финальными.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Локальные классы полезны, когда требуется создать класс, который используется только в пределах одного метода.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Пример: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/JavaLearnOOP/src/main/java/ru/sibintek/oop/examples/nested/LocalExample.java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Локальные классы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Объявляются внутри метода, имеют доступ к локальным переменным метода (если они финальные или эффективно финальные).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Анонимные классы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Создаются без имени, могут расширять класс или реализовывать интерфейс, удобны для быстрого создания экземпляров с переопределением методов.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main.java.ru.sibintek.oop.examples.nested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Анонимные (безымянные) классы (Anonymous Classes)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Анонимные классы создаются без явного имени и объявляются в момент их создания. Они могут расширять класс или реализовывать интерфейс.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Анонимные классы удобны для создания экземпляров классов, когда требуется переопределить методы без создания отдельного класса.</a:t>
            </a:r>
          </a:p>
          <a:p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Пример: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/JavaLearnOOP/src/main/java/ru/sibintek/oop/examples/nested/AnonymousExample.java</a:t>
            </a:r>
          </a:p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Анонимные 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классы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Создаются без имени, могут расширять класс или реализовывать интерфейс, удобны для быстрого создания экземпляров с переопределением методов.</a:t>
            </a: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Примеры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main.java.ru.sibintek.oop.examples.clobj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/JavaLearnOOP/src/main/java/ru/sibintek/oop/examples/clobj/OrderOfExecution.java</a:t>
            </a:r>
            <a:b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/JavaLearnOOP/src/main/java/ru/sibintek/oop/examples/clobj/InstanceInitializers.java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/JavaLearnOOP/src/main/java/ru/sibintek/oop/examples/clobj/InstanceInitializersII.java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/JavaLearnOOP/src/main/java/ru/sibintek/oop/examples/clobj/NonStaticForwardReferences.java</a:t>
            </a:r>
          </a:p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/JavaLearnOOP/src/main/java/ru/sibintek/oop/examples/clobj/InstanceInitBlock.java – 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</a:t>
            </a:r>
            <a:r>
              <a:rPr lang="ru-RU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анонимных классов</a:t>
            </a:r>
            <a:endParaRPr lang="ru-RU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Win+r-&gt;cmd-&gt;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–version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Win+r-&gt;cmd-&gt;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javac –version</a:t>
            </a:r>
          </a:p>
          <a:p>
            <a:endParaRPr lang="ru-RU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JDK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Запустите установщик и следуйте инструкциям.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Windows: настройте переменные среды JAVA_HOME и добавьте bin в переменную Path.</a:t>
            </a:r>
          </a:p>
          <a:p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Проверка установки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Откройте командную строку и выполните команды:</a:t>
            </a:r>
          </a:p>
          <a:p>
            <a:pPr lvl="2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-version</a:t>
            </a:r>
          </a:p>
          <a:p>
            <a:pPr lvl="2"/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javac –version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- одна из наиболее популярных интегрированных сред разработки (IDE) для языка программирования Java. Эта мощная среда предоставляет разработчикам широкий спектр инструментов и возможностей, делая процесс создания Java-приложений более удобным и эффективным. В этой статье мы рассмотрим основные шаги по настройке среды Eclipse для Java-разработки.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Загрузка Eclipse: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Первым шагом является загрузка самой среды Eclipse. Вы можете скачать последнюю версию с официального сайта Eclipse (https://www.eclipse.org/downloads/). Вам потребуется выбрать версию Eclipse IDE для Java Developers.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завершения загрузки установочного файла, запустите его и следуйте инструкциям мастера установки. Вы можете выбрать каталог установки и другие параметры по вашему выбору.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Eclipse: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установки запустите Eclipse. При первом запуске вас попросят указать каталог, в котором будут храниться ваши проекты (рабочее пространство).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Основы интерфейса Eclipse: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успешного запуска Eclipse вы увидите его стандартный интерфейс, который включает в себя следующие основные компоненты: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Рабочее пространство: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 каталог, в котором хранятся ваши проекты и файлы. По умолчанию, Eclipse создает каталог под названием "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workspace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для этой цели.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Редактор кода: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 будете писать и редактировать свой Java-код. Редактор обеспечивает подсветку синтаксиса,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автодополнение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другие полезные функции.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Пакетный проводник (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Этот панель отображает структуру вашего проекта и все его файлы и пакеты.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Консоль: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выводятся сообщения об ошибках, результаты выполнения программы и другая информация.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рабочего пространства: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первого запуска Eclipse вас попросят указать рабочее пространство, то есть каталог, в котором будут храниться ваши проекты. Вы можете оставить значение по умолчанию или выбрать другой каталог по вашему усмотрению.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первого проекта: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&gt; New &gt; Java Project: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проект, выберите эту опцию. Задайте имя проекта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класса: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класс внутри проекта, выберите проект в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затем "File &gt; New &gt;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Укажите имя класса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среды: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предоставляет множество настроек и плагинов для удовлетворения вашей потребности в разработке. Вы можете настроить отступы, подсветку синтаксиса, работу с Git и многое другое. Раздел "Window &gt; Preferences" предоставляет доступ к настройкам среды Eclipse.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плагинов: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также поддерживает плагины, которые позволяют расширить его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функциональность. Например, вы можете установить плагин для работы с базами данных, веб-разработки и другие.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приложения: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запустить ваше Java-приложение, выберите класс с методом `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()` и нажмите правой кнопкой мыши, затем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Java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Результат выполнения программы будет отображен в консоли.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- одна из наиболее популярных интегрированных сред разработки (IDE) для языка программирования Java. Эта мощная среда предоставляет разработчикам широкий спектр инструментов и возможностей, делая процесс создания Java-приложений более удобным и эффективным. В этой статье мы рассмотрим основные шаги по настройке среды Eclipse для Java-разработки.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Загрузка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Первым шагом является загрузка самой среды Eclipse. Вы можете скачать последнюю версию с официального сайта Eclipse (https://www.eclipse.org/downloads/). Вам потребуется выбрать версию Eclipse IDE для Java Developers.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завершения загрузки установочного файла, запустите его и следуйте инструкциям мастера установки. Вы можете выбрать каталог установки и другие параметры по вашему выбору.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установки запустите Eclipse. При первом запуске вас попросят указать каталог, в котором будут храниться ваши проекты (рабочее пространство).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Основы интерфейса Eclipse: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успешного запуска Eclipse вы увидите его стандартный интерфейс, который включает в себя следующие основные компоненты: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Рабочее пространство: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 каталог, в котором хранятся ваши проекты и файлы. По умолчанию, Eclipse создает каталог под названием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workspace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для этой цели.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Редактор кода: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 будете писать и редактировать свой Java-код. Редактор обеспечивает подсветку синтаксиса,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автодополнение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другие полезные функции.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Пакетный проводник (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Этот панель отображает структуру вашего проекта и все его файлы и пакеты.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Консоль: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выводятся сообщения об ошибках, результаты выполнения программы и другая информация.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рабочего пространства: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первого запуска Eclipse вас попросят указать рабочее пространство, то есть каталог, в котором будут храниться ваши проекты. Вы можете оставить значение по умолчанию или выбрать другой каталог по вашему усмотрению.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первого проекта: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&gt; New &gt; Java Project: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проект, выберите эту опцию. Задайте имя проекта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класса: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класс внутри проекта, выберите проект в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затем "File &gt; New &gt;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Укажите имя класса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среды: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предоставляет множество настроек и плагинов для удовлетворения вашей потребности в разработке. Вы можете настроить отступы, подсветку синтаксиса, работу с Git и многое другое. Раздел "Window &gt; Preferences" предоставляет доступ к настройкам среды Eclipse.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плагинов: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также поддерживает плагины, которые позволяют расширить его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функциональность. Например, вы можете установить плагин для работы с базами данных, веб-разработки и другие.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приложения: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запустить ваше Java-приложение, выберите класс с методом `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()` и нажмите правой кнопкой мыши, затем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Java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Результат выполнения программы будет отображен в консоли.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- одна из наиболее популярных интегрированных сред разработки (IDE) для языка программирования Java. Эта мощная среда предоставляет разработчикам широкий спектр инструментов и возможностей, делая процесс создания Java-приложений более удобным и эффективным. В этой статье мы рассмотрим основные шаги по настройке среды Eclipse для Java-разработки.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Загрузка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Первым шагом является загрузка самой среды Eclipse. Вы можете скачать последнюю версию с официального сайта Eclipse (https://www.eclipse.org/downloads/). Вам потребуется выбрать версию Eclipse IDE для Java Developers.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завершения загрузки установочного файла, запустите его и следуйте инструкциям мастера установки. Вы можете выбрать каталог установки и другие параметры по вашему выбору.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установки запустите Eclipse. При первом запуске вас попросят указать каталог, в котором будут храниться ваши проекты (рабочее пространство).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Основы интерфейса Eclipse: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успешного запуска Eclipse вы увидите его стандартный интерфейс, который включает в себя следующие основные компоненты: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Рабочее пространство: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 каталог, в котором хранятся ваши проекты и файлы. По умолчанию, Eclipse создает каталог под названием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workspace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для этой цели.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Редактор кода: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 будете писать и редактировать свой Java-код. Редактор обеспечивает подсветку синтаксиса,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автодополнение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другие полезные функции.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Пакетный проводник (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Этот панель отображает структуру вашего проекта и все его файлы и пакеты.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Консоль: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выводятся сообщения об ошибках, результаты выполнения программы и другая информация.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рабочего пространства: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первого запуска Eclipse вас попросят указать рабочее пространство, то есть каталог, в котором будут храниться ваши проекты. Вы можете оставить значение по умолчанию или выбрать другой каталог по вашему усмотрению.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первого проекта: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&gt; New &gt; Java Project: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проект, выберите эту опцию. Задайте имя проекта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класса: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класс внутри проекта, выберите проект в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затем "File &gt; New &gt;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Укажите имя класса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среды: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предоставляет множество настроек и плагинов для удовлетворения вашей потребности в разработке. Вы можете настроить отступы, подсветку синтаксиса, работу с Git и многое другое. Раздел "Window &gt; Preferences" предоставляет доступ к настройкам среды Eclipse.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плагинов: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также поддерживает плагины, которые позволяют расширить его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функциональность. Например, вы можете установить плагин для работы с базами данных, веб-разработки и другие.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приложения: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запустить ваше Java-приложение, выберите класс с методом `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()` и нажмите правой кнопкой мыши, затем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Java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Результат выполнения программы будет отображен в консоли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Module-info.java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это файл, используемый в Java, начиная с версии 9, в рамках системы Java Platform Module System (JPMS). Он 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используется для определения и настройки модулей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 приложении на Java. </a:t>
            </a:r>
            <a:r>
              <a:rPr lang="ru-RU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2</a:t>
            </a:r>
            <a:endParaRPr lang="ru-RU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файле module-info.java содержится 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описание модуля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имя, зависимости от других модулей, экспортируемые пакеты, потребляемые и предоставляемые сервисы, разрешения для reflection доступа.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- одна из наиболее популярных интегрированных сред разработки (IDE) для языка программирования Java. Эта мощная среда предоставляет разработчикам широкий спектр инструментов и возможностей, делая процесс создания Java-приложений более удобным и эффективным. В этой статье мы рассмотрим основные шаги по настройке среды Eclipse для Java-разработки.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Загрузка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Первым шагом является загрузка самой среды Eclipse. Вы можете скачать последнюю версию с официального сайта Eclipse (https://www.eclipse.org/downloads/). Вам потребуется выбрать версию Eclipse IDE для Java Developers.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завершения загрузки установочного файла, запустите его и следуйте инструкциям мастера установки. Вы можете выбрать каталог установки и другие параметры по вашему выбору.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установки запустите Eclipse. При первом запуске вас попросят указать каталог, в котором будут храниться ваши проекты (рабочее пространство).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Основы интерфейса Eclipse: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успешного запуска Eclipse вы увидите его стандартный интерфейс, который включает в себя следующие основные компоненты: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Рабочее пространство: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 каталог, в котором хранятся ваши проекты и файлы. По умолчанию, Eclipse создает каталог под названием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workspace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для этой цели.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Редактор кода: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 будете писать и редактировать свой Java-код. Редактор обеспечивает подсветку синтаксиса,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автодополнение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другие полезные функции.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Пакетный проводник (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Этот панель отображает структуру вашего проекта и все его файлы и пакеты.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Консоль: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выводятся сообщения об ошибках, результаты выполнения программы и другая информация.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рабочего пространства: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первого запуска Eclipse вас попросят указать рабочее пространство, то есть каталог, в котором будут храниться ваши проекты. Вы можете оставить значение по умолчанию или выбрать другой каталог по вашему усмотрению.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первого проекта: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&gt; New &gt; Java Project: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проект, выберите эту опцию. Задайте имя проекта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класса: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класс внутри проекта, выберите проект в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затем "File &gt; New &gt;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Укажите имя класса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среды: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предоставляет множество настроек и плагинов для удовлетворения вашей потребности в разработке. Вы можете настроить отступы, подсветку синтаксиса, работу с Git и многое другое. Раздел "Window &gt; Preferences" предоставляет доступ к настройкам среды Eclipse.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плагинов: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также поддерживает плагины, которые позволяют расширить его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функциональность. Например, вы можете установить плагин для работы с базами данных, веб-разработки и другие.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приложения: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запустить ваше Java-приложение, выберите класс с методом `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()` и нажмите правой кнопкой мыши, затем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Java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Результат выполнения программы будет отображен в консоли.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- одна из наиболее популярных интегрированных сред разработки (IDE) для языка программирования Java. Эта мощная среда предоставляет разработчикам широкий спектр инструментов и возможностей, делая процесс создания Java-приложений более удобным и эффективным. В этой статье мы рассмотрим основные шаги по настройке среды Eclipse для Java-разработки.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Загрузка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Первым шагом является загрузка самой среды Eclipse. Вы можете скачать последнюю версию с официального сайта Eclipse (https://www.eclipse.org/downloads/). Вам потребуется выбрать версию Eclipse IDE для Java Developers.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Установка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завершения загрузки установочного файла, запустите его и следуйте инструкциям мастера установки. Вы можете выбрать каталог установки и другие параметры по вашему выбору.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Eclipse: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После установки запустите Eclipse. При первом запуске вас попросят указать каталог, в котором будут храниться ваши проекты (рабочее пространство).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Основы интерфейса Eclipse: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успешного запуска Eclipse вы увидите его стандартный интерфейс, который включает в себя следующие основные компоненты: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Рабочее пространство: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 каталог, в котором хранятся ваши проекты и файлы. По умолчанию, Eclipse создает каталог под названием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workspace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для этой цели.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Редактор кода: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 будете писать и редактировать свой Java-код. Редактор обеспечивает подсветку синтаксиса,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автодополнение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другие полезные функции.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Пакетный проводник (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Этот панель отображает структуру вашего проекта и все его файлы и пакеты.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Консоль: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Здесь выводятся сообщения об ошибках, результаты выполнения программы и другая информация.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рабочего пространства: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первого запуска Eclipse вас попросят указать рабочее пространство, то есть каталог, в котором будут храниться ваши проекты. Вы можете оставить значение по умолчанию или выбрать другой каталог по вашему усмотрению.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первого проекта: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&gt; New &gt; Java Project: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проект, выберите эту опцию. Задайте имя проекта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</a:t>
            </a: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класса: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Чтобы создать новый класс внутри проекта, выберите проект в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Explorer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затем "File &gt; New &gt;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Укажите имя класса и нажмите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Finish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Настройка среды: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предоставляет множество настроек и плагинов для удовлетворения вашей потребности в разработке. Вы можете настроить отступы, подсветку синтаксиса, работу с Git и многое другое. Раздел "Window &gt; Preferences" предоставляет доступ к настройкам среды Eclipse.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Использование плагинов: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Eclipse также поддерживает плагины, которые позволяют расширить его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функциональность. Например, вы можете установить плагин для работы с базами данных, веб-разработки и другие.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Запуск приложения:</a:t>
            </a:r>
            <a:r>
              <a:rPr lang="ru-RU"/>
              <a:t/>
            </a:r>
            <a:br>
              <a:rPr lang="ru-RU"/>
            </a:br>
            <a:r>
              <a:rPr lang="ru-RU"/>
              <a:t/>
            </a:r>
            <a:br>
              <a:rPr lang="ru-RU"/>
            </a:b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запустить ваше Java-приложение, выберите класс с методом `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()` и нажмите правой кнопкой мыши, затем "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 Java </a:t>
            </a:r>
            <a:r>
              <a:rPr lang="ru-RU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ru-RU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Результат выполнения программы будет отображен в консоли.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88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46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40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423494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414" userDrawn="1">
          <p15:clr>
            <a:srgbClr val="FBAE40"/>
          </p15:clr>
        </p15:guide>
        <p15:guide id="2" pos="438" userDrawn="1">
          <p15:clr>
            <a:srgbClr val="FBAE40"/>
          </p15:clr>
        </p15:guide>
        <p15:guide id="3" pos="72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96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28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63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6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47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1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54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754" y="128671"/>
            <a:ext cx="11922492" cy="365125"/>
          </a:xfrm>
          <a:prstGeom prst="rect">
            <a:avLst/>
          </a:prstGeo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60968"/>
            <a:ext cx="10515600" cy="435133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5CBBA-D782-497D-B3B5-452762B3B9E7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617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Fira Sans" panose="020B0503050000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18/10/relationships/comments" Target="../comments/modernComment_10E_87089CB0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0_5731FE8C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verse.ru/features/gigaid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microsoft.com/office/2018/10/relationships/comments" Target="../comments/modernComment_110_5731FE8C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18/10/relationships/comments" Target="../comments/modernComment_110_5731FE8C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18/10/relationships/comments" Target="../comments/modernComment_110_5731FE8C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microsoft.com/office/2018/10/relationships/comments" Target="../comments/modernComment_110_5731FE8C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2_830573C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microsoft.com/office/2018/10/relationships/comments" Target="../comments/modernComment_122_830573C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18/10/relationships/comments" Target="../comments/modernComment_115_4ADEAD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18/10/relationships/comments" Target="../comments/modernComment_116_B140398D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18/10/relationships/comments" Target="../comments/modernComment_10F_E00C306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microsoft.com/office/2018/10/relationships/comments" Target="../comments/modernComment_116_B140398D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microsoft.com/office/2018/10/relationships/comments" Target="../comments/modernComment_114_63D36DC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microsoft.com/office/2018/10/relationships/comments" Target="../comments/modernComment_119_AAFF3D1F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8_D42AEA9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microsoft.com/office/2018/10/relationships/comments" Target="../comments/modernComment_120_3AD328BD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microsoft.com/office/2018/10/relationships/comments" Target="../comments/modernComment_120_3AD328BD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microsoft.com/office/2018/10/relationships/comments" Target="../comments/modernComment_11B_C2FC91D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microsoft.com/office/2018/10/relationships/comments" Target="../comments/modernComment_11B_C2FC91D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18/10/relationships/comments" Target="../comments/modernComment_10F_E00C306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microsoft.com/office/2018/10/relationships/comments" Target="../comments/modernComment_11C_A5AD07E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microsoft.com/office/2018/10/relationships/comments" Target="../comments/modernComment_11C_A5AD07E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18/10/relationships/comments" Target="../comments/modernComment_10F_E00C3060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18/10/relationships/comments" Target="../comments/modernComment_110_5731FE8C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18/10/relationships/comments" Target="../comments/modernComment_110_5731FE8C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microsoft.com/office/2018/10/relationships/comments" Target="../comments/modernComment_110_5731FE8C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microsoft.com/office/2018/10/relationships/comments" Target="../comments/modernComment_110_5731FE8C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18/10/relationships/comments" Target="../comments/modernComment_110_5731FE8C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5325" y="657225"/>
            <a:ext cx="6468238" cy="4591180"/>
          </a:xfrm>
          <a:prstGeom prst="rect">
            <a:avLst/>
          </a:prstGeom>
          <a:solidFill>
            <a:srgbClr val="171717"/>
          </a:solidFill>
        </p:spPr>
        <p:txBody>
          <a:bodyPr wrap="square" rtlCol="0" anchor="ctr">
            <a:noAutofit/>
          </a:bodyPr>
          <a:lstStyle/>
          <a:p>
            <a:r>
              <a:rPr lang="ru-RU" sz="2400" dirty="0">
                <a:solidFill>
                  <a:srgbClr val="FF423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Цели</a:t>
            </a:r>
            <a:r>
              <a:rPr lang="ru-RU" sz="24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rgbClr val="FF423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занятия</a:t>
            </a:r>
            <a:r>
              <a:rPr lang="en-US" sz="2400" dirty="0">
                <a:solidFill>
                  <a:srgbClr val="FF423F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</a:p>
          <a:p>
            <a:pPr marL="360000" indent="-360000">
              <a:lnSpc>
                <a:spcPct val="150000"/>
              </a:lnSpc>
              <a:buFont typeface="+mj-lt"/>
              <a:buAutoNum type="arabicParenR"/>
            </a:pPr>
            <a:r>
              <a:rPr lang="ru-RU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Знакомство со средой </a:t>
            </a:r>
            <a:r>
              <a:rPr 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JAVA</a:t>
            </a:r>
            <a:endParaRPr lang="ru-RU" sz="2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360000" indent="-360000">
              <a:lnSpc>
                <a:spcPct val="150000"/>
              </a:lnSpc>
              <a:buFont typeface="+mj-lt"/>
              <a:buAutoNum type="arabicParenR"/>
            </a:pPr>
            <a:r>
              <a:rPr lang="ru-RU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Обзор структуры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проекта</a:t>
            </a:r>
            <a:endParaRPr lang="en-US" sz="2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360000" indent="-360000">
              <a:lnSpc>
                <a:spcPct val="150000"/>
              </a:lnSpc>
              <a:buFont typeface="+mj-lt"/>
              <a:buAutoNum type="arabicParenR"/>
            </a:pPr>
            <a:r>
              <a:rPr lang="ru-RU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Создание и запуск программ</a:t>
            </a:r>
          </a:p>
          <a:p>
            <a:pPr marL="360000" indent="-360000">
              <a:lnSpc>
                <a:spcPct val="150000"/>
              </a:lnSpc>
              <a:buFont typeface="+mj-lt"/>
              <a:buAutoNum type="arabicParenR"/>
            </a:pPr>
            <a:r>
              <a:rPr lang="ru-RU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Разбор ООП в </a:t>
            </a:r>
            <a:r>
              <a:rPr 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JAVA</a:t>
            </a: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9C7DFBB1-7C5F-C76E-ABAE-6A877B11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44" y="0"/>
            <a:ext cx="11922492" cy="365125"/>
          </a:xfrm>
        </p:spPr>
        <p:txBody>
          <a:bodyPr>
            <a:no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Установка JDK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Настройка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 Основы ООП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CCEFED24-508F-36F3-29F1-24C036E2E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563" y="872660"/>
            <a:ext cx="4375745" cy="437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885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="" xmlns:p188="http://schemas.microsoft.com/office/powerpoint/2018/8/main" r:id="rId4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2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Шаги настройки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6" y="762000"/>
            <a:ext cx="11938108" cy="5632311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рабочей области.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 первом запуске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нужно указать каталог, где будут храниться проекты. Рекомендуется создать отдельную папку для каждого проекта, чтобы избежать путаницы и облегчить управление проектами. 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Настройка интерфейса.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этого нужно использовать меню «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-&gt; «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Perspective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-&gt; «Open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Perspective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-&gt; «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(или другой язык программирования). Можно настроить расположение панелей, добавить или удалить панели, а также изменить цветовую схему интерфейса. 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Настройка проекта.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этого нужно перейти в меню «File» -&gt; «New» -&gt; «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Project». В поле Project Name задать имя проекта, а в поле JRE — используемую версию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Можно использовать версию по умолчанию или изменить её в зависимости от того, какую версию JDK/JRE использовать. 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Настройка внешнего вида.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этого нужно перейти в меню «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-&gt; «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Preferences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-&gt; «General» -&gt; «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Appearance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». Можно изменить цветовую схему, шрифты и другие параметры интерфейса. 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Настройка среды.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Раздел «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&gt; «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Preferences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предоставляет доступ к настройкам среды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Здесь можно настроить отступы, подсветку синтаксиса, работу с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многое другое. 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Также для расширения функциональности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можно использовать плагины, например, для работы с базами данных, веб-разработки и другие.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48828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=""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2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Шаги настройки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GIGA IDE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124" y="788276"/>
            <a:ext cx="48662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smtClean="0">
                <a:solidFill>
                  <a:srgbClr val="BC5CFF"/>
                </a:solidFill>
              </a:rPr>
              <a:t>Официальный сайт </a:t>
            </a:r>
            <a:r>
              <a:rPr lang="en-US" sz="2400">
                <a:solidFill>
                  <a:srgbClr val="BC5CFF"/>
                </a:solidFill>
              </a:rPr>
              <a:t>GIGA IDE </a:t>
            </a:r>
            <a:r>
              <a:rPr lang="en-US" sz="2400"/>
              <a:t>- </a:t>
            </a:r>
            <a:r>
              <a:rPr lang="en-US" sz="2400">
                <a:hlinkClick r:id="rId3"/>
              </a:rPr>
              <a:t>https://</a:t>
            </a:r>
            <a:r>
              <a:rPr lang="en-US" sz="2400" smtClean="0">
                <a:hlinkClick r:id="rId3"/>
              </a:rPr>
              <a:t>gitverse.ru/features/gigaide</a:t>
            </a:r>
            <a:endParaRPr lang="ru-RU" sz="2400" smtClean="0"/>
          </a:p>
          <a:p>
            <a:endParaRPr lang="ru-RU" sz="2400"/>
          </a:p>
          <a:p>
            <a:endParaRPr lang="en-US" sz="2400" smtClean="0"/>
          </a:p>
          <a:p>
            <a:r>
              <a:rPr lang="ru-RU" sz="2400" smtClean="0"/>
              <a:t>Скачиваем версию для нужной системы и устанавливаем.</a:t>
            </a:r>
            <a:r>
              <a:rPr lang="en-US" sz="2400" smtClean="0"/>
              <a:t> </a:t>
            </a:r>
            <a:r>
              <a:rPr lang="ru-RU" sz="2400" smtClean="0"/>
              <a:t>Аналогично потребуется установить </a:t>
            </a:r>
            <a:r>
              <a:rPr lang="en-US" sz="2400" smtClean="0"/>
              <a:t>JDK. </a:t>
            </a:r>
            <a:r>
              <a:rPr lang="ru-RU" sz="2400" smtClean="0"/>
              <a:t>И задать переменные окружения(среды).</a:t>
            </a:r>
            <a:endParaRPr lang="ru-RU" sz="240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262" y="580148"/>
            <a:ext cx="5773737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05316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="" xmlns:p188="http://schemas.microsoft.com/office/powerpoint/2018/8/main" r:id="rId5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2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Шаги настройки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GIGA IDE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121" y="601718"/>
            <a:ext cx="6802820" cy="625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-1" y="827315"/>
            <a:ext cx="5053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smtClean="0"/>
              <a:t>При создании нового проекта, требуется выбрать сопутствующие настройки, такие как </a:t>
            </a:r>
            <a:r>
              <a:rPr lang="en-US" sz="2400" smtClean="0"/>
              <a:t>JDK</a:t>
            </a:r>
            <a:r>
              <a:rPr lang="ru-RU" sz="2400" smtClean="0"/>
              <a:t> и система сборки. 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30962325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="" xmlns:p188="http://schemas.microsoft.com/office/powerpoint/2018/8/main" r:id="rId4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54165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="" xmlns:p188="http://schemas.microsoft.com/office/powerpoint/2018/8/main" r:id="rId4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39" y="889907"/>
            <a:ext cx="3105150" cy="581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94289" y="211669"/>
            <a:ext cx="5790880" cy="424732"/>
          </a:xfrm>
          <a:prstGeom prst="rect">
            <a:avLst/>
          </a:prstGeo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2400"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/>
              <a:t>Настройка пути компилияции</a:t>
            </a:r>
            <a:r>
              <a:rPr lang="en-US"/>
              <a:t> java </a:t>
            </a:r>
            <a:r>
              <a:rPr lang="ru-RU"/>
              <a:t>кода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837" y="889907"/>
            <a:ext cx="7434605" cy="5936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29483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="" xmlns:p188="http://schemas.microsoft.com/office/powerpoint/2018/8/main" r:id="rId5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4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Схема выполнения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кода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A72B82A8-6B69-B09C-A14C-0DAFED81D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0" y="2873646"/>
            <a:ext cx="7290435" cy="36992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52C1C50-D43B-453D-59F2-32F10DC37D3B}"/>
              </a:ext>
            </a:extLst>
          </p:cNvPr>
          <p:cNvSpPr txBox="1"/>
          <p:nvPr/>
        </p:nvSpPr>
        <p:spPr>
          <a:xfrm>
            <a:off x="0" y="738903"/>
            <a:ext cx="12192000" cy="2134743"/>
          </a:xfrm>
          <a:prstGeom prst="rect">
            <a:avLst/>
          </a:prstGeom>
          <a:solidFill>
            <a:srgbClr val="171717"/>
          </a:solidFill>
        </p:spPr>
        <p:txBody>
          <a:bodyPr wrap="square" rtlCol="0" anchor="ctr">
            <a:no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компиляции исходного кода в байт-код существует компилятор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javac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входящий в поставку </a:t>
            </a:r>
            <a:r>
              <a:rPr lang="ru-RU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JDK (</a:t>
            </a:r>
            <a:r>
              <a:rPr lang="ru-RU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Development Kit)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На вход компилятор принимает файл с расширением 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содежащий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исходный код программы, а на выходе выдает файл с расширением 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ru-RU" dirty="0" err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содержащий байт-код, необходимый для исполнения программы 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виртуальной машиной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После того, как программа была скомпилирована в байт-код, она может быть выполнена с помощью виртуальной машины.</a:t>
            </a:r>
          </a:p>
        </p:txBody>
      </p:sp>
    </p:spTree>
    <p:extLst>
      <p:ext uri="{BB962C8B-B14F-4D97-AF65-F5344CB8AC3E}">
        <p14:creationId xmlns:p14="http://schemas.microsoft.com/office/powerpoint/2010/main" val="387873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44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Структура проекта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="" xmlns:a16="http://schemas.microsoft.com/office/drawing/2014/main" id="{02AC3759-D0B4-8D76-F254-1B31C45E2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323221"/>
              </p:ext>
            </p:extLst>
          </p:nvPr>
        </p:nvGraphicFramePr>
        <p:xfrm>
          <a:off x="695325" y="666751"/>
          <a:ext cx="10652806" cy="5214078"/>
        </p:xfrm>
        <a:graphic>
          <a:graphicData uri="http://schemas.openxmlformats.org/drawingml/2006/table">
            <a:tbl>
              <a:tblPr/>
              <a:tblGrid>
                <a:gridCol w="2815092">
                  <a:extLst>
                    <a:ext uri="{9D8B030D-6E8A-4147-A177-3AD203B41FA5}">
                      <a16:colId xmlns="" xmlns:a16="http://schemas.microsoft.com/office/drawing/2014/main" val="3157637562"/>
                    </a:ext>
                  </a:extLst>
                </a:gridCol>
                <a:gridCol w="7837714">
                  <a:extLst>
                    <a:ext uri="{9D8B030D-6E8A-4147-A177-3AD203B41FA5}">
                      <a16:colId xmlns="" xmlns:a16="http://schemas.microsoft.com/office/drawing/2014/main" val="2836077444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Методы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6245914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 err="1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600" b="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/main/java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Исходные тексты приложений/библиотек</a:t>
                      </a:r>
                      <a:endParaRPr lang="en-US" sz="1600" b="0" kern="120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206411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 err="1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600" b="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/main/resources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Ресурсы приложений/библиотек</a:t>
                      </a:r>
                      <a:endParaRPr lang="en-US" sz="1600" b="0" kern="120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5372879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 err="1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600" b="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/main/filters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Файлы фильтров ресурсов</a:t>
                      </a:r>
                      <a:endParaRPr lang="en-US" sz="1600" b="0" kern="120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01706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 err="1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600" b="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/main/webapp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Исходные тексты веб-приложений</a:t>
                      </a:r>
                      <a:endParaRPr lang="en-US" sz="1600" b="0" kern="120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036608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 err="1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600" b="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/test/java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Исходные тексты тестов</a:t>
                      </a:r>
                      <a:endParaRPr lang="en-US" sz="1600" b="0" kern="120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1008320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 err="1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600" b="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/test/resources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Тестовые ресурсы</a:t>
                      </a:r>
                      <a:endParaRPr lang="en-US" sz="1600" b="0" kern="1200" dirty="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1567760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src/test/filters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Файлы фильтров тестовых ресурсов</a:t>
                      </a:r>
                      <a:endParaRPr lang="en-US" sz="1600" b="0" kern="1200" dirty="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6112243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 err="1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600" b="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/it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Интеграционные тесты (в основном для плагинов)</a:t>
                      </a:r>
                      <a:endParaRPr lang="en-US" sz="1600" b="0" kern="1200" dirty="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7154269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src/assembly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Дескрипторы сборок</a:t>
                      </a:r>
                      <a:endParaRPr lang="en-US" sz="1600" b="0" kern="1200" dirty="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289934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 err="1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600" b="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/site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Лицензия на проект</a:t>
                      </a:r>
                      <a:endParaRPr lang="en-US" sz="1600" b="0" kern="1200" dirty="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5027250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LICENSE.txt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Project's license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873241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NOTICE.txt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ru-RU" sz="1600" b="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Требуемые библиотеками уведомления и указания авторства о том, что проект зависит от</a:t>
                      </a:r>
                      <a:endParaRPr lang="en-US" sz="1600" b="0" kern="1200" dirty="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7840802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README.txt</a:t>
                      </a: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600" b="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readme </a:t>
                      </a:r>
                      <a:r>
                        <a:rPr lang="ru-RU" sz="1600" b="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проекта</a:t>
                      </a:r>
                      <a:endParaRPr lang="en-US" sz="1600" b="0" kern="1200" dirty="0">
                        <a:solidFill>
                          <a:srgbClr val="DDDDD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575" marR="56575" marT="56575" marB="56575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68020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1726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="" xmlns:p188="http://schemas.microsoft.com/office/powerpoint/2018/8/main" r:id="rId3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44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Структура проекта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9657" y="638629"/>
            <a:ext cx="51648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smtClean="0">
                <a:solidFill>
                  <a:srgbClr val="FF423F"/>
                </a:solidFill>
              </a:rPr>
              <a:t>Структура проектов </a:t>
            </a:r>
            <a:r>
              <a:rPr lang="en-US" sz="2400" smtClean="0">
                <a:solidFill>
                  <a:srgbClr val="FF423F"/>
                </a:solidFill>
              </a:rPr>
              <a:t>Spring Framework.</a:t>
            </a:r>
          </a:p>
          <a:p>
            <a:r>
              <a:rPr lang="ru-RU" sz="2400" smtClean="0"/>
              <a:t>Для примера – </a:t>
            </a:r>
            <a:r>
              <a:rPr lang="en-US" sz="2400" smtClean="0">
                <a:solidFill>
                  <a:srgbClr val="BC5CFF"/>
                </a:solidFill>
              </a:rPr>
              <a:t>spring-web.</a:t>
            </a:r>
            <a:endParaRPr lang="ru-RU" sz="2400">
              <a:solidFill>
                <a:srgbClr val="BC5CFF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703" y="1583527"/>
            <a:ext cx="5752554" cy="513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81" y="1563514"/>
            <a:ext cx="4848225" cy="2003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81" y="3654879"/>
            <a:ext cx="484822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28874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="" xmlns:p188="http://schemas.microsoft.com/office/powerpoint/2018/8/main" r:id="rId6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4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Правила именования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411" y="661305"/>
            <a:ext cx="4892675" cy="5847755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Идентификатор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должен начинаться с буквы, символа валюты (например, $) или знака подчеркивания. Обратите внимание, идентификатор 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может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начинаться с цифры.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После первого символа идентификатор может содержать 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любые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комбинации букв, символов валюты, соединяющих символов или цифр.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 точки зрения компилятора, 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нет никаких ограничений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количество символов, содержащихся в идентификаторе.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 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можете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использовать ключевые слова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качестве идентификатора.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Идентификаторы в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чувствительны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к регистру символов. Таким образом,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— не одно и то же.</a:t>
            </a:r>
          </a:p>
          <a:p>
            <a:endParaRPr lang="ru-RU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741" y="661304"/>
            <a:ext cx="6918259" cy="584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61072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="" xmlns:p188="http://schemas.microsoft.com/office/powerpoint/2018/8/main" r:id="rId4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8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Java Naming Convention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7" y="611340"/>
            <a:ext cx="4733016" cy="5693866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Имена классов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пишем с большой буквы. В остальном — Camel Case.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Имена методов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и идентификаторов пишем с маленькой буквы. В остальном — Camel Case.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Константы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 объявляем как static и final переменные. Их имя целиком пишется большими буквами, слова разделяются при помощи знака подчеркивания.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Чтобы получить имя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getter'а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 для свойства, просто меняем первую букву в его имени на заглавную и дописываем слово get в начало.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Чтобы получить имя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setter'a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 для свойства, просто меняем первую букву в его имени на заглавную и дописываем слово set в начало</a:t>
            </a:r>
            <a:r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432" y="617991"/>
            <a:ext cx="6480970" cy="6240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37762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="" xmlns:p188="http://schemas.microsoft.com/office/powerpoint/2018/8/main" r:id="rId4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5326" y="666752"/>
            <a:ext cx="6234985" cy="5909310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JDK (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Development Kit)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— это набор инструментов, который необходим для разработки приложений на языке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Он включает в себя компилятор, библиотеки и другие утилиты, которые позволяют создавать, тестировать и отлаживать Java-программы.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компоненты JDK:</a:t>
            </a:r>
          </a:p>
          <a:p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Compiler (javac):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Преобразует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исходный код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в байт-код, который может выполняться на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Virtual Machine (JVM).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Runtime Environment (JRE):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Среда выполнения, необходимая для запуска Java-приложений.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Инструменты разработки: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Утилиты для работы с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такие как javadoc (для генерации документации) и jdb (отладчик).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Ссылки для скачивания представлены в отдельном файле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DD9D037B-14FA-D124-4EC9-D39B70301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935" y="719259"/>
            <a:ext cx="4633739" cy="2709741"/>
          </a:xfrm>
          <a:prstGeom prst="rect">
            <a:avLst/>
          </a:prstGeom>
        </p:spPr>
      </p:pic>
      <p:sp>
        <p:nvSpPr>
          <p:cNvPr id="9" name="Заголовок 8">
            <a:extLst>
              <a:ext uri="{FF2B5EF4-FFF2-40B4-BE49-F238E27FC236}">
                <a16:creationId xmlns="" xmlns:a16="http://schemas.microsoft.com/office/drawing/2014/main" id="{DF878FEC-44A2-FA4D-209E-B9DDCFCB360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Java SDK (JDK)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8952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="" xmlns:p188="http://schemas.microsoft.com/office/powerpoint/2018/8/main" r:id="rId4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8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Java Naming Convention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6" y="580573"/>
            <a:ext cx="4907188" cy="6093976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свойство </a:t>
            </a:r>
            <a:r>
              <a:rPr lang="en-US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, то допустимо использовать префикс is вместо get.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Один файл может содержать только один класс с модификатором public. Классов с идентификатором по умолчанию, при этом, в нем может быть сколько угодно.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 содрежит класс с модификатором доступа public, то имя этого файла должно совпадать с именем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публичного класса.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Если есть импорты других пакетов, то они идут сразу за декларацией пакета и до объявления любых классов. Если декларации пакета нет — в начале файла.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Файлы, которые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содержат публичных классов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, могут иметь имя, которое не совпадает ни с одним из объявленных в нем классов</a:t>
            </a:r>
            <a:r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914" y="573315"/>
            <a:ext cx="6744860" cy="1901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914" y="2475044"/>
            <a:ext cx="6549910" cy="266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914" y="5140932"/>
            <a:ext cx="7097486" cy="1717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84882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="" xmlns:p188="http://schemas.microsoft.com/office/powerpoint/2018/8/main" r:id="rId6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85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Импорт классов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35420"/>
            <a:ext cx="12192000" cy="2492990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ru-RU" sz="240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Способы импорта</a:t>
            </a:r>
            <a:endParaRPr lang="en-US" sz="2400">
              <a:solidFill>
                <a:srgbClr val="FF42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Импорт конкретного класса</a:t>
            </a:r>
            <a:r>
              <a:rPr lang="en-US" sz="24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  <a:r>
              <a:rPr lang="en-US" sz="2400" smtClean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import java.util.Arrays;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Импорт конкретного метода/поля класса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- import static java.lang.Math.max;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Импорт всего пакета целиком                  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- import java.util.*;</a:t>
            </a:r>
          </a:p>
          <a:p>
            <a:endParaRPr lang="ru-RU" b="1"/>
          </a:p>
          <a:p>
            <a:endParaRPr lang="ru-RU" b="1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9" y="3573009"/>
            <a:ext cx="4533900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003" y="3303360"/>
            <a:ext cx="6297613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003" y="5182961"/>
            <a:ext cx="6307137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480057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="" xmlns:p188="http://schemas.microsoft.com/office/powerpoint/2018/8/main" r:id="rId6"/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09799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Конфликты имен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80124"/>
            <a:ext cx="5558971" cy="678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smtClean="0">
                <a:solidFill>
                  <a:srgbClr val="FF423F"/>
                </a:solidFill>
                <a:latin typeface="Arial" panose="020B0604020202020204" pitchFamily="34" charset="0"/>
              </a:rPr>
              <a:t>1) </a:t>
            </a:r>
            <a:r>
              <a:rPr lang="ru-RU" sz="2100" smtClean="0">
                <a:latin typeface="Arial" panose="020B0604020202020204" pitchFamily="34" charset="0"/>
              </a:rPr>
              <a:t>Для </a:t>
            </a:r>
            <a:r>
              <a:rPr lang="ru-RU" sz="2100">
                <a:latin typeface="Arial" panose="020B0604020202020204" pitchFamily="34" charset="0"/>
              </a:rPr>
              <a:t>того, чтобы обратиться к </a:t>
            </a: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нужному классу </a:t>
            </a:r>
            <a:r>
              <a:rPr lang="ru-RU" sz="2100">
                <a:latin typeface="Arial" panose="020B0604020202020204" pitchFamily="34" charset="0"/>
              </a:rPr>
              <a:t>и избежать коллизии при совпадении имен, когда компилятор не может выбрать нужный тип, необходимо указать его </a:t>
            </a: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полное имя</a:t>
            </a:r>
            <a:r>
              <a:rPr lang="ru-RU" sz="2100">
                <a:latin typeface="Arial" panose="020B0604020202020204" pitchFamily="34" charset="0"/>
              </a:rPr>
              <a:t>. Оно включает в себя </a:t>
            </a: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название пакета</a:t>
            </a:r>
            <a:r>
              <a:rPr lang="ru-RU" sz="2100">
                <a:latin typeface="Arial" panose="020B0604020202020204" pitchFamily="34" charset="0"/>
              </a:rPr>
              <a:t>, где размещается класс, и его непосредственное имя</a:t>
            </a:r>
            <a:r>
              <a:rPr lang="ru-RU" sz="2100" smtClean="0">
                <a:latin typeface="Arial" panose="020B0604020202020204" pitchFamily="34" charset="0"/>
              </a:rPr>
              <a:t>.</a:t>
            </a:r>
            <a:endParaRPr lang="en-US" sz="2100" smtClean="0">
              <a:latin typeface="Arial" panose="020B0604020202020204" pitchFamily="34" charset="0"/>
            </a:endParaRPr>
          </a:p>
          <a:p>
            <a:endParaRPr lang="en-US" sz="2100">
              <a:latin typeface="Arial" panose="020B0604020202020204" pitchFamily="34" charset="0"/>
            </a:endParaRPr>
          </a:p>
          <a:p>
            <a:r>
              <a:rPr lang="en-US" sz="2100" smtClean="0">
                <a:solidFill>
                  <a:srgbClr val="FF423F"/>
                </a:solidFill>
                <a:latin typeface="Arial" panose="020B0604020202020204" pitchFamily="34" charset="0"/>
              </a:rPr>
              <a:t>2) </a:t>
            </a:r>
            <a:r>
              <a:rPr lang="en-US" sz="2100" smtClean="0">
                <a:latin typeface="Arial" panose="020B0604020202020204" pitchFamily="34" charset="0"/>
              </a:rPr>
              <a:t>E</a:t>
            </a:r>
            <a:r>
              <a:rPr lang="ru-RU" sz="2100">
                <a:latin typeface="Arial" panose="020B0604020202020204" pitchFamily="34" charset="0"/>
              </a:rPr>
              <a:t>сли повторяющиеся имена классов </a:t>
            </a: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являются вашими</a:t>
            </a:r>
            <a:r>
              <a:rPr lang="ru-RU" sz="2100">
                <a:latin typeface="Arial" panose="020B0604020202020204" pitchFamily="34" charset="0"/>
              </a:rPr>
              <a:t>, а не частью внешних библиотек, к которым у вас нет доступа, то просто </a:t>
            </a: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переименуйте один из своих </a:t>
            </a:r>
            <a:r>
              <a:rPr lang="ru-RU" sz="2100" smtClean="0">
                <a:solidFill>
                  <a:srgbClr val="BC5CFF"/>
                </a:solidFill>
                <a:latin typeface="Arial" panose="020B0604020202020204" pitchFamily="34" charset="0"/>
              </a:rPr>
              <a:t>классов</a:t>
            </a:r>
            <a:endParaRPr lang="en-US" sz="2100" smtClean="0">
              <a:solidFill>
                <a:srgbClr val="BC5CFF"/>
              </a:solidFill>
              <a:latin typeface="Arial" panose="020B0604020202020204" pitchFamily="34" charset="0"/>
            </a:endParaRPr>
          </a:p>
          <a:p>
            <a:endParaRPr lang="ru-RU" sz="2100">
              <a:solidFill>
                <a:srgbClr val="BC5CFF"/>
              </a:solidFill>
              <a:latin typeface="Arial" panose="020B0604020202020204" pitchFamily="34" charset="0"/>
            </a:endParaRPr>
          </a:p>
          <a:p>
            <a:r>
              <a:rPr lang="en-US" sz="2100" smtClean="0">
                <a:solidFill>
                  <a:srgbClr val="FF423F"/>
                </a:solidFill>
                <a:latin typeface="Arial" panose="020B0604020202020204" pitchFamily="34" charset="0"/>
              </a:rPr>
              <a:t>3) </a:t>
            </a:r>
            <a:r>
              <a:rPr lang="ru-RU" sz="2100" smtClean="0">
                <a:latin typeface="Arial" panose="020B0604020202020204" pitchFamily="34" charset="0"/>
              </a:rPr>
              <a:t>Можно </a:t>
            </a:r>
            <a:r>
              <a:rPr lang="ru-RU" sz="2100">
                <a:latin typeface="Arial" panose="020B0604020202020204" pitchFamily="34" charset="0"/>
              </a:rPr>
              <a:t>создавать промежуточные </a:t>
            </a: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классы-обертки</a:t>
            </a:r>
            <a:r>
              <a:rPr lang="ru-RU" sz="2100">
                <a:latin typeface="Arial" panose="020B0604020202020204" pitchFamily="34" charset="0"/>
              </a:rPr>
              <a:t>, которые не будут ничего делать, кроме как содержать </a:t>
            </a: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поле экземпляра класса</a:t>
            </a:r>
            <a:r>
              <a:rPr lang="ru-RU" sz="2100">
                <a:latin typeface="Arial" panose="020B0604020202020204" pitchFamily="34" charset="0"/>
              </a:rPr>
              <a:t>, имя которого дублируется</a:t>
            </a:r>
          </a:p>
          <a:p>
            <a:endParaRPr lang="ru-RU" b="1">
              <a:latin typeface="Arial" panose="020B0604020202020204" pitchFamily="34" charset="0"/>
            </a:endParaRPr>
          </a:p>
          <a:p>
            <a:endParaRPr lang="ru-RU" b="1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970" y="1064049"/>
            <a:ext cx="6633029" cy="4833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217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4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Класс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" y="622927"/>
            <a:ext cx="5950857" cy="6063198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</a:rPr>
              <a:t>	</a:t>
            </a:r>
            <a:r>
              <a:rPr lang="ru-RU" sz="24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свойства класса в </a:t>
            </a:r>
            <a:r>
              <a:rPr lang="en-US" sz="24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JAVA:</a:t>
            </a:r>
          </a:p>
          <a:p>
            <a:endParaRPr lang="en-US" sz="2400" dirty="0">
              <a:solidFill>
                <a:srgbClr val="FF42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Класс может быть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общедоступным</a:t>
            </a:r>
            <a:r>
              <a:rPr lang="en-US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(public)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или иметь доступ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умолчанию</a:t>
            </a:r>
            <a:r>
              <a:rPr lang="en-US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(default)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Название должно начинаться с буквы (по соглашению,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заглавной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Класс может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наследоваться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только от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одного родительского класса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Список интерфейсов,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реализованных классом, если таковые имеются, перед которым указывается ключевое слово </a:t>
            </a:r>
            <a:r>
              <a:rPr lang="ru-RU" sz="2000" dirty="0" err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implements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разделяется запятыми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Класс может реализовывать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более одного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интерфейса.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Класс может быть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вложенным(</a:t>
            </a:r>
            <a:r>
              <a:rPr lang="en-US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nested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solidFill>
                <a:srgbClr val="BC5C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286" y="2264122"/>
            <a:ext cx="34099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286" y="577850"/>
            <a:ext cx="3438525" cy="1686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286" y="3140422"/>
            <a:ext cx="3981450" cy="1469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286" y="4610100"/>
            <a:ext cx="425767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885404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="" xmlns:p188="http://schemas.microsoft.com/office/powerpoint/2018/8/main" r:id="rId7"/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4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Шаблон класса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832176"/>
            <a:ext cx="6411816" cy="4462760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Модификатор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class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ИмяКласса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rgbClr val="6FAD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переменнаяЭкземпляра1;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rgbClr val="6FADC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переменнаяЭкземпляра2;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  // ...</a:t>
            </a:r>
          </a:p>
          <a:p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Модификатор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тип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имяМетода</a:t>
            </a:r>
            <a:r>
              <a:rPr lang="ru-RU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(список параметров) {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      // тело метода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ru-RU" sz="2400" dirty="0">
              <a:latin typeface="Arial" panose="020B0604020202020204" pitchFamily="34" charset="0"/>
            </a:endParaRPr>
          </a:p>
          <a:p>
            <a:endParaRPr lang="ru-RU" sz="2400" dirty="0">
              <a:latin typeface="Arial" panose="020B0604020202020204" pitchFamily="34" charset="0"/>
            </a:endParaRPr>
          </a:p>
          <a:p>
            <a:endParaRPr lang="ru-RU" b="1" dirty="0">
              <a:latin typeface="Arial" panose="020B0604020202020204" pitchFamily="34" charset="0"/>
            </a:endParaRPr>
          </a:p>
          <a:p>
            <a:endParaRPr lang="ru-RU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31306" y="840387"/>
            <a:ext cx="5306619" cy="5293757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class Box {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depth;</a:t>
            </a:r>
          </a:p>
          <a:p>
            <a:endParaRPr lang="en-US" sz="2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n-US" sz="2000" dirty="0">
                <a:solidFill>
                  <a:srgbClr val="33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pack(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Wrapper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wraper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// Logic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sz="2000" dirty="0">
                <a:solidFill>
                  <a:srgbClr val="33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getWidth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return width;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lvl="1"/>
            <a:r>
              <a:rPr lang="en-US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void</a:t>
            </a:r>
            <a:r>
              <a:rPr lang="en-US" sz="2000" dirty="0">
                <a:solidFill>
                  <a:srgbClr val="339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create()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// Logic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958235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="" xmlns:p188="http://schemas.microsoft.com/office/powerpoint/2018/8/main" r:id="rId3"/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48" y="76119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Модификаторы доступа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725" y="762000"/>
            <a:ext cx="11953875" cy="3077766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en-US" sz="22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ru-RU" sz="22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— Доступ только в контексте класса</a:t>
            </a:r>
          </a:p>
          <a:p>
            <a:endParaRPr lang="ru-RU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(package, default, none)</a:t>
            </a:r>
            <a:r>
              <a:rPr lang="ru-RU" sz="22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ru-RU" sz="22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Доступ для самого класса и классов в том же пакете</a:t>
            </a:r>
          </a:p>
          <a:p>
            <a:endParaRPr lang="ru-RU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Protected</a:t>
            </a:r>
            <a:r>
              <a:rPr lang="ru-RU" sz="22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— Доступ в пределах самого класса, классов-наследников</a:t>
            </a:r>
          </a:p>
          <a:p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и классов пакета</a:t>
            </a:r>
          </a:p>
          <a:p>
            <a:endParaRPr lang="ru-RU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ru-RU" sz="22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>
                <a:latin typeface="Arial" panose="020B0604020202020204" pitchFamily="34" charset="0"/>
                <a:cs typeface="Arial" panose="020B0604020202020204" pitchFamily="34" charset="0"/>
              </a:rPr>
              <a:t>—Доступ есть всегда, когда доступен сам класс</a:t>
            </a:r>
          </a:p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3895725"/>
            <a:ext cx="8659812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25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4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Интерфейсы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94909"/>
            <a:ext cx="609600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">
                <a:solidFill>
                  <a:srgbClr val="FF423F"/>
                </a:solidFill>
                <a:latin typeface="Arial" panose="020B0604020202020204" pitchFamily="34" charset="0"/>
              </a:rPr>
              <a:t>Множественное наследование: </a:t>
            </a:r>
          </a:p>
          <a:p>
            <a:r>
              <a:rPr lang="ru-RU" sz="1700">
                <a:latin typeface="Arial" panose="020B0604020202020204" pitchFamily="34" charset="0"/>
              </a:rPr>
              <a:t>Классы могут реализовывать </a:t>
            </a:r>
            <a:r>
              <a:rPr lang="ru-RU" sz="1700">
                <a:solidFill>
                  <a:srgbClr val="BC5CFF"/>
                </a:solidFill>
                <a:latin typeface="Arial" panose="020B0604020202020204" pitchFamily="34" charset="0"/>
              </a:rPr>
              <a:t>несколько интерфейсов</a:t>
            </a:r>
          </a:p>
          <a:p>
            <a:endParaRPr lang="ru-RU" sz="1700">
              <a:solidFill>
                <a:srgbClr val="BC5CFF"/>
              </a:solidFill>
              <a:latin typeface="Arial" panose="020B0604020202020204" pitchFamily="34" charset="0"/>
            </a:endParaRPr>
          </a:p>
          <a:p>
            <a:r>
              <a:rPr lang="ru-RU" sz="1700">
                <a:solidFill>
                  <a:srgbClr val="FF423F"/>
                </a:solidFill>
                <a:latin typeface="Arial" panose="020B0604020202020204" pitchFamily="34" charset="0"/>
              </a:rPr>
              <a:t>Методы по умолчанию и статические методы:</a:t>
            </a:r>
            <a:endParaRPr lang="ru-RU" sz="1700">
              <a:latin typeface="Arial" panose="020B0604020202020204" pitchFamily="34" charset="0"/>
            </a:endParaRPr>
          </a:p>
          <a:p>
            <a:r>
              <a:rPr lang="ru-RU" sz="1700">
                <a:latin typeface="Arial" panose="020B0604020202020204" pitchFamily="34" charset="0"/>
              </a:rPr>
              <a:t>Начиная с Java 8, интерфейсы могут содержать </a:t>
            </a:r>
            <a:r>
              <a:rPr lang="ru-RU" sz="1700">
                <a:solidFill>
                  <a:srgbClr val="BC5CFF"/>
                </a:solidFill>
                <a:latin typeface="Arial" panose="020B0604020202020204" pitchFamily="34" charset="0"/>
              </a:rPr>
              <a:t>методы по умолчанию (с реализацией) </a:t>
            </a:r>
            <a:r>
              <a:rPr lang="ru-RU" sz="1700">
                <a:latin typeface="Arial" panose="020B0604020202020204" pitchFamily="34" charset="0"/>
              </a:rPr>
              <a:t>и статические методы. Это позволяет добавлять новые методы в интерфейсы </a:t>
            </a:r>
            <a:r>
              <a:rPr lang="ru-RU" sz="1700">
                <a:solidFill>
                  <a:srgbClr val="BC5CFF"/>
                </a:solidFill>
                <a:latin typeface="Arial" panose="020B0604020202020204" pitchFamily="34" charset="0"/>
              </a:rPr>
              <a:t>без необходимости изменять классы</a:t>
            </a:r>
            <a:r>
              <a:rPr lang="ru-RU" sz="1700">
                <a:latin typeface="Arial" panose="020B0604020202020204" pitchFamily="34" charset="0"/>
              </a:rPr>
              <a:t>, которые уже его реализуют.</a:t>
            </a:r>
          </a:p>
          <a:p>
            <a:endParaRPr lang="ru-RU" sz="1700">
              <a:latin typeface="Arial" panose="020B0604020202020204" pitchFamily="34" charset="0"/>
            </a:endParaRPr>
          </a:p>
          <a:p>
            <a:r>
              <a:rPr lang="ru-RU" sz="1700">
                <a:solidFill>
                  <a:srgbClr val="FF423F"/>
                </a:solidFill>
                <a:latin typeface="Arial" panose="020B0604020202020204" pitchFamily="34" charset="0"/>
              </a:rPr>
              <a:t>Константы:</a:t>
            </a:r>
            <a:endParaRPr lang="ru-RU" sz="1700">
              <a:latin typeface="Arial" panose="020B0604020202020204" pitchFamily="34" charset="0"/>
            </a:endParaRPr>
          </a:p>
          <a:p>
            <a:r>
              <a:rPr lang="ru-RU" sz="1700">
                <a:latin typeface="Arial" panose="020B0604020202020204" pitchFamily="34" charset="0"/>
              </a:rPr>
              <a:t>Все поля в интерфейсе являются по умолчанию </a:t>
            </a:r>
            <a:r>
              <a:rPr lang="ru-RU" sz="1700">
                <a:solidFill>
                  <a:srgbClr val="BC5CFF"/>
                </a:solidFill>
                <a:latin typeface="Arial" panose="020B0604020202020204" pitchFamily="34" charset="0"/>
              </a:rPr>
              <a:t>public, static и final</a:t>
            </a:r>
            <a:r>
              <a:rPr lang="ru-RU" sz="1700">
                <a:latin typeface="Arial" panose="020B0604020202020204" pitchFamily="34" charset="0"/>
              </a:rPr>
              <a:t>. Это означает, что они должны быть </a:t>
            </a:r>
            <a:r>
              <a:rPr lang="ru-RU" sz="1700">
                <a:solidFill>
                  <a:srgbClr val="BC5CFF"/>
                </a:solidFill>
                <a:latin typeface="Arial" panose="020B0604020202020204" pitchFamily="34" charset="0"/>
              </a:rPr>
              <a:t>инициализированы при объявлении </a:t>
            </a:r>
            <a:r>
              <a:rPr lang="ru-RU" sz="1700">
                <a:latin typeface="Arial" panose="020B0604020202020204" pitchFamily="34" charset="0"/>
              </a:rPr>
              <a:t>и не могут быть изменены.</a:t>
            </a:r>
          </a:p>
          <a:p>
            <a:endParaRPr lang="ru-RU" sz="1700">
              <a:latin typeface="Arial" panose="020B0604020202020204" pitchFamily="34" charset="0"/>
            </a:endParaRPr>
          </a:p>
          <a:p>
            <a:r>
              <a:rPr lang="ru-RU" sz="1700">
                <a:solidFill>
                  <a:srgbClr val="FF423F"/>
                </a:solidFill>
                <a:latin typeface="Arial" panose="020B0604020202020204" pitchFamily="34" charset="0"/>
              </a:rPr>
              <a:t>Отсутствие состояния:</a:t>
            </a:r>
          </a:p>
          <a:p>
            <a:r>
              <a:rPr lang="ru-RU" sz="1700">
                <a:latin typeface="Arial" panose="020B0604020202020204" pitchFamily="34" charset="0"/>
              </a:rPr>
              <a:t>Интерфейсы </a:t>
            </a:r>
            <a:r>
              <a:rPr lang="ru-RU" sz="1700">
                <a:solidFill>
                  <a:srgbClr val="BC5CFF"/>
                </a:solidFill>
                <a:latin typeface="Arial" panose="020B0604020202020204" pitchFamily="34" charset="0"/>
              </a:rPr>
              <a:t>не могут </a:t>
            </a:r>
            <a:r>
              <a:rPr lang="ru-RU" sz="1700">
                <a:latin typeface="Arial" panose="020B0604020202020204" pitchFamily="34" charset="0"/>
              </a:rPr>
              <a:t>содержать экземплярные переменные (состояние). Они могут содержать только </a:t>
            </a:r>
            <a:r>
              <a:rPr lang="ru-RU" sz="1700">
                <a:solidFill>
                  <a:srgbClr val="BC5CFF"/>
                </a:solidFill>
                <a:latin typeface="Arial" panose="020B0604020202020204" pitchFamily="34" charset="0"/>
              </a:rPr>
              <a:t>константы и методы</a:t>
            </a:r>
            <a:r>
              <a:rPr lang="ru-RU" sz="1700">
                <a:latin typeface="Arial" panose="020B0604020202020204" pitchFamily="34" charset="0"/>
              </a:rPr>
              <a:t>, что делает их чистыми абстракциями</a:t>
            </a:r>
            <a:r>
              <a:rPr lang="ru-RU" sz="1700" smtClean="0">
                <a:latin typeface="Arial" panose="020B0604020202020204" pitchFamily="34" charset="0"/>
              </a:rPr>
              <a:t>.</a:t>
            </a:r>
            <a:endParaRPr lang="ru-RU" sz="1700">
              <a:latin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317" y="594909"/>
            <a:ext cx="5138824" cy="6202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6917053"/>
      </p:ext>
    </p:extLst>
  </p:cSld>
  <p:clrMapOvr>
    <a:masterClrMapping/>
  </p:clrMapOvr>
  <p:extLst mod="1">
    <p:ext uri="{6950BFC3-D8DA-4A85-94F7-54DA5524770B}">
      <p188:commentRel xmlns="" xmlns:p188="http://schemas.microsoft.com/office/powerpoint/2018/8/main" r:id="rId4"/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4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Интерфейсы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9169" y="640358"/>
            <a:ext cx="646109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" smtClean="0">
                <a:solidFill>
                  <a:srgbClr val="FF423F"/>
                </a:solidFill>
                <a:latin typeface="Arial" panose="020B0604020202020204" pitchFamily="34" charset="0"/>
              </a:rPr>
              <a:t>Поддержка </a:t>
            </a:r>
            <a:r>
              <a:rPr lang="ru-RU" sz="1700">
                <a:solidFill>
                  <a:srgbClr val="FF423F"/>
                </a:solidFill>
                <a:latin typeface="Arial" panose="020B0604020202020204" pitchFamily="34" charset="0"/>
              </a:rPr>
              <a:t>функциональных интерфейсов:</a:t>
            </a:r>
            <a:endParaRPr lang="ru-RU" sz="1700">
              <a:latin typeface="Arial" panose="020B0604020202020204" pitchFamily="34" charset="0"/>
            </a:endParaRPr>
          </a:p>
          <a:p>
            <a:r>
              <a:rPr lang="ru-RU" sz="1700">
                <a:latin typeface="Arial" panose="020B0604020202020204" pitchFamily="34" charset="0"/>
              </a:rPr>
              <a:t>Интерфейсы с единственным абстрактным методом называются </a:t>
            </a:r>
            <a:r>
              <a:rPr lang="ru-RU" sz="1700">
                <a:solidFill>
                  <a:srgbClr val="BC5CFF"/>
                </a:solidFill>
                <a:latin typeface="Arial" panose="020B0604020202020204" pitchFamily="34" charset="0"/>
              </a:rPr>
              <a:t>функциональными интерфейсами. </a:t>
            </a:r>
            <a:r>
              <a:rPr lang="ru-RU" sz="1700">
                <a:latin typeface="Arial" panose="020B0604020202020204" pitchFamily="34" charset="0"/>
              </a:rPr>
              <a:t>Они могут быть использованы </a:t>
            </a:r>
            <a:r>
              <a:rPr lang="ru-RU" sz="1700">
                <a:solidFill>
                  <a:srgbClr val="BC5CFF"/>
                </a:solidFill>
                <a:latin typeface="Arial" panose="020B0604020202020204" pitchFamily="34" charset="0"/>
              </a:rPr>
              <a:t>в лямбда-выражениях </a:t>
            </a:r>
            <a:r>
              <a:rPr lang="ru-RU" sz="1700">
                <a:latin typeface="Arial" panose="020B0604020202020204" pitchFamily="34" charset="0"/>
              </a:rPr>
              <a:t>и в функциональном программировании, что упрощает работу с коллекциями и потоками данных.</a:t>
            </a:r>
          </a:p>
          <a:p>
            <a:endParaRPr lang="ru-RU" sz="1700">
              <a:latin typeface="Arial" panose="020B0604020202020204" pitchFamily="34" charset="0"/>
            </a:endParaRPr>
          </a:p>
          <a:p>
            <a:r>
              <a:rPr lang="ru-RU" sz="1700">
                <a:solidFill>
                  <a:srgbClr val="FF423F"/>
                </a:solidFill>
                <a:latin typeface="Arial" panose="020B0604020202020204" pitchFamily="34" charset="0"/>
              </a:rPr>
              <a:t>Наследование интерфейсов:</a:t>
            </a:r>
            <a:endParaRPr lang="ru-RU" sz="1700">
              <a:latin typeface="Arial" panose="020B0604020202020204" pitchFamily="34" charset="0"/>
            </a:endParaRPr>
          </a:p>
          <a:p>
            <a:r>
              <a:rPr lang="ru-RU" sz="1700">
                <a:latin typeface="Arial" panose="020B0604020202020204" pitchFamily="34" charset="0"/>
              </a:rPr>
              <a:t>Интерфейсы могут наследовать </a:t>
            </a:r>
            <a:r>
              <a:rPr lang="ru-RU" sz="1700">
                <a:solidFill>
                  <a:srgbClr val="BC5CFF"/>
                </a:solidFill>
                <a:latin typeface="Arial" panose="020B0604020202020204" pitchFamily="34" charset="0"/>
              </a:rPr>
              <a:t>другие интерфейсы. </a:t>
            </a:r>
            <a:r>
              <a:rPr lang="ru-RU" sz="1700">
                <a:latin typeface="Arial" panose="020B0604020202020204" pitchFamily="34" charset="0"/>
              </a:rPr>
              <a:t>Это позволяет создавать иерархии интерфейсов и комбинировать их функциональность.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49" y="573416"/>
            <a:ext cx="4692152" cy="6217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169" y="4067612"/>
            <a:ext cx="546735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5405876"/>
      </p:ext>
    </p:extLst>
  </p:cSld>
  <p:clrMapOvr>
    <a:masterClrMapping/>
  </p:clrMapOvr>
  <p:extLst mod="1">
    <p:ext uri="{6950BFC3-D8DA-4A85-94F7-54DA5524770B}">
      <p188:commentRel xmlns="" xmlns:p188="http://schemas.microsoft.com/office/powerpoint/2018/8/main" r:id="rId5"/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5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Наследование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06776"/>
            <a:ext cx="499403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Однонаследование: </a:t>
            </a:r>
            <a:r>
              <a:rPr lang="ru-RU">
                <a:latin typeface="Arial" panose="020B0604020202020204" pitchFamily="34" charset="0"/>
              </a:rPr>
              <a:t>Класс может наследовать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только один </a:t>
            </a:r>
            <a:r>
              <a:rPr lang="ru-RU">
                <a:latin typeface="Arial" panose="020B0604020202020204" pitchFamily="34" charset="0"/>
              </a:rPr>
              <a:t>родительский класс.</a:t>
            </a:r>
            <a:endParaRPr lang="en-US">
              <a:latin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</a:endParaRPr>
          </a:p>
          <a:p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Ключевое слово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extends</a:t>
            </a:r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:</a:t>
            </a:r>
            <a:r>
              <a:rPr lang="ru-RU">
                <a:latin typeface="Arial" panose="020B0604020202020204" pitchFamily="34" charset="0"/>
              </a:rPr>
              <a:t> Для создания подкласса используется ключевое слово extends. Подкласс наследует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все нестатические поля и методы</a:t>
            </a:r>
            <a:r>
              <a:rPr lang="ru-RU">
                <a:latin typeface="Arial" panose="020B0604020202020204" pitchFamily="34" charset="0"/>
              </a:rPr>
              <a:t> родительского класса.</a:t>
            </a:r>
            <a:endParaRPr lang="en-US">
              <a:latin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</a:endParaRPr>
          </a:p>
          <a:p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Ключевое слово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super</a:t>
            </a:r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: </a:t>
            </a:r>
            <a:r>
              <a:rPr lang="ru-RU">
                <a:latin typeface="Arial" panose="020B0604020202020204" pitchFamily="34" charset="0"/>
              </a:rPr>
              <a:t>Ключевое слово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super</a:t>
            </a:r>
            <a:r>
              <a:rPr lang="ru-RU">
                <a:latin typeface="Arial" panose="020B0604020202020204" pitchFamily="34" charset="0"/>
              </a:rPr>
              <a:t> используется для обращения к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методам и конструкторам родительского класса</a:t>
            </a:r>
            <a:r>
              <a:rPr lang="ru-RU">
                <a:latin typeface="Arial" panose="020B0604020202020204" pitchFamily="34" charset="0"/>
              </a:rPr>
              <a:t>.</a:t>
            </a:r>
            <a:endParaRPr lang="en-US">
              <a:latin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</a:endParaRPr>
          </a:p>
          <a:p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Переопределение методов (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Overriding</a:t>
            </a:r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):</a:t>
            </a:r>
            <a:r>
              <a:rPr lang="ru-RU">
                <a:latin typeface="Arial" panose="020B0604020202020204" pitchFamily="34" charset="0"/>
              </a:rPr>
              <a:t> Подкласс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может переопределить </a:t>
            </a:r>
            <a:r>
              <a:rPr lang="ru-RU">
                <a:latin typeface="Arial" panose="020B0604020202020204" pitchFamily="34" charset="0"/>
              </a:rPr>
              <a:t>методы родительского класса.</a:t>
            </a:r>
            <a:endParaRPr lang="en-US">
              <a:latin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</a:endParaRPr>
          </a:p>
          <a:p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Доступ к полям и методам:</a:t>
            </a:r>
            <a:r>
              <a:rPr lang="ru-RU">
                <a:latin typeface="Arial" panose="020B0604020202020204" pitchFamily="34" charset="0"/>
              </a:rPr>
              <a:t> Подкласс имеет доступ к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public и protected </a:t>
            </a:r>
            <a:r>
              <a:rPr lang="ru-RU">
                <a:latin typeface="Arial" panose="020B0604020202020204" pitchFamily="34" charset="0"/>
              </a:rPr>
              <a:t>полям и методам родительского класса.</a:t>
            </a:r>
            <a:endParaRPr lang="en-US">
              <a:latin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158" y="592387"/>
            <a:ext cx="6234094" cy="626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13323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="" xmlns:p188="http://schemas.microsoft.com/office/powerpoint/2018/8/main" r:id="rId4"/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5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Наследование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" y="506776"/>
            <a:ext cx="48634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mtClean="0">
                <a:solidFill>
                  <a:srgbClr val="FF423F"/>
                </a:solidFill>
                <a:latin typeface="Arial" panose="020B0604020202020204" pitchFamily="34" charset="0"/>
              </a:rPr>
              <a:t>Абстрактные </a:t>
            </a:r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классы и методы:</a:t>
            </a:r>
            <a:r>
              <a:rPr lang="ru-RU">
                <a:latin typeface="Arial" panose="020B0604020202020204" pitchFamily="34" charset="0"/>
              </a:rPr>
              <a:t> Абстрактный класс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не может быть инстанцирован и может содержать абстрактные методы</a:t>
            </a:r>
            <a:r>
              <a:rPr lang="ru-RU">
                <a:latin typeface="Arial" panose="020B0604020202020204" pitchFamily="34" charset="0"/>
              </a:rPr>
              <a:t>, которые должны быть реализованы в подклассах.</a:t>
            </a:r>
            <a:endParaRPr lang="en-US">
              <a:latin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</a:endParaRPr>
          </a:p>
          <a:p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Интерфейсы: </a:t>
            </a:r>
            <a:r>
              <a:rPr lang="ru-RU">
                <a:latin typeface="Arial" panose="020B0604020202020204" pitchFamily="34" charset="0"/>
              </a:rPr>
              <a:t>Классы могут реализовывать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несколько</a:t>
            </a:r>
            <a:r>
              <a:rPr lang="ru-RU">
                <a:latin typeface="Arial" panose="020B0604020202020204" pitchFamily="34" charset="0"/>
              </a:rPr>
              <a:t> интерфейсов.</a:t>
            </a:r>
            <a:endParaRPr lang="en-US">
              <a:latin typeface="Arial" panose="020B0604020202020204" pitchFamily="34" charset="0"/>
            </a:endParaRPr>
          </a:p>
          <a:p>
            <a:endParaRPr lang="ru-RU">
              <a:latin typeface="Arial" panose="020B0604020202020204" pitchFamily="34" charset="0"/>
            </a:endParaRPr>
          </a:p>
          <a:p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Иерархия классов: </a:t>
            </a:r>
            <a:r>
              <a:rPr lang="ru-RU">
                <a:latin typeface="Arial" panose="020B0604020202020204" pitchFamily="34" charset="0"/>
              </a:rPr>
              <a:t>Один класс может быть родительским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для нескольких подклассов</a:t>
            </a:r>
            <a:r>
              <a:rPr lang="ru-RU">
                <a:latin typeface="Arial" panose="020B0604020202020204" pitchFamily="34" charset="0"/>
              </a:rPr>
              <a:t>. </a:t>
            </a:r>
          </a:p>
          <a:p>
            <a:endParaRPr lang="ru-RU">
              <a:latin typeface="Arial" panose="020B0604020202020204" pitchFamily="34" charset="0"/>
            </a:endParaRPr>
          </a:p>
          <a:p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Класс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Object</a:t>
            </a:r>
            <a:r>
              <a:rPr lang="ru-RU">
                <a:solidFill>
                  <a:srgbClr val="FF423F"/>
                </a:solidFill>
                <a:latin typeface="Arial" panose="020B0604020202020204" pitchFamily="34" charset="0"/>
              </a:rPr>
              <a:t>:</a:t>
            </a:r>
            <a:r>
              <a:rPr lang="ru-RU">
                <a:latin typeface="Arial" panose="020B0604020202020204" pitchFamily="34" charset="0"/>
              </a:rPr>
              <a:t> Все классы в Java неявно наследуются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от класса Object</a:t>
            </a:r>
            <a:r>
              <a:rPr lang="ru-RU">
                <a:latin typeface="Arial" panose="020B0604020202020204" pitchFamily="34" charset="0"/>
              </a:rPr>
              <a:t>, который является корнем иерархии классов. Это означает, что все классы имеют доступ к методам класса Object, таким как </a:t>
            </a:r>
            <a:r>
              <a:rPr lang="ru-RU">
                <a:solidFill>
                  <a:srgbClr val="BC5CFF"/>
                </a:solidFill>
                <a:latin typeface="Arial" panose="020B0604020202020204" pitchFamily="34" charset="0"/>
              </a:rPr>
              <a:t>equals(), hashCode(), toString()</a:t>
            </a:r>
            <a:r>
              <a:rPr lang="ru-RU">
                <a:latin typeface="Arial" panose="020B0604020202020204" pitchFamily="34" charset="0"/>
              </a:rPr>
              <a:t>, и т.д.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751" y="506776"/>
            <a:ext cx="4596016" cy="6226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0883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="" xmlns:p188="http://schemas.microsoft.com/office/powerpoint/2018/8/main" r:id="rId4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="" xmlns:a16="http://schemas.microsoft.com/office/drawing/2014/main" id="{DF878FEC-44A2-FA4D-209E-B9DDCFCB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3" y="0"/>
            <a:ext cx="11922492" cy="365125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Java SDK (JDK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Установка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883"/>
            <a:ext cx="12191999" cy="6469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67155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="" xmlns:p188="http://schemas.microsoft.com/office/powerpoint/2018/8/main" r:id="rId4"/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19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Полиморфизм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79293"/>
            <a:ext cx="53833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Полиморфизм времени компиляции (или статический полиморфизм):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Этот тип полиморфизма достигается с помощью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перегрузки методов (</a:t>
            </a:r>
            <a:r>
              <a:rPr lang="ru-RU" sz="2000" dirty="0" err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overloading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Перегрузка методов позволяет создавать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несколько методов с одинаковым именем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но с разными параметрами.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564275"/>
            <a:ext cx="6819900" cy="61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958038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="" xmlns:p188="http://schemas.microsoft.com/office/powerpoint/2018/8/main" r:id="rId4"/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19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Полиморфизм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220" y="579293"/>
            <a:ext cx="514221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smtClean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Полиморфизм </a:t>
            </a:r>
            <a:r>
              <a:rPr lang="ru-RU" sz="2000" dirty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времени выполнения (или динамический полиморфизм):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Этот тип полиморфизма достигается с помощью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переопределения методов (</a:t>
            </a:r>
            <a:r>
              <a:rPr lang="ru-RU" sz="2000" dirty="0" err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err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overriding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Он позволяет объектам разных классов реагировать на вызовы методов по-разному, в зависимости от типа объекта, на который ссылается ссылка.</a:t>
            </a:r>
          </a:p>
          <a:p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Динамический полиморфизм реализуется через </a:t>
            </a:r>
            <a:r>
              <a:rPr lang="ru-RU" sz="2000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иерархию классов (наследование) и интерфейсы.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300" y="579292"/>
            <a:ext cx="4963887" cy="6230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5296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="" xmlns:p188="http://schemas.microsoft.com/office/powerpoint/2018/8/main" r:id="rId4"/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90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Перегрузка методов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7117" y="680166"/>
            <a:ext cx="118761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>
                <a:solidFill>
                  <a:srgbClr val="FF423F"/>
                </a:solidFill>
                <a:latin typeface="Arial" panose="020B0604020202020204" pitchFamily="34" charset="0"/>
              </a:rPr>
              <a:t>Правила перегрузки:</a:t>
            </a:r>
          </a:p>
          <a:p>
            <a:endParaRPr lang="ru-RU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>
                <a:latin typeface="Arial" panose="020B0604020202020204" pitchFamily="34" charset="0"/>
              </a:rPr>
              <a:t>Методы должны иметь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</a:rPr>
              <a:t>одинаковое имя</a:t>
            </a:r>
            <a:r>
              <a:rPr lang="ru-RU" sz="2400"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>
                <a:latin typeface="Arial" panose="020B0604020202020204" pitchFamily="34" charset="0"/>
              </a:rPr>
              <a:t>Методы должны иметь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</a:rPr>
              <a:t>разные параметры </a:t>
            </a:r>
            <a:r>
              <a:rPr lang="ru-RU" sz="2400">
                <a:latin typeface="Arial" panose="020B0604020202020204" pitchFamily="34" charset="0"/>
              </a:rPr>
              <a:t>(различие в типах, количестве или порядке параметров).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>
                <a:latin typeface="Arial" panose="020B0604020202020204" pitchFamily="34" charset="0"/>
              </a:rPr>
              <a:t>Возвращаемый тип метода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</a:rPr>
              <a:t>не влияет </a:t>
            </a:r>
            <a:r>
              <a:rPr lang="ru-RU" sz="2400">
                <a:latin typeface="Arial" panose="020B0604020202020204" pitchFamily="34" charset="0"/>
              </a:rPr>
              <a:t>на перегрузку.</a:t>
            </a:r>
          </a:p>
        </p:txBody>
      </p:sp>
    </p:spTree>
    <p:extLst>
      <p:ext uri="{BB962C8B-B14F-4D97-AF65-F5344CB8AC3E}">
        <p14:creationId xmlns:p14="http://schemas.microsoft.com/office/powerpoint/2010/main" val="102603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15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Передача параметров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5884" y="582358"/>
            <a:ext cx="534027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>
                <a:latin typeface="Arial" panose="020B0604020202020204" pitchFamily="34" charset="0"/>
              </a:rPr>
              <a:t>В Java все параметры передаются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</a:rPr>
              <a:t>по значению. </a:t>
            </a:r>
            <a:r>
              <a:rPr lang="ru-RU" sz="2400">
                <a:latin typeface="Arial" panose="020B0604020202020204" pitchFamily="34" charset="0"/>
              </a:rPr>
              <a:t>Для примитивных типов это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</a:rPr>
              <a:t>копия значения</a:t>
            </a:r>
            <a:r>
              <a:rPr lang="ru-RU" sz="2400">
                <a:latin typeface="Arial" panose="020B0604020202020204" pitchFamily="34" charset="0"/>
              </a:rPr>
              <a:t>, а для ссылочных типов —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</a:rPr>
              <a:t>копия ссылки на объект</a:t>
            </a:r>
            <a:r>
              <a:rPr lang="ru-RU" sz="2400">
                <a:latin typeface="Arial" panose="020B0604020202020204" pitchFamily="34" charset="0"/>
              </a:rPr>
              <a:t>.</a:t>
            </a:r>
          </a:p>
          <a:p>
            <a:r>
              <a:rPr lang="ru-RU" sz="2400">
                <a:latin typeface="Arial" panose="020B0604020202020204" pitchFamily="34" charset="0"/>
              </a:rPr>
              <a:t>Это важно учитывать, чтобы избежать неожиданных изменений оригинальных объектов и значений.</a:t>
            </a:r>
          </a:p>
          <a:p>
            <a:r>
              <a:rPr lang="ru-RU" sz="2400">
                <a:solidFill>
                  <a:srgbClr val="FF423F"/>
                </a:solidFill>
                <a:latin typeface="Arial" panose="020B0604020202020204" pitchFamily="34" charset="0"/>
              </a:rPr>
              <a:t>Ссылочные типы: </a:t>
            </a:r>
            <a:r>
              <a:rPr lang="ru-RU" sz="2400">
                <a:latin typeface="Arial" panose="020B0604020202020204" pitchFamily="34" charset="0"/>
              </a:rPr>
              <a:t>Когда метод принимает объект (например, массивы, строки или пользовательские классы),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</a:rPr>
              <a:t>передается копия ссылки на объект.</a:t>
            </a:r>
            <a:r>
              <a:rPr lang="ru-RU" sz="2400">
                <a:latin typeface="Arial" panose="020B0604020202020204" pitchFamily="34" charset="0"/>
              </a:rPr>
              <a:t> Изменения в методе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</a:rPr>
              <a:t>могут повлиять </a:t>
            </a:r>
            <a:r>
              <a:rPr lang="ru-RU" sz="2400">
                <a:latin typeface="Arial" panose="020B0604020202020204" pitchFamily="34" charset="0"/>
              </a:rPr>
              <a:t>на оригинальный объект, так как обе ссылки указывают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</a:rPr>
              <a:t>на один и тот же объект в памяти</a:t>
            </a:r>
            <a:r>
              <a:rPr lang="ru-RU" sz="2400"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609" y="624132"/>
            <a:ext cx="5388043" cy="6206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1412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3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Внутренние и вложенные классы java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71748" y="815468"/>
            <a:ext cx="7395991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>
                <a:solidFill>
                  <a:srgbClr val="FF423F"/>
                </a:solidFill>
                <a:latin typeface="Arial" panose="020B0604020202020204" pitchFamily="34" charset="0"/>
              </a:rPr>
              <a:t>В Java существуют 4 типа вложенных (nested) классов:</a:t>
            </a:r>
          </a:p>
          <a:p>
            <a:endParaRPr lang="ru-RU" sz="3200"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>
                <a:latin typeface="Arial" panose="020B0604020202020204" pitchFamily="34" charset="0"/>
              </a:rPr>
              <a:t>Статические вложенные классы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>
                <a:latin typeface="Arial" panose="020B0604020202020204" pitchFamily="34" charset="0"/>
              </a:rPr>
              <a:t>Внутренние классы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>
                <a:latin typeface="Arial" panose="020B0604020202020204" pitchFamily="34" charset="0"/>
              </a:rPr>
              <a:t>Локальные классы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>
                <a:latin typeface="Arial" panose="020B0604020202020204" pitchFamily="34" charset="0"/>
              </a:rPr>
              <a:t>Анонимные (безымянные) классы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872" y="4996414"/>
            <a:ext cx="116658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>
                <a:latin typeface="Arial" panose="020B0604020202020204" pitchFamily="34" charset="0"/>
              </a:rPr>
              <a:t>Использование внутренних и вложенных классов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</a:rPr>
              <a:t>служит для организации кода</a:t>
            </a:r>
            <a:r>
              <a:rPr lang="ru-RU" sz="2400">
                <a:latin typeface="Arial" panose="020B0604020202020204" pitchFamily="34" charset="0"/>
              </a:rPr>
              <a:t>.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142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3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Внутренние и вложенные классы </a:t>
            </a:r>
            <a:r>
              <a:rPr lang="ru-RU" sz="2400" smtClean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ru-RU" sz="2400" smtClean="0">
                <a:solidFill>
                  <a:srgbClr val="FF423F"/>
                </a:solidFill>
                <a:latin typeface="Arial" panose="020B0604020202020204" pitchFamily="34" charset="0"/>
              </a:rPr>
              <a:t>Статические </a:t>
            </a:r>
            <a:r>
              <a:rPr lang="ru-RU" sz="2400">
                <a:solidFill>
                  <a:srgbClr val="FF423F"/>
                </a:solidFill>
                <a:latin typeface="Arial" panose="020B0604020202020204" pitchFamily="34" charset="0"/>
              </a:rPr>
              <a:t>вложенные </a:t>
            </a:r>
            <a:r>
              <a:rPr lang="ru-RU" sz="2400" smtClean="0">
                <a:solidFill>
                  <a:srgbClr val="FF423F"/>
                </a:solidFill>
                <a:latin typeface="Arial" panose="020B0604020202020204" pitchFamily="34" charset="0"/>
              </a:rPr>
              <a:t>классы</a:t>
            </a:r>
            <a:endParaRPr lang="ru-RU" sz="2400">
              <a:solidFill>
                <a:srgbClr val="FF42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969" y="2120062"/>
            <a:ext cx="8040688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0967" y="884814"/>
            <a:ext cx="118369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>
                <a:solidFill>
                  <a:srgbClr val="BC5CFF"/>
                </a:solidFill>
              </a:rPr>
              <a:t>Вложенные классы </a:t>
            </a:r>
            <a:r>
              <a:rPr lang="ru-RU" sz="2400"/>
              <a:t>объявляются внутри другого класса и имеют </a:t>
            </a:r>
            <a:r>
              <a:rPr lang="ru-RU" sz="2400">
                <a:solidFill>
                  <a:srgbClr val="BC5CFF"/>
                </a:solidFill>
              </a:rPr>
              <a:t>модификатор </a:t>
            </a:r>
            <a:r>
              <a:rPr lang="ru-RU" sz="2400" b="1">
                <a:solidFill>
                  <a:srgbClr val="BC5CFF"/>
                </a:solidFill>
              </a:rPr>
              <a:t>static</a:t>
            </a:r>
            <a:r>
              <a:rPr lang="ru-RU" sz="2400">
                <a:solidFill>
                  <a:srgbClr val="BC5CFF"/>
                </a:solidFill>
              </a:rPr>
              <a:t>. </a:t>
            </a:r>
            <a:endParaRPr lang="en-US" sz="2400" smtClean="0">
              <a:solidFill>
                <a:srgbClr val="BC5CFF"/>
              </a:solidFill>
            </a:endParaRPr>
          </a:p>
          <a:p>
            <a:r>
              <a:rPr lang="ru-RU" sz="2400" smtClean="0"/>
              <a:t>Они </a:t>
            </a:r>
            <a:r>
              <a:rPr lang="ru-RU" sz="2400">
                <a:solidFill>
                  <a:srgbClr val="BC5CFF"/>
                </a:solidFill>
              </a:rPr>
              <a:t>не могут </a:t>
            </a:r>
            <a:r>
              <a:rPr lang="ru-RU" sz="2400"/>
              <a:t>обращаться к </a:t>
            </a:r>
            <a:r>
              <a:rPr lang="ru-RU" sz="2400">
                <a:solidFill>
                  <a:srgbClr val="BC5CFF"/>
                </a:solidFill>
              </a:rPr>
              <a:t>нестатическим членам внешнего класса </a:t>
            </a:r>
            <a:r>
              <a:rPr lang="ru-RU" sz="2400"/>
              <a:t>напрямую.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1781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3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Внутренние и вложенные классы </a:t>
            </a:r>
            <a:r>
              <a:rPr lang="ru-RU" sz="2400" smtClean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ru-RU" sz="2400" smtClean="0">
                <a:solidFill>
                  <a:srgbClr val="FF423F"/>
                </a:solidFill>
                <a:latin typeface="Arial" panose="020B0604020202020204" pitchFamily="34" charset="0"/>
              </a:rPr>
              <a:t>Внутренние классы</a:t>
            </a:r>
            <a:endParaRPr lang="ru-RU" sz="2400">
              <a:solidFill>
                <a:srgbClr val="FF42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92812" y="691244"/>
            <a:ext cx="106608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>
                <a:solidFill>
                  <a:srgbClr val="BC5CFF"/>
                </a:solidFill>
              </a:rPr>
              <a:t>Внутренние классы </a:t>
            </a:r>
            <a:r>
              <a:rPr lang="ru-RU" sz="2400"/>
              <a:t>объявляются </a:t>
            </a:r>
            <a:r>
              <a:rPr lang="ru-RU" sz="2400">
                <a:solidFill>
                  <a:srgbClr val="BC5CFF"/>
                </a:solidFill>
              </a:rPr>
              <a:t>внутри другого класса без модификатора </a:t>
            </a:r>
            <a:r>
              <a:rPr lang="ru-RU" sz="2400" b="1">
                <a:solidFill>
                  <a:srgbClr val="BC5CFF"/>
                </a:solidFill>
              </a:rPr>
              <a:t>static</a:t>
            </a:r>
            <a:r>
              <a:rPr lang="ru-RU" sz="2400">
                <a:solidFill>
                  <a:srgbClr val="BC5CFF"/>
                </a:solidFill>
              </a:rPr>
              <a:t>. </a:t>
            </a:r>
            <a:r>
              <a:rPr lang="ru-RU" sz="2400"/>
              <a:t>Они </a:t>
            </a:r>
            <a:r>
              <a:rPr lang="ru-RU" sz="2400">
                <a:solidFill>
                  <a:srgbClr val="BC5CFF"/>
                </a:solidFill>
              </a:rPr>
              <a:t>могут</a:t>
            </a:r>
            <a:r>
              <a:rPr lang="ru-RU" sz="2400"/>
              <a:t> обращаться к нестатическим </a:t>
            </a:r>
            <a:r>
              <a:rPr lang="ru-RU" sz="2400">
                <a:solidFill>
                  <a:srgbClr val="BC5CFF"/>
                </a:solidFill>
              </a:rPr>
              <a:t>членам внешнего класса.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25" y="2172921"/>
            <a:ext cx="7011988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93249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3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Внутренние и вложенные классы </a:t>
            </a:r>
            <a:r>
              <a:rPr lang="ru-RU" sz="2400" smtClean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ru-RU" sz="2400">
                <a:solidFill>
                  <a:srgbClr val="FF423F"/>
                </a:solidFill>
                <a:latin typeface="Arial" panose="020B0604020202020204" pitchFamily="34" charset="0"/>
              </a:rPr>
              <a:t>Локальные </a:t>
            </a:r>
            <a:r>
              <a:rPr lang="ru-RU" sz="2400" smtClean="0">
                <a:solidFill>
                  <a:srgbClr val="FF423F"/>
                </a:solidFill>
                <a:latin typeface="Arial" panose="020B0604020202020204" pitchFamily="34" charset="0"/>
              </a:rPr>
              <a:t>классы</a:t>
            </a:r>
            <a:endParaRPr lang="ru-RU" sz="2400">
              <a:solidFill>
                <a:srgbClr val="FF42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674791"/>
            <a:ext cx="120680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>
                <a:solidFill>
                  <a:srgbClr val="BC5CFF"/>
                </a:solidFill>
              </a:rPr>
              <a:t>Локальные классы </a:t>
            </a:r>
            <a:r>
              <a:rPr lang="ru-RU" sz="2400"/>
              <a:t>объявляются внутри метода и </a:t>
            </a:r>
            <a:r>
              <a:rPr lang="ru-RU" sz="2400">
                <a:solidFill>
                  <a:srgbClr val="BC5CFF"/>
                </a:solidFill>
              </a:rPr>
              <a:t>могут</a:t>
            </a:r>
            <a:r>
              <a:rPr lang="ru-RU" sz="2400"/>
              <a:t> обращаться </a:t>
            </a:r>
            <a:r>
              <a:rPr lang="ru-RU" sz="2400">
                <a:solidFill>
                  <a:srgbClr val="BC5CFF"/>
                </a:solidFill>
              </a:rPr>
              <a:t>к переменным метода, </a:t>
            </a:r>
            <a:r>
              <a:rPr lang="ru-RU" sz="2400"/>
              <a:t>включая </a:t>
            </a:r>
            <a:r>
              <a:rPr lang="ru-RU" sz="2400">
                <a:solidFill>
                  <a:srgbClr val="BC5CFF"/>
                </a:solidFill>
              </a:rPr>
              <a:t>локальные переменные</a:t>
            </a:r>
            <a:r>
              <a:rPr lang="ru-RU" sz="2400"/>
              <a:t>, если они объявлены как </a:t>
            </a:r>
            <a:r>
              <a:rPr lang="ru-RU" sz="2400" smtClean="0">
                <a:solidFill>
                  <a:srgbClr val="BC5CFF"/>
                </a:solidFill>
              </a:rPr>
              <a:t>final</a:t>
            </a:r>
            <a:r>
              <a:rPr lang="en-US" sz="2400" smtClean="0"/>
              <a:t> </a:t>
            </a:r>
            <a:r>
              <a:rPr lang="ru-RU" sz="2400" smtClean="0"/>
              <a:t>или </a:t>
            </a:r>
            <a:r>
              <a:rPr lang="ru-RU" sz="2400" smtClean="0">
                <a:solidFill>
                  <a:srgbClr val="BC5CFF"/>
                </a:solidFill>
              </a:rPr>
              <a:t>не изменяются</a:t>
            </a:r>
            <a:r>
              <a:rPr lang="ru-RU" sz="2400" smtClean="0"/>
              <a:t> в методе.</a:t>
            </a:r>
            <a:endParaRPr lang="ru-RU" sz="3200">
              <a:latin typeface="Arial" panose="020B060402020202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938" y="1875120"/>
            <a:ext cx="6583362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35563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3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Внутренние и вложенные классы </a:t>
            </a:r>
            <a:r>
              <a:rPr lang="ru-RU" sz="2400" smtClean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ru-RU" sz="2400">
                <a:solidFill>
                  <a:srgbClr val="FF423F"/>
                </a:solidFill>
                <a:latin typeface="Arial" panose="020B0604020202020204" pitchFamily="34" charset="0"/>
              </a:rPr>
              <a:t>Анонимные (безымянные) </a:t>
            </a:r>
            <a:r>
              <a:rPr lang="ru-RU" sz="2400" smtClean="0">
                <a:solidFill>
                  <a:srgbClr val="FF423F"/>
                </a:solidFill>
                <a:latin typeface="Arial" panose="020B0604020202020204" pitchFamily="34" charset="0"/>
              </a:rPr>
              <a:t>классы</a:t>
            </a:r>
            <a:endParaRPr lang="ru-RU" sz="2400">
              <a:solidFill>
                <a:srgbClr val="FF42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0127" y="762000"/>
            <a:ext cx="11944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>
                <a:solidFill>
                  <a:srgbClr val="BC5CFF"/>
                </a:solidFill>
              </a:rPr>
              <a:t>Анонимные классы </a:t>
            </a:r>
            <a:r>
              <a:rPr lang="ru-RU" sz="2400"/>
              <a:t>создаются </a:t>
            </a:r>
            <a:r>
              <a:rPr lang="ru-RU" sz="2400">
                <a:solidFill>
                  <a:srgbClr val="BC5CFF"/>
                </a:solidFill>
              </a:rPr>
              <a:t>без явного имени </a:t>
            </a:r>
            <a:r>
              <a:rPr lang="ru-RU" sz="2400"/>
              <a:t>и объявляются в момент их создания. Они могут расширять класс или реализовывать интерфейс</a:t>
            </a:r>
            <a:r>
              <a:rPr lang="ru-RU" sz="2400" smtClean="0"/>
              <a:t>.</a:t>
            </a:r>
            <a:r>
              <a:rPr lang="ru-RU" sz="2400"/>
              <a:t> </a:t>
            </a:r>
            <a:r>
              <a:rPr lang="ru-RU" sz="2400">
                <a:solidFill>
                  <a:srgbClr val="BC5CFF"/>
                </a:solidFill>
              </a:rPr>
              <a:t>Анонимные классы </a:t>
            </a:r>
            <a:r>
              <a:rPr lang="ru-RU" sz="2400"/>
              <a:t>удобны для создания </a:t>
            </a:r>
            <a:r>
              <a:rPr lang="ru-RU" sz="2400">
                <a:solidFill>
                  <a:srgbClr val="BC5CFF"/>
                </a:solidFill>
              </a:rPr>
              <a:t>экземпляров классов</a:t>
            </a:r>
            <a:r>
              <a:rPr lang="ru-RU" sz="2400"/>
              <a:t>, когда требуется </a:t>
            </a:r>
            <a:r>
              <a:rPr lang="ru-RU" sz="2400">
                <a:solidFill>
                  <a:srgbClr val="BC5CFF"/>
                </a:solidFill>
              </a:rPr>
              <a:t>переопределить методы </a:t>
            </a:r>
            <a:r>
              <a:rPr lang="ru-RU" sz="2400"/>
              <a:t>без создания отдельного класса</a:t>
            </a:r>
            <a:r>
              <a:rPr lang="ru-RU" sz="2400" smtClean="0"/>
              <a:t>.</a:t>
            </a:r>
            <a:endParaRPr lang="ru-RU" sz="240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042" y="2694110"/>
            <a:ext cx="7850187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29035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93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Инициализация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026" y="653086"/>
            <a:ext cx="554305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>
                <a:solidFill>
                  <a:srgbClr val="FF423F"/>
                </a:solidFill>
                <a:latin typeface="Arial" panose="020B0604020202020204" pitchFamily="34" charset="0"/>
              </a:rPr>
              <a:t>Существует три вида инициализаторов:</a:t>
            </a:r>
          </a:p>
          <a:p>
            <a:endParaRPr lang="ru-RU" sz="2100">
              <a:solidFill>
                <a:srgbClr val="FF423F"/>
              </a:solidFill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Инициализирующие выражения</a:t>
            </a:r>
            <a:r>
              <a:rPr lang="ru-RU" sz="2100">
                <a:latin typeface="Arial" panose="020B0604020202020204" pitchFamily="34" charset="0"/>
              </a:rPr>
              <a:t>(initializer expressions) - позволяют осуществлять инициализацию полей прямо в операторах объявления.</a:t>
            </a:r>
          </a:p>
          <a:p>
            <a:r>
              <a:rPr lang="ru-RU" sz="2100"/>
              <a:t> </a:t>
            </a:r>
            <a:endParaRPr lang="ru-RU" sz="2100"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100">
                <a:latin typeface="Arial" panose="020B0604020202020204" pitchFamily="34" charset="0"/>
              </a:rPr>
              <a:t> </a:t>
            </a: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Статические блоки инициализации </a:t>
            </a:r>
            <a:r>
              <a:rPr lang="ru-RU" sz="2100">
                <a:latin typeface="Arial" panose="020B0604020202020204" pitchFamily="34" charset="0"/>
              </a:rPr>
              <a:t>-</a:t>
            </a: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 </a:t>
            </a:r>
            <a:r>
              <a:rPr lang="ru-RU" sz="2100">
                <a:latin typeface="Arial" panose="020B0604020202020204" pitchFamily="34" charset="0"/>
              </a:rPr>
              <a:t>код в статическом блоке инициализации</a:t>
            </a:r>
            <a:r>
              <a:rPr lang="en-US" sz="2100">
                <a:latin typeface="Arial" panose="020B0604020202020204" pitchFamily="34" charset="0"/>
              </a:rPr>
              <a:t>(static initializer blocks)</a:t>
            </a:r>
            <a:r>
              <a:rPr lang="ru-RU" sz="2100">
                <a:latin typeface="Arial" panose="020B0604020202020204" pitchFamily="34" charset="0"/>
              </a:rPr>
              <a:t> выполняется один раз, когда класс загружается в память.</a:t>
            </a:r>
          </a:p>
          <a:p>
            <a:endParaRPr lang="ru-RU" sz="2100"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100">
                <a:latin typeface="Arial" panose="020B0604020202020204" pitchFamily="34" charset="0"/>
              </a:rPr>
              <a:t> </a:t>
            </a:r>
            <a:r>
              <a:rPr lang="ru-RU" sz="2100">
                <a:solidFill>
                  <a:srgbClr val="BC5CFF"/>
                </a:solidFill>
                <a:latin typeface="Arial" panose="020B0604020202020204" pitchFamily="34" charset="0"/>
              </a:rPr>
              <a:t>Нестатические блоки инициализации </a:t>
            </a:r>
            <a:r>
              <a:rPr lang="ru-RU" sz="2100">
                <a:latin typeface="Arial" panose="020B0604020202020204" pitchFamily="34" charset="0"/>
              </a:rPr>
              <a:t>- логика нестатических блоков инициализации</a:t>
            </a:r>
            <a:r>
              <a:rPr lang="en-US" sz="2100">
                <a:latin typeface="Arial" panose="020B0604020202020204" pitchFamily="34" charset="0"/>
              </a:rPr>
              <a:t>(instance initializer blocks)</a:t>
            </a:r>
            <a:r>
              <a:rPr lang="ru-RU" sz="2100">
                <a:latin typeface="Arial" panose="020B0604020202020204" pitchFamily="34" charset="0"/>
              </a:rPr>
              <a:t> выполняется перед логикой конструктора.</a:t>
            </a:r>
            <a:r>
              <a:rPr lang="ru-RU" sz="2100"/>
              <a:t> </a:t>
            </a:r>
            <a:endParaRPr lang="ru-RU" sz="2100">
              <a:solidFill>
                <a:srgbClr val="BC5CFF"/>
              </a:solidFill>
              <a:latin typeface="Arial" panose="020B0604020202020204" pitchFamily="34" charset="0"/>
            </a:endParaRPr>
          </a:p>
          <a:p>
            <a:endParaRPr lang="ru-RU" sz="21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534" y="653086"/>
            <a:ext cx="4629158" cy="6138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3783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597778"/>
            <a:ext cx="3750551" cy="2308324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Настройка перменных окружения(среды)</a:t>
            </a:r>
          </a:p>
          <a:p>
            <a:endParaRPr lang="ru-RU" dirty="0" smtClean="0">
              <a:solidFill>
                <a:srgbClr val="BC5C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Win10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араметры-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Система</a:t>
            </a: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Если при установке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JDK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путь до папки не прописался в перменной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Path –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нужно его добавить.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Заголовок 8">
            <a:extLst>
              <a:ext uri="{FF2B5EF4-FFF2-40B4-BE49-F238E27FC236}">
                <a16:creationId xmlns="" xmlns:a16="http://schemas.microsoft.com/office/drawing/2014/main" id="{DF878FEC-44A2-FA4D-209E-B9DDCFCB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09" y="0"/>
            <a:ext cx="11922492" cy="365125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Java SDK (JDK)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704" y="398346"/>
            <a:ext cx="8429296" cy="6459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30824"/>
            <a:ext cx="3750551" cy="372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80138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="" xmlns:p188="http://schemas.microsoft.com/office/powerpoint/2018/8/main" r:id="rId5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2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Шаги настройки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6" y="677917"/>
            <a:ext cx="11938108" cy="923330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рабочей области.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 первом запуске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нужно указать каталог, где будут храниться проекты. Рекомендуется создать отдельную папку для каждого проекта, чтобы избежать путаницы и облегчить управление проектами. 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298" y="2158257"/>
            <a:ext cx="7114684" cy="3145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8942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="" xmlns:p188="http://schemas.microsoft.com/office/powerpoint/2018/8/main" r:id="rId4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2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Шаги настройки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6" y="667407"/>
            <a:ext cx="11938108" cy="923330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ru-RU" smtClean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Настройка 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интерфейса.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этого нужно использовать меню «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-&gt; «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Perspective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-&gt; «Open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Perspective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-&gt; «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» (или другой язык программирования). Можно настроить расположение панелей, добавить или удалить панели, а также изменить цветовую схему интерфейса.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5842"/>
            <a:ext cx="12191999" cy="4999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34068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="" xmlns:p188="http://schemas.microsoft.com/office/powerpoint/2018/8/main" r:id="rId4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2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Шаги настройки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6" y="614855"/>
            <a:ext cx="11938108" cy="923330"/>
          </a:xfrm>
          <a:prstGeom prst="rect">
            <a:avLst/>
          </a:prstGeom>
          <a:solidFill>
            <a:srgbClr val="171717"/>
          </a:solidFill>
        </p:spPr>
        <p:txBody>
          <a:bodyPr wrap="square" rtlCol="0">
            <a:spAutoFit/>
          </a:bodyPr>
          <a:lstStyle/>
          <a:p>
            <a:r>
              <a:rPr lang="ru-RU" smtClean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Настройка </a:t>
            </a:r>
            <a:r>
              <a:rPr lang="ru-RU" dirty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проекта.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этого нужно перейти в меню «File» -&gt; «New» -&gt; «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Project». В поле Project Name задать имя проекта, а в поле JRE — используемую версию 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Можно использовать версию по умолчанию или изменить её в зависимости от того, какую версию JDK/JRE использовать.</a:t>
            </a: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08" y="1686198"/>
            <a:ext cx="50101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779" y="1612626"/>
            <a:ext cx="4739345" cy="5133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33096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="" xmlns:p188="http://schemas.microsoft.com/office/powerpoint/2018/8/main" r:id="rId5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2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Шаги настройки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897" y="733371"/>
            <a:ext cx="7059613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234" y="3430588"/>
            <a:ext cx="6992937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98270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="" xmlns:p188="http://schemas.microsoft.com/office/powerpoint/2018/8/main" r:id="rId5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42" y="0"/>
            <a:ext cx="11922492" cy="538080"/>
          </a:xfr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Шаги настройки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Eclipse</a:t>
            </a:r>
            <a:endParaRPr lang="ru-RU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487" y="1525916"/>
            <a:ext cx="7050087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28659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="" xmlns:p188="http://schemas.microsoft.com/office/powerpoint/2018/8/main" r:id="rId4"/>
    </p:ext>
  </p:extLst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3F3F3F"/>
      </a:accent2>
      <a:accent3>
        <a:srgbClr val="3F3F3F"/>
      </a:accent3>
      <a:accent4>
        <a:srgbClr val="3F3F3F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6636</TotalTime>
  <Words>4199</Words>
  <Application>Microsoft Office PowerPoint</Application>
  <PresentationFormat>Произвольный</PresentationFormat>
  <Paragraphs>683</Paragraphs>
  <Slides>39</Slides>
  <Notes>39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0" baseType="lpstr">
      <vt:lpstr>Тема Office</vt:lpstr>
      <vt:lpstr>Установка JDK. Настройка Eclipse. Основы ООП JAVA</vt:lpstr>
      <vt:lpstr>Java SDK (JDK)</vt:lpstr>
      <vt:lpstr>Java SDK (JDK) Установка</vt:lpstr>
      <vt:lpstr>Java SDK (JDK)</vt:lpstr>
      <vt:lpstr>Шаги настройки Eclipse</vt:lpstr>
      <vt:lpstr>Шаги настройки Eclipse</vt:lpstr>
      <vt:lpstr>Шаги настройки Eclipse</vt:lpstr>
      <vt:lpstr>Шаги настройки Eclipse</vt:lpstr>
      <vt:lpstr>Шаги настройки Eclipse</vt:lpstr>
      <vt:lpstr>Шаги настройки Eclipse</vt:lpstr>
      <vt:lpstr>Шаги настройки GIGA IDE</vt:lpstr>
      <vt:lpstr>Шаги настройки GIGA IDE</vt:lpstr>
      <vt:lpstr>Презентация PowerPoint</vt:lpstr>
      <vt:lpstr>Презентация PowerPoint</vt:lpstr>
      <vt:lpstr>Схема выполнения JAVA кода</vt:lpstr>
      <vt:lpstr>Структура проекта JAVA</vt:lpstr>
      <vt:lpstr>Структура проекта JAVA</vt:lpstr>
      <vt:lpstr>Правила именования</vt:lpstr>
      <vt:lpstr>Java Naming Convention</vt:lpstr>
      <vt:lpstr>Java Naming Convention</vt:lpstr>
      <vt:lpstr>Импорт классов</vt:lpstr>
      <vt:lpstr>Конфликты имен</vt:lpstr>
      <vt:lpstr>Класс</vt:lpstr>
      <vt:lpstr>Шаблон класса</vt:lpstr>
      <vt:lpstr>Модификаторы доступа</vt:lpstr>
      <vt:lpstr>Интерфейсы</vt:lpstr>
      <vt:lpstr>Интерфейсы</vt:lpstr>
      <vt:lpstr>Наследование</vt:lpstr>
      <vt:lpstr>Наследование</vt:lpstr>
      <vt:lpstr>Полиморфизм</vt:lpstr>
      <vt:lpstr>Полиморфизм</vt:lpstr>
      <vt:lpstr>Перегрузка методов</vt:lpstr>
      <vt:lpstr>Передача параметров</vt:lpstr>
      <vt:lpstr>Внутренние и вложенные классы java</vt:lpstr>
      <vt:lpstr>Внутренние и вложенные классы java / Статические вложенные классы</vt:lpstr>
      <vt:lpstr>Внутренние и вложенные классы java / Внутренние классы</vt:lpstr>
      <vt:lpstr>Внутренние и вложенные классы java / Локальные классы</vt:lpstr>
      <vt:lpstr>Внутренние и вложенные классы java / Анонимные (безымянные) классы</vt:lpstr>
      <vt:lpstr>Инициализация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Установка JDK. Настройка Eclipse. Основы ООП JAVA</dc:title>
  <dc:creator>semvasek@gmail.com</dc:creator>
  <cp:lastModifiedBy>ivanovad0110@gmail.com</cp:lastModifiedBy>
  <cp:revision>153</cp:revision>
  <dcterms:created xsi:type="dcterms:W3CDTF">2025-01-02T08:46:56Z</dcterms:created>
  <dcterms:modified xsi:type="dcterms:W3CDTF">2025-01-30T09:17:22Z</dcterms:modified>
</cp:coreProperties>
</file>