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89" r:id="rId2"/>
    <p:sldId id="290" r:id="rId3"/>
    <p:sldId id="299" r:id="rId4"/>
    <p:sldId id="296" r:id="rId5"/>
    <p:sldId id="297" r:id="rId6"/>
    <p:sldId id="298" r:id="rId7"/>
    <p:sldId id="295" r:id="rId8"/>
    <p:sldId id="291" r:id="rId9"/>
    <p:sldId id="292" r:id="rId10"/>
    <p:sldId id="294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сключения" id="{86A0F93B-4765-48F2-B1CC-AD45E8B8F275}">
          <p14:sldIdLst>
            <p14:sldId id="289"/>
            <p14:sldId id="290"/>
            <p14:sldId id="299"/>
            <p14:sldId id="296"/>
            <p14:sldId id="297"/>
            <p14:sldId id="298"/>
            <p14:sldId id="295"/>
            <p14:sldId id="291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BC5CFF"/>
    <a:srgbClr val="CC7832"/>
    <a:srgbClr val="3399FF"/>
    <a:srgbClr val="2A2A2B"/>
    <a:srgbClr val="6FADC3"/>
    <a:srgbClr val="DDDDDD"/>
    <a:srgbClr val="4795CA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8106" autoAdjust="0"/>
  </p:normalViewPr>
  <p:slideViewPr>
    <p:cSldViewPr snapToGrid="0">
      <p:cViewPr varScale="1">
        <p:scale>
          <a:sx n="76" d="100"/>
          <a:sy n="76" d="100"/>
        </p:scale>
        <p:origin x="195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97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98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0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Все исключения, унаследованные от классов </a:t>
            </a:r>
            <a:r>
              <a:rPr lang="ru-RU" b="0" i="0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RuntimeException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, считаются </a:t>
            </a:r>
            <a:r>
              <a:rPr lang="ru-RU" b="0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unchecked</a:t>
            </a:r>
            <a:r>
              <a:rPr lang="ru-RU" b="0" i="1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-исключениями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все остальные — </a:t>
            </a:r>
            <a:r>
              <a:rPr lang="ru-RU" b="0" i="1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checked</a:t>
            </a:r>
            <a:r>
              <a:rPr lang="ru-RU" b="0" i="1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-исключениями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Важно!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Спустя 20 лет после введения проверяемых исключений, почти все Java-программисты считают это ошибкой. 95% всех исключений в популярных современных фреймворках — непроверяемые. Тот же язык C#, который чуть ли не скопировал Java подчистую, не стал добавлять </a:t>
            </a:r>
            <a:r>
              <a:rPr lang="ru-RU" b="0" i="1" dirty="0" err="1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checked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-исключения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1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0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6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7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3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3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3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7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Базовые классы исключений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BDA27B-04B1-61B6-9A1E-E28CE6F5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6" r="17940"/>
          <a:stretch/>
        </p:blipFill>
        <p:spPr>
          <a:xfrm>
            <a:off x="6237287" y="861261"/>
            <a:ext cx="5438775" cy="302895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D9B1CE9-C2D1-208A-A13A-984CE49A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60968"/>
            <a:ext cx="5438775" cy="359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исключения делятся на </a:t>
            </a:r>
            <a:r>
              <a:rPr lang="ru-RU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4 вида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которые на самом деле являются классами, унаследованными друг от друга.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Throwable</a:t>
            </a:r>
            <a:endParaRPr lang="ru-RU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DDDDDD"/>
                </a:solidFill>
              </a:rPr>
              <a:t>Самым базовым классом для всех исключений является класс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>
                <a:solidFill>
                  <a:srgbClr val="DDDDDD"/>
                </a:solidFill>
              </a:rPr>
              <a:t>. В классе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>
                <a:solidFill>
                  <a:srgbClr val="DDDDDD"/>
                </a:solidFill>
              </a:rPr>
              <a:t> содержится код, который записывает </a:t>
            </a:r>
            <a:r>
              <a:rPr lang="ru-RU" dirty="0">
                <a:solidFill>
                  <a:srgbClr val="BC5CFF"/>
                </a:solidFill>
              </a:rPr>
              <a:t>текущий стек-трейс</a:t>
            </a:r>
            <a:r>
              <a:rPr lang="ru-RU" dirty="0">
                <a:solidFill>
                  <a:srgbClr val="DDDDDD"/>
                </a:solidFill>
              </a:rPr>
              <a:t> вызовов функций в массив.</a:t>
            </a:r>
          </a:p>
          <a:p>
            <a:pPr marL="0" indent="0">
              <a:buNone/>
            </a:pPr>
            <a:r>
              <a:rPr lang="ru-RU" dirty="0"/>
              <a:t>2. Класс </a:t>
            </a:r>
            <a:r>
              <a:rPr lang="en-US" b="1" dirty="0">
                <a:solidFill>
                  <a:srgbClr val="FF423F"/>
                </a:solidFill>
              </a:rPr>
              <a:t>Error</a:t>
            </a:r>
            <a:endParaRPr lang="ru-RU" b="1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/>
              <a:t>Следующим классом исключений является класс </a:t>
            </a:r>
            <a:r>
              <a:rPr lang="ru-RU" b="1" dirty="0" err="1">
                <a:solidFill>
                  <a:srgbClr val="FF423F"/>
                </a:solidFill>
              </a:rPr>
              <a:t>Error</a:t>
            </a:r>
            <a:r>
              <a:rPr lang="ru-RU" dirty="0"/>
              <a:t> — прямой наследник класса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/>
              <a:t>. Объекты типа </a:t>
            </a:r>
            <a:r>
              <a:rPr lang="ru-RU" b="1" dirty="0" err="1">
                <a:solidFill>
                  <a:srgbClr val="FF423F"/>
                </a:solidFill>
              </a:rPr>
              <a:t>Error</a:t>
            </a:r>
            <a:r>
              <a:rPr lang="ru-RU" dirty="0"/>
              <a:t> (и его классов-наследников) создает Java-машина в случае каких-то </a:t>
            </a:r>
            <a:r>
              <a:rPr lang="ru-RU" dirty="0">
                <a:solidFill>
                  <a:srgbClr val="BC5CFF"/>
                </a:solidFill>
              </a:rPr>
              <a:t>серьезных проблем</a:t>
            </a:r>
            <a:r>
              <a:rPr lang="ru-RU" dirty="0"/>
              <a:t>.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8" y="4257676"/>
            <a:ext cx="11160124" cy="238124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3. Класс </a:t>
            </a:r>
            <a:r>
              <a:rPr lang="en-US" b="1" dirty="0">
                <a:solidFill>
                  <a:srgbClr val="CC7832"/>
                </a:solidFill>
              </a:rPr>
              <a:t>Exception</a:t>
            </a:r>
            <a:endParaRPr lang="ru-RU" b="1" dirty="0">
              <a:solidFill>
                <a:srgbClr val="CC783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/>
              <a:t>Исключения типа 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 (и </a:t>
            </a:r>
            <a:r>
              <a:rPr lang="ru-RU" b="1" dirty="0" err="1">
                <a:solidFill>
                  <a:srgbClr val="CC7832"/>
                </a:solidFill>
              </a:rPr>
              <a:t>RuntimeException</a:t>
            </a:r>
            <a:r>
              <a:rPr lang="ru-RU" dirty="0"/>
              <a:t>) — это обычные ошибки, которые возникают во время работы многих методов. </a:t>
            </a:r>
            <a:r>
              <a:rPr lang="ru-RU" dirty="0">
                <a:solidFill>
                  <a:srgbClr val="00B050"/>
                </a:solidFill>
              </a:rPr>
              <a:t>Цель каждого выброшенного исключения — быть захваченным тем блоком </a:t>
            </a:r>
            <a:r>
              <a:rPr lang="ru-RU" b="1" dirty="0" err="1">
                <a:solidFill>
                  <a:srgbClr val="BC5CFF"/>
                </a:solidFill>
              </a:rPr>
              <a:t>catch</a:t>
            </a:r>
            <a:r>
              <a:rPr lang="ru-RU" dirty="0">
                <a:solidFill>
                  <a:srgbClr val="00B050"/>
                </a:solidFill>
              </a:rPr>
              <a:t>, который знает, что нужно сделать в этой ситуации.</a:t>
            </a:r>
          </a:p>
          <a:p>
            <a:pPr marL="0" indent="0">
              <a:buNone/>
            </a:pPr>
            <a:r>
              <a:rPr lang="ru-RU" dirty="0"/>
              <a:t>4. Класс </a:t>
            </a:r>
            <a:r>
              <a:rPr lang="en-US" b="1" dirty="0" err="1">
                <a:solidFill>
                  <a:srgbClr val="3399FF"/>
                </a:solidFill>
              </a:rPr>
              <a:t>RuntimeException</a:t>
            </a:r>
            <a:endParaRPr lang="ru-RU" b="1" dirty="0">
              <a:solidFill>
                <a:srgbClr val="3399FF"/>
              </a:solidFill>
            </a:endParaRPr>
          </a:p>
          <a:p>
            <a:pPr marL="457200" lvl="1" indent="0">
              <a:buNone/>
            </a:pPr>
            <a:r>
              <a:rPr lang="ru-RU" b="1" dirty="0" err="1">
                <a:solidFill>
                  <a:srgbClr val="3399FF"/>
                </a:solidFill>
              </a:rPr>
              <a:t>RuntimeException</a:t>
            </a:r>
            <a:r>
              <a:rPr lang="ru-RU" dirty="0"/>
              <a:t> — это разновидность (подмножество) исключений 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. Можно даже сказать, что </a:t>
            </a:r>
            <a:r>
              <a:rPr lang="ru-RU" b="1" dirty="0" err="1">
                <a:solidFill>
                  <a:srgbClr val="3399FF"/>
                </a:solidFill>
              </a:rPr>
              <a:t>RuntimeException</a:t>
            </a:r>
            <a:r>
              <a:rPr lang="ru-RU" dirty="0"/>
              <a:t> — это облегченная версия обычных исключений (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): на такие исключения налагается меньше требований и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360251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Множественный перехват и собственные исключения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CC8-3AEB-B029-A545-158981D8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42" y="791769"/>
            <a:ext cx="7278116" cy="16766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986E6B-FE72-6669-9E1F-BDFEEFF5B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31" y="2677476"/>
            <a:ext cx="81545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Обертка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650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Если у метода с </a:t>
            </a:r>
            <a:r>
              <a:rPr lang="en-US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исключением большой стек вызова, программисты часто его оборачивают в </a:t>
            </a:r>
            <a:r>
              <a:rPr lang="en-US" dirty="0">
                <a:solidFill>
                  <a:srgbClr val="FF423F"/>
                </a:solidFill>
              </a:rPr>
              <a:t>Unchecked</a:t>
            </a:r>
            <a:r>
              <a:rPr lang="en-US" dirty="0"/>
              <a:t> </a:t>
            </a:r>
            <a:r>
              <a:rPr lang="ru-RU" dirty="0"/>
              <a:t>исключение, а потом достают его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7FE685-6DDB-CEEB-29F8-661AFB55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1471529"/>
            <a:ext cx="710664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Виды исключений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BFF640-F458-0105-6E74-1D55A494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52"/>
          <a:stretch/>
        </p:blipFill>
        <p:spPr>
          <a:xfrm>
            <a:off x="454887" y="657224"/>
            <a:ext cx="112211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Базовый шаблон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3EC96-1ACB-18B0-1CCA-5AFA458F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293"/>
          <a:stretch/>
        </p:blipFill>
        <p:spPr>
          <a:xfrm>
            <a:off x="1508817" y="6033862"/>
            <a:ext cx="9697868" cy="69546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B9BC647E-F518-8DCA-B0AE-881E046DE67F}"/>
              </a:ext>
            </a:extLst>
          </p:cNvPr>
          <p:cNvSpPr txBox="1">
            <a:spLocks/>
          </p:cNvSpPr>
          <p:nvPr/>
        </p:nvSpPr>
        <p:spPr>
          <a:xfrm>
            <a:off x="515938" y="4777020"/>
            <a:ext cx="11160124" cy="107479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Ключевое слово </a:t>
            </a:r>
            <a:r>
              <a:rPr lang="ru-RU" b="1" dirty="0" err="1">
                <a:solidFill>
                  <a:srgbClr val="FF423F"/>
                </a:solidFill>
              </a:rPr>
              <a:t>throws</a:t>
            </a:r>
            <a:r>
              <a:rPr lang="ru-RU" dirty="0"/>
              <a:t> используется для указания, что метод может выбросить проверяемое исключение. Тип исключения указывается после ключевого слова </a:t>
            </a:r>
            <a:r>
              <a:rPr lang="ru-RU" b="1" dirty="0" err="1">
                <a:solidFill>
                  <a:srgbClr val="FF423F"/>
                </a:solidFill>
              </a:rPr>
              <a:t>throws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Если метод может выбросить несколько </a:t>
            </a:r>
            <a:r>
              <a:rPr lang="ru-RU" b="1" dirty="0">
                <a:solidFill>
                  <a:srgbClr val="FF423F"/>
                </a:solidFill>
              </a:rPr>
              <a:t>проверяемых исключений</a:t>
            </a:r>
            <a:r>
              <a:rPr lang="ru-RU" dirty="0"/>
              <a:t>, вы можете указать их все, разделив запятыми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4A9FD93-9110-44C4-E4AF-91562435F3DF}"/>
              </a:ext>
            </a:extLst>
          </p:cNvPr>
          <p:cNvSpPr txBox="1">
            <a:spLocks/>
          </p:cNvSpPr>
          <p:nvPr/>
        </p:nvSpPr>
        <p:spPr>
          <a:xfrm>
            <a:off x="515939" y="668180"/>
            <a:ext cx="11160124" cy="36512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Базовый </a:t>
            </a:r>
            <a:r>
              <a:rPr lang="ru-RU" dirty="0">
                <a:solidFill>
                  <a:srgbClr val="FF423F"/>
                </a:solidFill>
              </a:rPr>
              <a:t>шаблон</a:t>
            </a:r>
            <a:r>
              <a:rPr lang="ru-RU" dirty="0"/>
              <a:t> </a:t>
            </a:r>
            <a:r>
              <a:rPr lang="ru-RU" dirty="0">
                <a:solidFill>
                  <a:srgbClr val="FF423F"/>
                </a:solidFill>
              </a:rPr>
              <a:t>генерации</a:t>
            </a:r>
            <a:r>
              <a:rPr lang="ru-RU" dirty="0"/>
              <a:t> исключения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D4298FD-7676-8510-893E-E906EF98C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021" y="1033306"/>
            <a:ext cx="6891494" cy="7194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8D57DA-282E-A2A1-12BD-696957BB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205" y="2531993"/>
            <a:ext cx="6529310" cy="216902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04AD7F6F-4CA8-DE90-0B71-585501771453}"/>
              </a:ext>
            </a:extLst>
          </p:cNvPr>
          <p:cNvSpPr txBox="1">
            <a:spLocks/>
          </p:cNvSpPr>
          <p:nvPr/>
        </p:nvSpPr>
        <p:spPr>
          <a:xfrm>
            <a:off x="515939" y="2000527"/>
            <a:ext cx="11160124" cy="36512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Базовый </a:t>
            </a:r>
            <a:r>
              <a:rPr lang="ru-RU" dirty="0">
                <a:solidFill>
                  <a:srgbClr val="FF423F"/>
                </a:solidFill>
              </a:rPr>
              <a:t>шаблон</a:t>
            </a:r>
            <a:r>
              <a:rPr lang="ru-RU" dirty="0"/>
              <a:t> </a:t>
            </a:r>
            <a:r>
              <a:rPr lang="ru-RU" dirty="0">
                <a:solidFill>
                  <a:srgbClr val="FF423F"/>
                </a:solidFill>
              </a:rPr>
              <a:t>обработки</a:t>
            </a:r>
            <a:r>
              <a:rPr lang="ru-RU" dirty="0"/>
              <a:t>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4644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Полезные методы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3E19A5-188A-5699-A020-FFD30AE5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6" y="1587285"/>
            <a:ext cx="8049748" cy="1876687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6ABDF512-49A0-5CF0-FE31-DF68ACEC89EA}"/>
              </a:ext>
            </a:extLst>
          </p:cNvPr>
          <p:cNvSpPr txBox="1">
            <a:spLocks/>
          </p:cNvSpPr>
          <p:nvPr/>
        </p:nvSpPr>
        <p:spPr>
          <a:xfrm>
            <a:off x="515939" y="671381"/>
            <a:ext cx="11160124" cy="73831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1. </a:t>
            </a:r>
            <a:r>
              <a:rPr lang="en-US" b="1" dirty="0" err="1">
                <a:solidFill>
                  <a:srgbClr val="FF423F"/>
                </a:solidFill>
              </a:rPr>
              <a:t>getMessage</a:t>
            </a:r>
            <a:r>
              <a:rPr lang="en-US" b="1" dirty="0">
                <a:solidFill>
                  <a:srgbClr val="FF423F"/>
                </a:solidFill>
              </a:rPr>
              <a:t>()</a:t>
            </a:r>
            <a:r>
              <a:rPr lang="en-US" dirty="0"/>
              <a:t>. </a:t>
            </a:r>
            <a:r>
              <a:rPr lang="ru-RU" dirty="0"/>
              <a:t>Возвращает сообщение об ошибке, которое было передано в конструктор исключения.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Это полезно для получения описания ошибки.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5ECAAB9E-39A9-B6B3-B2C7-5060728945CF}"/>
              </a:ext>
            </a:extLst>
          </p:cNvPr>
          <p:cNvSpPr txBox="1">
            <a:spLocks/>
          </p:cNvSpPr>
          <p:nvPr/>
        </p:nvSpPr>
        <p:spPr>
          <a:xfrm>
            <a:off x="515938" y="3641557"/>
            <a:ext cx="11160124" cy="73831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2. </a:t>
            </a:r>
            <a:r>
              <a:rPr lang="en-US" b="1" dirty="0" err="1">
                <a:solidFill>
                  <a:srgbClr val="FF423F"/>
                </a:solidFill>
              </a:rPr>
              <a:t>getCause</a:t>
            </a:r>
            <a:r>
              <a:rPr lang="en-US" b="1" dirty="0">
                <a:solidFill>
                  <a:srgbClr val="FF423F"/>
                </a:solidFill>
              </a:rPr>
              <a:t>()</a:t>
            </a:r>
            <a:r>
              <a:rPr lang="en-US" dirty="0"/>
              <a:t>.</a:t>
            </a:r>
            <a:r>
              <a:rPr lang="ru-RU" dirty="0"/>
              <a:t> Возвращает причину исключения (другое исключение, которое вызвало текущее). Это полезно, если исключение является оберткой для другого исключения.</a:t>
            </a:r>
            <a:r>
              <a:rPr lang="en-US" dirty="0"/>
              <a:t>  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11D9001-09A1-818F-53C3-C4DCDDC2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258" y="4712594"/>
            <a:ext cx="74114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0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Полезные методы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BDF512-49A0-5CF0-FE31-DF68ACEC89EA}"/>
              </a:ext>
            </a:extLst>
          </p:cNvPr>
          <p:cNvSpPr txBox="1">
            <a:spLocks/>
          </p:cNvSpPr>
          <p:nvPr/>
        </p:nvSpPr>
        <p:spPr>
          <a:xfrm>
            <a:off x="515939" y="671381"/>
            <a:ext cx="11160124" cy="73831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3. </a:t>
            </a:r>
            <a:r>
              <a:rPr lang="en-US" b="1" dirty="0" err="1">
                <a:solidFill>
                  <a:srgbClr val="FF423F"/>
                </a:solidFill>
              </a:rPr>
              <a:t>printStackTrace</a:t>
            </a:r>
            <a:r>
              <a:rPr lang="en-US" b="1" dirty="0">
                <a:solidFill>
                  <a:srgbClr val="FF423F"/>
                </a:solidFill>
              </a:rPr>
              <a:t>()</a:t>
            </a:r>
            <a:r>
              <a:rPr lang="en-US" dirty="0"/>
              <a:t>. </a:t>
            </a:r>
            <a:r>
              <a:rPr lang="ru-RU" dirty="0"/>
              <a:t>Выводит трассировку стека (</a:t>
            </a:r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trace</a:t>
            </a:r>
            <a:r>
              <a:rPr lang="ru-RU" dirty="0"/>
              <a:t>) в стандартный поток ошибок (</a:t>
            </a:r>
            <a:r>
              <a:rPr lang="ru-RU" dirty="0" err="1"/>
              <a:t>System.err</a:t>
            </a:r>
            <a:r>
              <a:rPr lang="ru-RU" dirty="0"/>
              <a:t>). Это помогает понять, где именно произошла ошибка.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5ECAAB9E-39A9-B6B3-B2C7-5060728945CF}"/>
              </a:ext>
            </a:extLst>
          </p:cNvPr>
          <p:cNvSpPr txBox="1">
            <a:spLocks/>
          </p:cNvSpPr>
          <p:nvPr/>
        </p:nvSpPr>
        <p:spPr>
          <a:xfrm>
            <a:off x="515938" y="3498850"/>
            <a:ext cx="11160124" cy="73831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4. </a:t>
            </a:r>
            <a:r>
              <a:rPr lang="en-US" b="1" dirty="0" err="1">
                <a:solidFill>
                  <a:srgbClr val="FF423F"/>
                </a:solidFill>
              </a:rPr>
              <a:t>getStackTrace</a:t>
            </a:r>
            <a:r>
              <a:rPr lang="en-US" b="1" dirty="0">
                <a:solidFill>
                  <a:srgbClr val="FF423F"/>
                </a:solidFill>
              </a:rPr>
              <a:t>()</a:t>
            </a:r>
            <a:r>
              <a:rPr lang="en-US" dirty="0"/>
              <a:t>.</a:t>
            </a:r>
            <a:r>
              <a:rPr lang="ru-RU" dirty="0"/>
              <a:t> Возвращает массив элементов </a:t>
            </a:r>
            <a:r>
              <a:rPr lang="ru-RU" dirty="0" err="1"/>
              <a:t>StackTraceElement</a:t>
            </a:r>
            <a:r>
              <a:rPr lang="ru-RU" dirty="0"/>
              <a:t>, которые представляют собой трассировку стека. Это полезно для программного анализа стека вызовов.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6DB7CB-B78B-B021-4DBB-BA424EC9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12" y="1515931"/>
            <a:ext cx="4477375" cy="18766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47FC90-3515-8B8B-A285-C8802383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837" y="4314470"/>
            <a:ext cx="590632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Полезные методы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BDF512-49A0-5CF0-FE31-DF68ACEC89EA}"/>
              </a:ext>
            </a:extLst>
          </p:cNvPr>
          <p:cNvSpPr txBox="1">
            <a:spLocks/>
          </p:cNvSpPr>
          <p:nvPr/>
        </p:nvSpPr>
        <p:spPr>
          <a:xfrm>
            <a:off x="515939" y="671381"/>
            <a:ext cx="11160124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5. </a:t>
            </a:r>
            <a:r>
              <a:rPr lang="en-US" b="1" dirty="0" err="1">
                <a:solidFill>
                  <a:srgbClr val="FF423F"/>
                </a:solidFill>
              </a:rPr>
              <a:t>toString</a:t>
            </a:r>
            <a:r>
              <a:rPr lang="en-US" b="1" dirty="0">
                <a:solidFill>
                  <a:srgbClr val="FF423F"/>
                </a:solidFill>
              </a:rPr>
              <a:t>()</a:t>
            </a:r>
            <a:r>
              <a:rPr lang="en-US" dirty="0"/>
              <a:t>. </a:t>
            </a:r>
            <a:r>
              <a:rPr lang="ru-RU" dirty="0"/>
              <a:t>Возвращает строковое представление исключения, включая имя класса и сообщение об ошибке.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5ECAAB9E-39A9-B6B3-B2C7-5060728945CF}"/>
              </a:ext>
            </a:extLst>
          </p:cNvPr>
          <p:cNvSpPr txBox="1">
            <a:spLocks/>
          </p:cNvSpPr>
          <p:nvPr/>
        </p:nvSpPr>
        <p:spPr>
          <a:xfrm>
            <a:off x="515939" y="3287416"/>
            <a:ext cx="11160124" cy="73831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6. </a:t>
            </a:r>
            <a:r>
              <a:rPr lang="en-US" b="1" dirty="0" err="1">
                <a:solidFill>
                  <a:srgbClr val="FF423F"/>
                </a:solidFill>
              </a:rPr>
              <a:t>initCause</a:t>
            </a:r>
            <a:r>
              <a:rPr lang="en-US" b="1" dirty="0">
                <a:solidFill>
                  <a:srgbClr val="FF423F"/>
                </a:solidFill>
              </a:rPr>
              <a:t>(Throwable cause)</a:t>
            </a:r>
            <a:r>
              <a:rPr lang="en-US" dirty="0"/>
              <a:t>. </a:t>
            </a:r>
            <a:r>
              <a:rPr lang="ru-RU" dirty="0"/>
              <a:t>Устанавливает причину исключения. Это полезно, если вы создаете собственное исключение и хотите указать, что его вызвало.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9985F4-F89D-D502-4114-43A03A435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91" y="1158465"/>
            <a:ext cx="4239217" cy="18957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7BDFDC-AA56-8567-4070-B80264860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83" y="4125205"/>
            <a:ext cx="721143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4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Блок</a:t>
            </a:r>
            <a:r>
              <a:rPr lang="en-US" dirty="0">
                <a:solidFill>
                  <a:srgbClr val="DDDDDD"/>
                </a:solidFill>
              </a:rPr>
              <a:t> finally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4D4F0-8F6E-FEE4-551C-D4834EA346F0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2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программировании на Java часто возникает ситуация, когда необходимо обеспечить выполнение определенного кода, независимо от того, произошло исключение в блоке </a:t>
            </a:r>
            <a:r>
              <a:rPr lang="ru-RU" dirty="0" err="1"/>
              <a:t>try</a:t>
            </a:r>
            <a:r>
              <a:rPr lang="ru-RU" dirty="0"/>
              <a:t> или нет. Для этого существует специальный блок кода — </a:t>
            </a:r>
            <a:r>
              <a:rPr lang="ru-RU" b="1" dirty="0" err="1">
                <a:solidFill>
                  <a:srgbClr val="FF423F"/>
                </a:solidFill>
              </a:rPr>
              <a:t>finally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Чаще всего он используется для закрытия потоков, чтобы это происходило вне зависимости от исключений.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2D7813-8120-9856-1034-A4A03FEA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2272849"/>
            <a:ext cx="620164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Отличия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от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2604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Если метод выбрасывает </a:t>
            </a:r>
            <a:r>
              <a:rPr lang="en-US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исключение, то он должен содержать в своем заголовке тип этого исключения (в сигнатуре) после </a:t>
            </a:r>
            <a:r>
              <a:rPr lang="en-US" dirty="0">
                <a:solidFill>
                  <a:srgbClr val="CC7832"/>
                </a:solidFill>
              </a:rPr>
              <a:t>throws</a:t>
            </a:r>
            <a:r>
              <a:rPr lang="ru-RU" dirty="0"/>
              <a:t>. Вызывающие методы должны быть в курсе возможного исключения.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метод планирует выкинуть несколько исключений, то их можно </a:t>
            </a:r>
            <a:r>
              <a:rPr lang="ru-RU" dirty="0">
                <a:solidFill>
                  <a:srgbClr val="BC5CFF"/>
                </a:solidFill>
              </a:rPr>
              <a:t>перечислить через запятую.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DE9B13-7C68-7D4F-7C07-0E1B129C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40"/>
          <a:stretch/>
        </p:blipFill>
        <p:spPr>
          <a:xfrm>
            <a:off x="2751138" y="2180664"/>
            <a:ext cx="617696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Отличия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от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7651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исключения проверяются на этапе компиляции: компилятор требует, чтобы </a:t>
            </a:r>
            <a:r>
              <a:rPr lang="ru-RU" b="1" dirty="0" err="1">
                <a:solidFill>
                  <a:srgbClr val="FF423F"/>
                </a:solidFill>
              </a:rPr>
              <a:t>checked</a:t>
            </a:r>
            <a:r>
              <a:rPr lang="ru-RU" dirty="0"/>
              <a:t> исключения либо были обработаны с помощью </a:t>
            </a:r>
            <a:r>
              <a:rPr lang="ru-RU" dirty="0" err="1">
                <a:solidFill>
                  <a:srgbClr val="BC5CFF"/>
                </a:solidFill>
              </a:rPr>
              <a:t>try-catch</a:t>
            </a:r>
            <a:r>
              <a:rPr lang="ru-RU" dirty="0"/>
              <a:t>, либо проброшены и объявлены в сигнатуре метода с помощью </a:t>
            </a:r>
            <a:r>
              <a:rPr lang="ru-RU" dirty="0" err="1">
                <a:solidFill>
                  <a:srgbClr val="BC5CFF"/>
                </a:solidFill>
              </a:rPr>
              <a:t>throws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17A67A-E84C-B1FD-663D-49AB4EFF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74" y="1585829"/>
            <a:ext cx="7544853" cy="225774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A5A3950-0F0A-C92E-323F-376BFA497E2E}"/>
              </a:ext>
            </a:extLst>
          </p:cNvPr>
          <p:cNvSpPr txBox="1">
            <a:spLocks/>
          </p:cNvSpPr>
          <p:nvPr/>
        </p:nvSpPr>
        <p:spPr>
          <a:xfrm>
            <a:off x="630239" y="4259327"/>
            <a:ext cx="11160124" cy="194144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Можно выполнить обработку </a:t>
            </a:r>
            <a:r>
              <a:rPr lang="ru-RU" dirty="0">
                <a:solidFill>
                  <a:srgbClr val="FF423F"/>
                </a:solidFill>
              </a:rPr>
              <a:t>тремя способами:</a:t>
            </a:r>
          </a:p>
          <a:p>
            <a:pPr marL="342900" indent="-342900">
              <a:buAutoNum type="arabicParenR"/>
            </a:pPr>
            <a:r>
              <a:rPr lang="ru-RU" dirty="0"/>
              <a:t>Не перехватываем возникающие исключения, просто добавить в сигнатуру </a:t>
            </a:r>
            <a:r>
              <a:rPr lang="en-US" dirty="0">
                <a:solidFill>
                  <a:srgbClr val="BC5CFF"/>
                </a:solidFill>
              </a:rPr>
              <a:t>throws</a:t>
            </a:r>
            <a:r>
              <a:rPr lang="ru-RU" dirty="0"/>
              <a:t> и прокинуть их дальше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Перехватить в блоке </a:t>
            </a:r>
            <a:r>
              <a:rPr lang="en-US" dirty="0">
                <a:solidFill>
                  <a:srgbClr val="BC5CFF"/>
                </a:solidFill>
              </a:rPr>
              <a:t>catch</a:t>
            </a:r>
            <a:r>
              <a:rPr lang="en-US" dirty="0"/>
              <a:t> </a:t>
            </a:r>
            <a:r>
              <a:rPr lang="ru-RU" dirty="0"/>
              <a:t>нужные исключение, а остальные прокинуть через </a:t>
            </a:r>
            <a:r>
              <a:rPr lang="en-US" dirty="0" err="1">
                <a:solidFill>
                  <a:srgbClr val="BC5CFF"/>
                </a:solidFill>
              </a:rPr>
              <a:t>thorws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Перехватить в блоке </a:t>
            </a:r>
            <a:r>
              <a:rPr lang="en-US" dirty="0">
                <a:solidFill>
                  <a:srgbClr val="BC5CFF"/>
                </a:solidFill>
              </a:rPr>
              <a:t>catch</a:t>
            </a:r>
            <a:r>
              <a:rPr lang="en-US" dirty="0"/>
              <a:t> </a:t>
            </a:r>
            <a:r>
              <a:rPr lang="ru-RU" dirty="0"/>
              <a:t>все исключения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8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2670</TotalTime>
  <Words>652</Words>
  <Application>Microsoft Office PowerPoint</Application>
  <PresentationFormat>Широкоэкранный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Fira Sans</vt:lpstr>
      <vt:lpstr>Тема Office</vt:lpstr>
      <vt:lpstr>Базовые классы исключений</vt:lpstr>
      <vt:lpstr>Виды исключений</vt:lpstr>
      <vt:lpstr>Базовый шаблон</vt:lpstr>
      <vt:lpstr>Полезные методы</vt:lpstr>
      <vt:lpstr>Полезные методы</vt:lpstr>
      <vt:lpstr>Полезные методы</vt:lpstr>
      <vt:lpstr>Блок finally</vt:lpstr>
      <vt:lpstr>Отличия checked от unchecked </vt:lpstr>
      <vt:lpstr>Отличия checked от unchecked </vt:lpstr>
      <vt:lpstr>Множественный перехват и собственные исключения</vt:lpstr>
      <vt:lpstr>Обертка checked в unchecked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48</cp:revision>
  <dcterms:created xsi:type="dcterms:W3CDTF">2025-01-02T08:46:56Z</dcterms:created>
  <dcterms:modified xsi:type="dcterms:W3CDTF">2025-02-04T09:28:37Z</dcterms:modified>
</cp:coreProperties>
</file>