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Исключения" id="{86A0F93B-4765-48F2-B1CC-AD45E8B8F275}">
          <p14:sldIdLst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3F"/>
    <a:srgbClr val="BC5CFF"/>
    <a:srgbClr val="CC7832"/>
    <a:srgbClr val="3399FF"/>
    <a:srgbClr val="2A2A2B"/>
    <a:srgbClr val="6FADC3"/>
    <a:srgbClr val="DDDDDD"/>
    <a:srgbClr val="4795CA"/>
    <a:srgbClr val="BEFFBB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68106" autoAdjust="0"/>
  </p:normalViewPr>
  <p:slideViewPr>
    <p:cSldViewPr snapToGrid="0">
      <p:cViewPr varScale="1">
        <p:scale>
          <a:sx n="76" d="100"/>
          <a:sy n="76" d="100"/>
        </p:scale>
        <p:origin x="1950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99C5-9E73-4D85-8495-5EC431CC6481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9189-23CE-4022-A357-B9239DF82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797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Все исключения, унаследованные от классов </a:t>
            </a:r>
            <a:r>
              <a:rPr lang="ru-RU" b="0" i="0" dirty="0" err="1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RuntimeException</a:t>
            </a:r>
            <a:r>
              <a:rPr lang="ru-RU" b="0" i="0" dirty="0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b="0" i="0" dirty="0" err="1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lang="ru-RU" b="0" i="0" dirty="0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, считаются </a:t>
            </a:r>
            <a:r>
              <a:rPr lang="ru-RU" b="0" i="1" dirty="0" err="1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unchecked</a:t>
            </a:r>
            <a:r>
              <a:rPr lang="ru-RU" b="0" i="1" dirty="0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-исключениями</a:t>
            </a:r>
            <a:r>
              <a:rPr lang="ru-RU" b="0" i="0" dirty="0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все остальные — </a:t>
            </a:r>
            <a:r>
              <a:rPr lang="ru-RU" b="0" i="1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checked</a:t>
            </a:r>
            <a:r>
              <a:rPr lang="ru-RU" b="0" i="1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-исключениями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ru-RU" b="0" i="0" dirty="0">
              <a:solidFill>
                <a:srgbClr val="FF423F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1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Важно!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Спустя 20 лет после введения проверяемых исключений, почти все Java-программисты считают это ошибкой. 95% всех исключений в популярных современных фреймворках — непроверяемые. Тот же язык C#, который чуть ли не скопировал Java подчистую, не стал добавлять </a:t>
            </a:r>
            <a:r>
              <a:rPr lang="ru-RU" b="0" i="1" dirty="0" err="1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checked</a:t>
            </a:r>
            <a:r>
              <a:rPr lang="ru-RU" b="0" i="1" dirty="0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-исключения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ru-RU" b="0" i="0" dirty="0">
              <a:solidFill>
                <a:srgbClr val="FF423F"/>
              </a:solidFill>
              <a:effectLst/>
              <a:latin typeface="Arial" panose="020B0604020202020204" pitchFamily="34" charset="0"/>
            </a:endParaRPr>
          </a:p>
          <a:p>
            <a:endParaRPr lang="ru-RU" b="0" i="0" dirty="0">
              <a:solidFill>
                <a:srgbClr val="FF423F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213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739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374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702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898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83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8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0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423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5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8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3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7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4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754" y="128671"/>
            <a:ext cx="11922492" cy="365125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60968"/>
            <a:ext cx="10515600" cy="43513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CBBA-D782-497D-B3B5-452762B3B9E7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1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Базовые классы исключений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BDA27B-04B1-61B6-9A1E-E28CE6F5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496" r="17940"/>
          <a:stretch/>
        </p:blipFill>
        <p:spPr>
          <a:xfrm>
            <a:off x="6237287" y="861261"/>
            <a:ext cx="5438775" cy="3028950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9D9B1CE9-C2D1-208A-A13A-984CE49A2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660968"/>
            <a:ext cx="5438775" cy="3596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Все исключения делятся на </a:t>
            </a:r>
            <a:r>
              <a:rPr lang="ru-RU" b="1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4 вида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которые на самом деле являются классами, унаследованными друг от друга.</a:t>
            </a:r>
          </a:p>
          <a:p>
            <a:pPr marL="342900" indent="-342900">
              <a:buFont typeface="+mj-lt"/>
              <a:buAutoNum type="arabicPeriod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Класс </a:t>
            </a:r>
            <a:r>
              <a:rPr lang="en-US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Throwable</a:t>
            </a:r>
            <a:endParaRPr lang="ru-RU" b="1" i="0" dirty="0"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DDDDDD"/>
                </a:solidFill>
              </a:rPr>
              <a:t>Самым базовым классом для всех исключений является класс </a:t>
            </a:r>
            <a:r>
              <a:rPr lang="ru-RU" b="1" dirty="0" err="1">
                <a:solidFill>
                  <a:srgbClr val="00B050"/>
                </a:solidFill>
              </a:rPr>
              <a:t>Throwable</a:t>
            </a:r>
            <a:r>
              <a:rPr lang="ru-RU" dirty="0">
                <a:solidFill>
                  <a:srgbClr val="DDDDDD"/>
                </a:solidFill>
              </a:rPr>
              <a:t>. В классе </a:t>
            </a:r>
            <a:r>
              <a:rPr lang="ru-RU" b="1" dirty="0" err="1">
                <a:solidFill>
                  <a:srgbClr val="00B050"/>
                </a:solidFill>
              </a:rPr>
              <a:t>Throwable</a:t>
            </a:r>
            <a:r>
              <a:rPr lang="ru-RU" dirty="0">
                <a:solidFill>
                  <a:srgbClr val="DDDDDD"/>
                </a:solidFill>
              </a:rPr>
              <a:t> содержится код, который записывает </a:t>
            </a:r>
            <a:r>
              <a:rPr lang="ru-RU" dirty="0">
                <a:solidFill>
                  <a:srgbClr val="BC5CFF"/>
                </a:solidFill>
              </a:rPr>
              <a:t>текущий стек-трейс</a:t>
            </a:r>
            <a:r>
              <a:rPr lang="ru-RU" dirty="0">
                <a:solidFill>
                  <a:srgbClr val="DDDDDD"/>
                </a:solidFill>
              </a:rPr>
              <a:t> вызовов функций в массив.</a:t>
            </a:r>
          </a:p>
          <a:p>
            <a:pPr marL="0" indent="0">
              <a:buNone/>
            </a:pPr>
            <a:r>
              <a:rPr lang="ru-RU" dirty="0"/>
              <a:t>2. Класс </a:t>
            </a:r>
            <a:r>
              <a:rPr lang="en-US" b="1" dirty="0">
                <a:solidFill>
                  <a:srgbClr val="FF423F"/>
                </a:solidFill>
              </a:rPr>
              <a:t>Error</a:t>
            </a:r>
            <a:endParaRPr lang="ru-RU" b="1" dirty="0">
              <a:solidFill>
                <a:srgbClr val="FF423F"/>
              </a:solidFill>
            </a:endParaRPr>
          </a:p>
          <a:p>
            <a:pPr marL="457200" lvl="1" indent="0">
              <a:buNone/>
            </a:pPr>
            <a:r>
              <a:rPr lang="ru-RU" dirty="0"/>
              <a:t>Следующим классом исключений является класс </a:t>
            </a:r>
            <a:r>
              <a:rPr lang="ru-RU" b="1" dirty="0" err="1">
                <a:solidFill>
                  <a:srgbClr val="FF423F"/>
                </a:solidFill>
              </a:rPr>
              <a:t>Error</a:t>
            </a:r>
            <a:r>
              <a:rPr lang="ru-RU" dirty="0"/>
              <a:t> — прямой наследник класса </a:t>
            </a:r>
            <a:r>
              <a:rPr lang="ru-RU" b="1" dirty="0" err="1">
                <a:solidFill>
                  <a:srgbClr val="00B050"/>
                </a:solidFill>
              </a:rPr>
              <a:t>Throwable</a:t>
            </a:r>
            <a:r>
              <a:rPr lang="ru-RU" dirty="0"/>
              <a:t>. Объекты типа </a:t>
            </a:r>
            <a:r>
              <a:rPr lang="ru-RU" b="1" dirty="0" err="1">
                <a:solidFill>
                  <a:srgbClr val="FF423F"/>
                </a:solidFill>
              </a:rPr>
              <a:t>Error</a:t>
            </a:r>
            <a:r>
              <a:rPr lang="ru-RU" dirty="0"/>
              <a:t> (и его классов-наследников) создает Java-машина в случае каких-то </a:t>
            </a:r>
            <a:r>
              <a:rPr lang="ru-RU" dirty="0">
                <a:solidFill>
                  <a:srgbClr val="BC5CFF"/>
                </a:solidFill>
              </a:rPr>
              <a:t>серьезных проблем</a:t>
            </a:r>
            <a:r>
              <a:rPr lang="ru-RU" dirty="0"/>
              <a:t>. 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26A79860-9805-7924-0E54-0F8D8AA9482A}"/>
              </a:ext>
            </a:extLst>
          </p:cNvPr>
          <p:cNvSpPr txBox="1">
            <a:spLocks/>
          </p:cNvSpPr>
          <p:nvPr/>
        </p:nvSpPr>
        <p:spPr>
          <a:xfrm>
            <a:off x="515938" y="4257676"/>
            <a:ext cx="11160124" cy="2381249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3. Класс </a:t>
            </a:r>
            <a:r>
              <a:rPr lang="en-US" b="1" dirty="0">
                <a:solidFill>
                  <a:srgbClr val="CC7832"/>
                </a:solidFill>
              </a:rPr>
              <a:t>Exception</a:t>
            </a:r>
            <a:endParaRPr lang="ru-RU" b="1" dirty="0">
              <a:solidFill>
                <a:srgbClr val="CC7832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dirty="0"/>
              <a:t>Исключения типа </a:t>
            </a:r>
            <a:r>
              <a:rPr lang="ru-RU" b="1" dirty="0" err="1">
                <a:solidFill>
                  <a:srgbClr val="CC7832"/>
                </a:solidFill>
              </a:rPr>
              <a:t>Exception</a:t>
            </a:r>
            <a:r>
              <a:rPr lang="ru-RU" dirty="0"/>
              <a:t> (и </a:t>
            </a:r>
            <a:r>
              <a:rPr lang="ru-RU" b="1" dirty="0" err="1">
                <a:solidFill>
                  <a:srgbClr val="CC7832"/>
                </a:solidFill>
              </a:rPr>
              <a:t>RuntimeException</a:t>
            </a:r>
            <a:r>
              <a:rPr lang="ru-RU" dirty="0"/>
              <a:t>) — это обычные ошибки, которые возникают во время работы многих методов. </a:t>
            </a:r>
            <a:r>
              <a:rPr lang="ru-RU" dirty="0">
                <a:solidFill>
                  <a:srgbClr val="00B050"/>
                </a:solidFill>
              </a:rPr>
              <a:t>Цель каждого выброшенного исключения — быть захваченным тем блоком </a:t>
            </a:r>
            <a:r>
              <a:rPr lang="ru-RU" b="1" dirty="0" err="1">
                <a:solidFill>
                  <a:srgbClr val="BC5CFF"/>
                </a:solidFill>
              </a:rPr>
              <a:t>catch</a:t>
            </a:r>
            <a:r>
              <a:rPr lang="ru-RU" dirty="0">
                <a:solidFill>
                  <a:srgbClr val="00B050"/>
                </a:solidFill>
              </a:rPr>
              <a:t>, который знает, что нужно сделать в этой ситуации.</a:t>
            </a:r>
          </a:p>
          <a:p>
            <a:pPr marL="0" indent="0">
              <a:buNone/>
            </a:pPr>
            <a:r>
              <a:rPr lang="ru-RU" dirty="0"/>
              <a:t>4. Класс </a:t>
            </a:r>
            <a:r>
              <a:rPr lang="en-US" b="1" dirty="0" err="1">
                <a:solidFill>
                  <a:srgbClr val="3399FF"/>
                </a:solidFill>
              </a:rPr>
              <a:t>RuntimeException</a:t>
            </a:r>
            <a:endParaRPr lang="ru-RU" b="1" dirty="0">
              <a:solidFill>
                <a:srgbClr val="3399FF"/>
              </a:solidFill>
            </a:endParaRPr>
          </a:p>
          <a:p>
            <a:pPr marL="457200" lvl="1" indent="0">
              <a:buNone/>
            </a:pPr>
            <a:r>
              <a:rPr lang="ru-RU" b="1" dirty="0" err="1">
                <a:solidFill>
                  <a:srgbClr val="3399FF"/>
                </a:solidFill>
              </a:rPr>
              <a:t>RuntimeException</a:t>
            </a:r>
            <a:r>
              <a:rPr lang="ru-RU" dirty="0"/>
              <a:t> — это разновидность (подмножество) исключений </a:t>
            </a:r>
            <a:r>
              <a:rPr lang="ru-RU" b="1" dirty="0" err="1">
                <a:solidFill>
                  <a:srgbClr val="CC7832"/>
                </a:solidFill>
              </a:rPr>
              <a:t>Exception</a:t>
            </a:r>
            <a:r>
              <a:rPr lang="ru-RU" dirty="0"/>
              <a:t>. Можно даже сказать, что </a:t>
            </a:r>
            <a:r>
              <a:rPr lang="ru-RU" b="1" dirty="0" err="1">
                <a:solidFill>
                  <a:srgbClr val="3399FF"/>
                </a:solidFill>
              </a:rPr>
              <a:t>RuntimeException</a:t>
            </a:r>
            <a:r>
              <a:rPr lang="ru-RU" dirty="0"/>
              <a:t> — это облегченная версия обычных исключений (</a:t>
            </a:r>
            <a:r>
              <a:rPr lang="ru-RU" b="1" dirty="0" err="1">
                <a:solidFill>
                  <a:srgbClr val="CC7832"/>
                </a:solidFill>
              </a:rPr>
              <a:t>Exception</a:t>
            </a:r>
            <a:r>
              <a:rPr lang="ru-RU" dirty="0"/>
              <a:t>): на такие исключения налагается меньше требований и ограничений</a:t>
            </a:r>
          </a:p>
        </p:txBody>
      </p:sp>
    </p:spTree>
    <p:extLst>
      <p:ext uri="{BB962C8B-B14F-4D97-AF65-F5344CB8AC3E}">
        <p14:creationId xmlns:p14="http://schemas.microsoft.com/office/powerpoint/2010/main" val="360251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Виды исключений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BFF640-F458-0105-6E74-1D55A494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852"/>
          <a:stretch/>
        </p:blipFill>
        <p:spPr>
          <a:xfrm>
            <a:off x="454887" y="657224"/>
            <a:ext cx="112211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6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Отличия</a:t>
            </a:r>
            <a:r>
              <a:rPr lang="en-US" dirty="0">
                <a:solidFill>
                  <a:srgbClr val="DDDDDD"/>
                </a:solidFill>
              </a:rPr>
              <a:t> checked </a:t>
            </a:r>
            <a:r>
              <a:rPr lang="ru-RU" dirty="0">
                <a:solidFill>
                  <a:srgbClr val="DDDDDD"/>
                </a:solidFill>
              </a:rPr>
              <a:t>от</a:t>
            </a:r>
            <a:r>
              <a:rPr lang="en-US" dirty="0">
                <a:solidFill>
                  <a:srgbClr val="DDDDDD"/>
                </a:solidFill>
              </a:rPr>
              <a:t> unchecked </a:t>
            </a: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26A79860-9805-7924-0E54-0F8D8AA9482A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12604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Если метод выбрасывает </a:t>
            </a:r>
            <a:r>
              <a:rPr lang="en-US" dirty="0">
                <a:solidFill>
                  <a:srgbClr val="FF423F"/>
                </a:solidFill>
              </a:rPr>
              <a:t>checked</a:t>
            </a:r>
            <a:r>
              <a:rPr lang="en-US" dirty="0"/>
              <a:t> </a:t>
            </a:r>
            <a:r>
              <a:rPr lang="ru-RU" dirty="0"/>
              <a:t>исключение, то он должен содержать в своем заголовке тип этого исключения (в сигнатуре) после </a:t>
            </a:r>
            <a:r>
              <a:rPr lang="en-US" dirty="0">
                <a:solidFill>
                  <a:srgbClr val="CC7832"/>
                </a:solidFill>
              </a:rPr>
              <a:t>throws</a:t>
            </a:r>
            <a:r>
              <a:rPr lang="ru-RU" dirty="0"/>
              <a:t>. Вызывающие методы должны быть в курсе возможного исключения.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Если метод планирует выкинуть несколько исключений, то их можно </a:t>
            </a:r>
            <a:r>
              <a:rPr lang="ru-RU" dirty="0">
                <a:solidFill>
                  <a:srgbClr val="BC5CFF"/>
                </a:solidFill>
              </a:rPr>
              <a:t>перечислить через запятую.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2DE9B13-7C68-7D4F-7C07-0E1B129CA3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440"/>
          <a:stretch/>
        </p:blipFill>
        <p:spPr>
          <a:xfrm>
            <a:off x="2751138" y="2180664"/>
            <a:ext cx="6176962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2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Отличия</a:t>
            </a:r>
            <a:r>
              <a:rPr lang="en-US" dirty="0">
                <a:solidFill>
                  <a:srgbClr val="DDDDDD"/>
                </a:solidFill>
              </a:rPr>
              <a:t> checked </a:t>
            </a:r>
            <a:r>
              <a:rPr lang="ru-RU" dirty="0">
                <a:solidFill>
                  <a:srgbClr val="DDDDDD"/>
                </a:solidFill>
              </a:rPr>
              <a:t>от</a:t>
            </a:r>
            <a:r>
              <a:rPr lang="en-US" dirty="0">
                <a:solidFill>
                  <a:srgbClr val="DDDDDD"/>
                </a:solidFill>
              </a:rPr>
              <a:t> unchecked </a:t>
            </a: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26A79860-9805-7924-0E54-0F8D8AA9482A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7651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423F"/>
                </a:solidFill>
              </a:rPr>
              <a:t>Checked</a:t>
            </a:r>
            <a:r>
              <a:rPr lang="en-US" dirty="0"/>
              <a:t> </a:t>
            </a:r>
            <a:r>
              <a:rPr lang="ru-RU" dirty="0"/>
              <a:t>исключения проверяются на этапе компиляции: компилятор требует, чтобы </a:t>
            </a:r>
            <a:r>
              <a:rPr lang="ru-RU" b="1" dirty="0" err="1">
                <a:solidFill>
                  <a:srgbClr val="FF423F"/>
                </a:solidFill>
              </a:rPr>
              <a:t>checked</a:t>
            </a:r>
            <a:r>
              <a:rPr lang="ru-RU" dirty="0"/>
              <a:t> исключения либо были обработаны с помощью </a:t>
            </a:r>
            <a:r>
              <a:rPr lang="ru-RU" dirty="0" err="1">
                <a:solidFill>
                  <a:srgbClr val="BC5CFF"/>
                </a:solidFill>
              </a:rPr>
              <a:t>try-catch</a:t>
            </a:r>
            <a:r>
              <a:rPr lang="ru-RU" dirty="0"/>
              <a:t>, либо проброшены и объявлены в сигнатуре метода с помощью </a:t>
            </a:r>
            <a:r>
              <a:rPr lang="ru-RU" dirty="0" err="1">
                <a:solidFill>
                  <a:srgbClr val="BC5CFF"/>
                </a:solidFill>
              </a:rPr>
              <a:t>throws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17A67A-E84C-B1FD-663D-49AB4EFF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874" y="1585829"/>
            <a:ext cx="7544853" cy="2257740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EA5A3950-0F0A-C92E-323F-376BFA497E2E}"/>
              </a:ext>
            </a:extLst>
          </p:cNvPr>
          <p:cNvSpPr txBox="1">
            <a:spLocks/>
          </p:cNvSpPr>
          <p:nvPr/>
        </p:nvSpPr>
        <p:spPr>
          <a:xfrm>
            <a:off x="630239" y="4259327"/>
            <a:ext cx="11160124" cy="194144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Можно выполнить обработку </a:t>
            </a:r>
            <a:r>
              <a:rPr lang="ru-RU" dirty="0">
                <a:solidFill>
                  <a:srgbClr val="FF423F"/>
                </a:solidFill>
              </a:rPr>
              <a:t>тремя способами:</a:t>
            </a:r>
          </a:p>
          <a:p>
            <a:pPr marL="342900" indent="-342900">
              <a:buAutoNum type="arabicParenR"/>
            </a:pPr>
            <a:r>
              <a:rPr lang="ru-RU" dirty="0"/>
              <a:t>Не перехватываем возникающие исключения, просто добавить к себе </a:t>
            </a:r>
            <a:r>
              <a:rPr lang="en-US" dirty="0">
                <a:solidFill>
                  <a:srgbClr val="BC5CFF"/>
                </a:solidFill>
              </a:rPr>
              <a:t>throws</a:t>
            </a:r>
            <a:r>
              <a:rPr lang="ru-RU" dirty="0"/>
              <a:t> и прокинуть их дальше</a:t>
            </a:r>
            <a:r>
              <a:rPr lang="en-US" dirty="0"/>
              <a:t>.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Перехватить в блоке </a:t>
            </a:r>
            <a:r>
              <a:rPr lang="en-US" dirty="0">
                <a:solidFill>
                  <a:srgbClr val="BC5CFF"/>
                </a:solidFill>
              </a:rPr>
              <a:t>catch</a:t>
            </a:r>
            <a:r>
              <a:rPr lang="en-US" dirty="0"/>
              <a:t> </a:t>
            </a:r>
            <a:r>
              <a:rPr lang="ru-RU" dirty="0"/>
              <a:t>нужные исключение, а остальные прокинуть через </a:t>
            </a:r>
            <a:r>
              <a:rPr lang="en-US" dirty="0" err="1">
                <a:solidFill>
                  <a:srgbClr val="BC5CFF"/>
                </a:solidFill>
              </a:rPr>
              <a:t>thorws</a:t>
            </a:r>
            <a:r>
              <a:rPr lang="en-US" dirty="0"/>
              <a:t>.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Перехватить в блоке </a:t>
            </a:r>
            <a:r>
              <a:rPr lang="en-US" dirty="0">
                <a:solidFill>
                  <a:srgbClr val="BC5CFF"/>
                </a:solidFill>
              </a:rPr>
              <a:t>catch</a:t>
            </a:r>
            <a:r>
              <a:rPr lang="en-US" dirty="0"/>
              <a:t> </a:t>
            </a:r>
            <a:r>
              <a:rPr lang="ru-RU" dirty="0"/>
              <a:t>все исключения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28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Обертка</a:t>
            </a:r>
            <a:r>
              <a:rPr lang="en-US" dirty="0">
                <a:solidFill>
                  <a:srgbClr val="DDDDDD"/>
                </a:solidFill>
              </a:rPr>
              <a:t> checked </a:t>
            </a:r>
            <a:r>
              <a:rPr lang="ru-RU" dirty="0">
                <a:solidFill>
                  <a:srgbClr val="DDDDDD"/>
                </a:solidFill>
              </a:rPr>
              <a:t>в</a:t>
            </a:r>
            <a:r>
              <a:rPr lang="en-US" dirty="0">
                <a:solidFill>
                  <a:srgbClr val="DDDDDD"/>
                </a:solidFill>
              </a:rPr>
              <a:t> unchecked </a:t>
            </a: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26A79860-9805-7924-0E54-0F8D8AA9482A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6508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Если у метода с </a:t>
            </a:r>
            <a:r>
              <a:rPr lang="en-US" dirty="0">
                <a:solidFill>
                  <a:srgbClr val="FF423F"/>
                </a:solidFill>
              </a:rPr>
              <a:t>checked</a:t>
            </a:r>
            <a:r>
              <a:rPr lang="en-US" dirty="0"/>
              <a:t> </a:t>
            </a:r>
            <a:r>
              <a:rPr lang="ru-RU" dirty="0"/>
              <a:t>исключением большой стек вызова, программисты часто его оборачивают в </a:t>
            </a:r>
            <a:r>
              <a:rPr lang="en-US" dirty="0">
                <a:solidFill>
                  <a:srgbClr val="FF423F"/>
                </a:solidFill>
              </a:rPr>
              <a:t>Unchecked</a:t>
            </a:r>
            <a:r>
              <a:rPr lang="en-US" dirty="0"/>
              <a:t> </a:t>
            </a:r>
            <a:r>
              <a:rPr lang="ru-RU" dirty="0"/>
              <a:t>исключение, а потом достают его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7FE685-6DDB-CEEB-29F8-661AFB555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679" y="1471529"/>
            <a:ext cx="7106642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Множественный перехват и собственные исключения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F67CC8-3AEB-B029-A545-158981D87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942" y="791769"/>
            <a:ext cx="7278116" cy="167663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C986E6B-FE72-6669-9E1F-BDFEEFF5B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731" y="2677476"/>
            <a:ext cx="815453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Блок</a:t>
            </a:r>
            <a:r>
              <a:rPr lang="en-US" dirty="0">
                <a:solidFill>
                  <a:srgbClr val="DDDDDD"/>
                </a:solidFill>
              </a:rPr>
              <a:t> finally</a:t>
            </a: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C4D4F0-8F6E-FEE4-551C-D4834EA346F0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12858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В программировании на Java часто возникает ситуация, когда необходимо обеспечить выполнение определенного кода, независимо от того, произошло исключение в блоке </a:t>
            </a:r>
            <a:r>
              <a:rPr lang="ru-RU" dirty="0" err="1"/>
              <a:t>try</a:t>
            </a:r>
            <a:r>
              <a:rPr lang="ru-RU" dirty="0"/>
              <a:t> или нет. Для этого существует специальный блок кода — </a:t>
            </a:r>
            <a:r>
              <a:rPr lang="ru-RU" b="1" dirty="0" err="1">
                <a:solidFill>
                  <a:srgbClr val="FF423F"/>
                </a:solidFill>
              </a:rPr>
              <a:t>finally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Чаще всего он используется для закрытия потоков, чтобы это происходило вне зависимости от исключений.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2D7813-8120-9856-1034-A4A03FEA3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80" y="2272849"/>
            <a:ext cx="6201640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940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2588</TotalTime>
  <Words>449</Words>
  <Application>Microsoft Office PowerPoint</Application>
  <PresentationFormat>Широкоэкранный</PresentationFormat>
  <Paragraphs>39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Fira Sans</vt:lpstr>
      <vt:lpstr>Тема Office</vt:lpstr>
      <vt:lpstr>Базовые классы исключений</vt:lpstr>
      <vt:lpstr>Виды исключений</vt:lpstr>
      <vt:lpstr>Отличия checked от unchecked </vt:lpstr>
      <vt:lpstr>Отличия checked от unchecked </vt:lpstr>
      <vt:lpstr>Обертка checked в unchecked </vt:lpstr>
      <vt:lpstr>Множественный перехват и собственные исключения</vt:lpstr>
      <vt:lpstr>Блок finally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semvasek@gmail.com</dc:creator>
  <cp:lastModifiedBy>semvasek@gmail.com</cp:lastModifiedBy>
  <cp:revision>43</cp:revision>
  <dcterms:created xsi:type="dcterms:W3CDTF">2025-01-02T08:46:56Z</dcterms:created>
  <dcterms:modified xsi:type="dcterms:W3CDTF">2025-02-03T12:54:20Z</dcterms:modified>
</cp:coreProperties>
</file>