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28"/>
  </p:notesMasterIdLst>
  <p:sldIdLst>
    <p:sldId id="270" r:id="rId2"/>
    <p:sldId id="271" r:id="rId3"/>
    <p:sldId id="272" r:id="rId4"/>
    <p:sldId id="273" r:id="rId5"/>
    <p:sldId id="274" r:id="rId6"/>
    <p:sldId id="279" r:id="rId7"/>
    <p:sldId id="282" r:id="rId8"/>
    <p:sldId id="287" r:id="rId9"/>
    <p:sldId id="283" r:id="rId10"/>
    <p:sldId id="278" r:id="rId11"/>
    <p:sldId id="280" r:id="rId12"/>
    <p:sldId id="291" r:id="rId13"/>
    <p:sldId id="281" r:id="rId14"/>
    <p:sldId id="292" r:id="rId15"/>
    <p:sldId id="285" r:id="rId16"/>
    <p:sldId id="286" r:id="rId17"/>
    <p:sldId id="289" r:id="rId18"/>
    <p:sldId id="290" r:id="rId19"/>
    <p:sldId id="293" r:id="rId20"/>
    <p:sldId id="288" r:id="rId21"/>
    <p:sldId id="299" r:id="rId22"/>
    <p:sldId id="297" r:id="rId23"/>
    <p:sldId id="294" r:id="rId24"/>
    <p:sldId id="295" r:id="rId25"/>
    <p:sldId id="296" r:id="rId26"/>
    <p:sldId id="298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BB1EAEA-9C36-55A3-B462-DFE849F54F8E}" name="semvasek@gmail.com" initials="s" userId="semvasek@gmail.com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C5CFF"/>
    <a:srgbClr val="FF423F"/>
    <a:srgbClr val="171717"/>
    <a:srgbClr val="6FADC3"/>
    <a:srgbClr val="2A2A2B"/>
    <a:srgbClr val="3399FF"/>
    <a:srgbClr val="DDDDDD"/>
    <a:srgbClr val="4795CA"/>
    <a:srgbClr val="CC7832"/>
    <a:srgbClr val="BEFF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5E3735-7EF2-49B0-CC04-71C513569552}" v="40" dt="2025-02-04T10:22:37.295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14" autoAdjust="0"/>
    <p:restoredTop sz="62212" autoAdjust="0"/>
  </p:normalViewPr>
  <p:slideViewPr>
    <p:cSldViewPr snapToGrid="0">
      <p:cViewPr>
        <p:scale>
          <a:sx n="69" d="100"/>
          <a:sy n="69" d="100"/>
        </p:scale>
        <p:origin x="-2064" y="-22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59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8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57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ivanovad0110@gmail.com" userId="6d66cf626c3f5ff3" providerId="Windows Live" clId="Web-{405E3735-7EF2-49B0-CC04-71C513569552}"/>
    <pc:docChg chg="modSld">
      <pc:chgData name="ivanovad0110@gmail.com" userId="6d66cf626c3f5ff3" providerId="Windows Live" clId="Web-{405E3735-7EF2-49B0-CC04-71C513569552}" dt="2025-02-04T10:22:32.748" v="3" actId="20577"/>
      <pc:docMkLst>
        <pc:docMk/>
      </pc:docMkLst>
      <pc:sldChg chg="modSp">
        <pc:chgData name="ivanovad0110@gmail.com" userId="6d66cf626c3f5ff3" providerId="Windows Live" clId="Web-{405E3735-7EF2-49B0-CC04-71C513569552}" dt="2025-02-04T10:22:32.748" v="3" actId="20577"/>
        <pc:sldMkLst>
          <pc:docMk/>
          <pc:sldMk cId="2184451333" sldId="312"/>
        </pc:sldMkLst>
        <pc:spChg chg="mod">
          <ac:chgData name="ivanovad0110@gmail.com" userId="6d66cf626c3f5ff3" providerId="Windows Live" clId="Web-{405E3735-7EF2-49B0-CC04-71C513569552}" dt="2025-02-04T10:22:32.748" v="3" actId="20577"/>
          <ac:spMkLst>
            <pc:docMk/>
            <pc:sldMk cId="2184451333" sldId="312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B99C5-9E73-4D85-8495-5EC431CC6481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29189-23CE-4022-A357-B9239DF82E1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8889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SomeDir\Hello.txt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file:///C:\SomeDir\Hello2.txt" TargetMode="Externa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создания объекта FileOutputStream используется конструктор, принимающий в качестве параметра путь к файлу для записи. Если такого файла нет, то он автоматически создается при записи. Так как здесь записываем строку, то ее надо сначала перевести в массив байтов. И с помощью метода write строка записывается в файл.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автоматического закрытия файла и освобождения ресурса объект FileOutputStream создается с помощью конструктции try...catch.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этом необязательно записывать весь массив байтов. Используя перегрузку метода write(), можно записать и одиночный байт: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b="1" smtClean="0"/>
              <a:t>fos.write(buffer[0]); </a:t>
            </a:r>
            <a:r>
              <a:rPr lang="en-US" smtClean="0"/>
              <a:t>// </a:t>
            </a:r>
            <a:r>
              <a:rPr lang="ru-RU" smtClean="0"/>
              <a:t>запись первого байта</a:t>
            </a: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поскольку работать с байтами не очень удобно, то для работы с потоками символов были добавлены абстрактные классы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чтения потоков символов)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записи потоков символов).</a:t>
            </a:r>
          </a:p>
          <a:p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>Класс </a:t>
            </a:r>
            <a:r>
              <a:rPr lang="ru-RU" b="1" smtClean="0">
                <a:effectLst/>
              </a:rPr>
              <a:t>Reader</a:t>
            </a:r>
            <a:r>
              <a:rPr lang="ru-RU" smtClean="0">
                <a:effectLst/>
              </a:rPr>
              <a:t> в Java - это абстрактный класс, используемый для чтения символьных потоков. </a:t>
            </a:r>
          </a:p>
          <a:p>
            <a:r>
              <a:rPr lang="ru-RU" smtClean="0">
                <a:effectLst/>
              </a:rPr>
              <a:t>Он служит базовым классом для различных подклассов, таких как </a:t>
            </a:r>
            <a:r>
              <a:rPr lang="ru-RU" b="1" smtClean="0">
                <a:effectLst/>
              </a:rPr>
              <a:t>FileReader, BufferedReader, CharArrayReader </a:t>
            </a:r>
            <a:r>
              <a:rPr lang="ru-RU" smtClean="0">
                <a:effectLst/>
              </a:rPr>
              <a:t>и других,</a:t>
            </a:r>
          </a:p>
          <a:p>
            <a:r>
              <a:rPr lang="ru-RU" smtClean="0">
                <a:effectLst/>
              </a:rPr>
              <a:t>которые обеспечивают более эффективную реализацию метода read(). </a:t>
            </a:r>
          </a:p>
          <a:p>
            <a:r>
              <a:rPr lang="ru-RU" smtClean="0">
                <a:effectLst/>
              </a:rPr>
              <a:t>Чтобы работать с классом Reader, мы должны расширить его и реализовать его методы. Read() - это ключевой метод для чтения символов.</a:t>
            </a:r>
            <a:br>
              <a:rPr lang="ru-RU" smtClean="0">
                <a:effectLst/>
              </a:rPr>
            </a:b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Абстрактный класс Reader предоставляет функционал для чтения текстовой информации.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ru-RU" smtClean="0">
                <a:effectLst/>
              </a:rPr>
              <a:t>Конструкторы класса Reader В Java Reader Class используются два конструктора, как указано ниже: </a:t>
            </a:r>
            <a:endParaRPr lang="en-US" smtClean="0">
              <a:effectLst/>
            </a:endParaRPr>
          </a:p>
          <a:p>
            <a:pPr marL="228600" indent="-228600">
              <a:buAutoNum type="arabicPeriod"/>
            </a:pPr>
            <a:r>
              <a:rPr lang="ru-RU" b="1" smtClean="0">
                <a:effectLst/>
              </a:rPr>
              <a:t>protected Reader() </a:t>
            </a:r>
            <a:r>
              <a:rPr lang="ru-RU" smtClean="0">
                <a:effectLst/>
              </a:rPr>
              <a:t>Создает новый модуль чтения символьного потока, критические секции которого будут синхронизироваться с самим устройством чтения. </a:t>
            </a:r>
            <a:endParaRPr lang="en-US" smtClean="0">
              <a:effectLst/>
            </a:endParaRPr>
          </a:p>
          <a:p>
            <a:pPr marL="0" indent="0">
              <a:buNone/>
            </a:pPr>
            <a:r>
              <a:rPr lang="ru-RU" smtClean="0">
                <a:effectLst/>
              </a:rPr>
              <a:t>2. </a:t>
            </a:r>
            <a:r>
              <a:rPr lang="ru-RU" b="1" smtClean="0">
                <a:effectLst/>
              </a:rPr>
              <a:t>protected Reader </a:t>
            </a:r>
            <a:r>
              <a:rPr lang="ru-RU" smtClean="0">
                <a:effectLst/>
              </a:rPr>
              <a:t>(блокировка объекта) Создает новый считыватель символьного потока, критические секции которого будут синхронизироваться с данным объектом. Параметр: Объект, используемый для синхронизации операций считывателя.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поскольку работать с байтами не очень удобно, то для работы с потоками символов были добавлены абстрактные классы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чтения потоков символов)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записи потоков символов).</a:t>
            </a:r>
          </a:p>
          <a:p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>Класс </a:t>
            </a:r>
            <a:r>
              <a:rPr lang="ru-RU" b="1" smtClean="0">
                <a:effectLst/>
              </a:rPr>
              <a:t>Reader</a:t>
            </a:r>
            <a:r>
              <a:rPr lang="ru-RU" smtClean="0">
                <a:effectLst/>
              </a:rPr>
              <a:t> в Java - это абстрактный класс, используемый для чтения символьных потоков. </a:t>
            </a:r>
          </a:p>
          <a:p>
            <a:r>
              <a:rPr lang="ru-RU" smtClean="0">
                <a:effectLst/>
              </a:rPr>
              <a:t>Он служит базовым классом для различных подклассов, таких как </a:t>
            </a:r>
            <a:r>
              <a:rPr lang="ru-RU" b="1" smtClean="0">
                <a:effectLst/>
              </a:rPr>
              <a:t>FileReader, BufferedReader, CharArrayReader </a:t>
            </a:r>
            <a:r>
              <a:rPr lang="ru-RU" smtClean="0">
                <a:effectLst/>
              </a:rPr>
              <a:t>и других,</a:t>
            </a:r>
          </a:p>
          <a:p>
            <a:r>
              <a:rPr lang="ru-RU" smtClean="0">
                <a:effectLst/>
              </a:rPr>
              <a:t>которые обеспечивают более эффективную реализацию метода read(). </a:t>
            </a:r>
          </a:p>
          <a:p>
            <a:r>
              <a:rPr lang="ru-RU" smtClean="0">
                <a:effectLst/>
              </a:rPr>
              <a:t>Чтобы работать с классом Reader, мы должны расширить его и реализовать его методы. Read() - это ключевой метод для чтения символов.</a:t>
            </a:r>
            <a:br>
              <a:rPr lang="ru-RU" smtClean="0">
                <a:effectLst/>
              </a:rPr>
            </a:b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Абстрактный класс Reader предоставляет функционал для чтения текстовой информации.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ru-RU" smtClean="0">
                <a:effectLst/>
              </a:rPr>
              <a:t>Конструкторы класса Reader В Java Reader Class используются два конструктора, как указано ниже: </a:t>
            </a:r>
            <a:endParaRPr lang="en-US" smtClean="0">
              <a:effectLst/>
            </a:endParaRPr>
          </a:p>
          <a:p>
            <a:pPr marL="228600" indent="-228600">
              <a:buAutoNum type="arabicPeriod"/>
            </a:pPr>
            <a:r>
              <a:rPr lang="ru-RU" b="1" smtClean="0">
                <a:effectLst/>
              </a:rPr>
              <a:t>protected Reader() </a:t>
            </a:r>
            <a:r>
              <a:rPr lang="ru-RU" smtClean="0">
                <a:effectLst/>
              </a:rPr>
              <a:t>Создает новый модуль чтения символьного потока, критические секции которого будут синхронизироваться с самим устройством чтения. </a:t>
            </a:r>
            <a:endParaRPr lang="en-US" smtClean="0">
              <a:effectLst/>
            </a:endParaRPr>
          </a:p>
          <a:p>
            <a:pPr marL="0" indent="0">
              <a:buNone/>
            </a:pPr>
            <a:r>
              <a:rPr lang="ru-RU" smtClean="0">
                <a:effectLst/>
              </a:rPr>
              <a:t>2. </a:t>
            </a:r>
            <a:r>
              <a:rPr lang="ru-RU" b="1" smtClean="0">
                <a:effectLst/>
              </a:rPr>
              <a:t>protected Reader </a:t>
            </a:r>
            <a:r>
              <a:rPr lang="ru-RU" smtClean="0">
                <a:effectLst/>
              </a:rPr>
              <a:t>(блокировка объекта) Создает новый считыватель символьного потока, критические секции которого будут синхронизироваться с данным объектом. Параметр: Объект, используемый для синхронизации операций считывателя.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Writer определяет функционал для всех символьных потоков вывода.</a:t>
            </a:r>
            <a:b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ru-RU" smtClean="0">
              <a:effectLst/>
            </a:endParaRPr>
          </a:p>
          <a:p>
            <a:pPr algn="l"/>
            <a:r>
              <a:rPr lang="ru-RU" sz="1200" b="0" smtClean="0">
                <a:solidFill>
                  <a:schemeClr val="tx1"/>
                </a:solidFill>
              </a:rPr>
              <a:t>Абстрактный класс Реализует </a:t>
            </a:r>
            <a:r>
              <a:rPr lang="en-US" sz="1200" b="0" smtClean="0">
                <a:solidFill>
                  <a:srgbClr val="BC5CFF"/>
                </a:solidFill>
              </a:rPr>
              <a:t>Flushable</a:t>
            </a:r>
          </a:p>
          <a:p>
            <a:pPr algn="l"/>
            <a:r>
              <a:rPr lang="ru-RU" sz="1200" b="0" smtClean="0">
                <a:solidFill>
                  <a:schemeClr val="tx1"/>
                </a:solidFill>
              </a:rPr>
              <a:t>Реализует </a:t>
            </a:r>
            <a:r>
              <a:rPr lang="ru-RU" sz="1200" b="0" smtClean="0">
                <a:solidFill>
                  <a:srgbClr val="BC5CFF"/>
                </a:solidFill>
              </a:rPr>
              <a:t>Closeable</a:t>
            </a:r>
            <a:endParaRPr lang="en-US" sz="1200" b="0" smtClean="0">
              <a:solidFill>
                <a:srgbClr val="BC5CFF"/>
              </a:solidFill>
            </a:endParaRPr>
          </a:p>
          <a:p>
            <a:pPr algn="l"/>
            <a:r>
              <a:rPr lang="ru-RU" sz="1200" b="0" smtClean="0">
                <a:solidFill>
                  <a:schemeClr val="tx1"/>
                </a:solidFill>
              </a:rPr>
              <a:t>Реализует </a:t>
            </a:r>
            <a:r>
              <a:rPr lang="en-US" sz="1200" b="0" smtClean="0">
                <a:solidFill>
                  <a:srgbClr val="BC5CFF"/>
                </a:solidFill>
              </a:rPr>
              <a:t>Appendable</a:t>
            </a:r>
          </a:p>
          <a:p>
            <a:endParaRPr lang="ru-RU" smtClean="0">
              <a:effectLst/>
            </a:endParaRPr>
          </a:p>
          <a:p>
            <a:endParaRPr lang="ru-RU" smtClean="0">
              <a:effectLst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Функционал, описанный классами Reader и Writer, наследуется непосредственно классами символьных потоков, в частности классами </a:t>
            </a:r>
            <a:r>
              <a:rPr lang="ru-RU" smtClean="0"/>
              <a:t>FileReader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mtClean="0"/>
              <a:t>FileWriter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соответственно, предназначенными для работы с текстовыми файлами.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Java, классы InputStream, OutputStream, Reader и Writer являются основными классами для работы с потоками данных.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 - это абстрактный класс, представляющий входной поток байтов. Классы, наследующие InputStream, позволяют читать данные из различных источников, таких как файлы или сетевые соединения.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 - это абстрактный класс, представляющий выходной поток байтов. Классы, наследующие OutputStream, позволяют записывать данные в различные места назначения, такие как файлы или сетевые соединения.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 - это абстрактный класс, представляющий входной поток символов. Классы, наследующие Reader, позволяют читать текстовые данные из различных источников, таких как файлы или сетевые соединения.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 - это абстрактный класс, представляющий выходной поток символов. Классы, наследующие Writer, позволяют записывать текстовые данные в различные места назначения, такие как файлы или сетевые соединения.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общем, все эти классы предоставляют абстракцию для чтения и записи данных в Java. Они предоставляют различные методы для чтения и записи данных, а также методы для управления потоком данных, такие как закрытие потока.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Главное отличие между InputStream/OutputStream и Reader/Writer заключается в том, что первые являются потоками байтов, а вторые - потоками символов, то есть они работают с разными типами данных. Однако, Reader и Writer работают только с кодировками Unicode, тогда как InputStream и OutputStream работают с байтами.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FileWriter является производным от класса Writer. Он используется для записи текстовых файлов.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создать объект FileWriter, можно использовать один из следующих конструкторов: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FileWriter(File file)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FileWriter(File file, boolean append)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FileWriter(FileDescriptor fd)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FileWriter(String fileName)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FileWriter(String fileName, boolean append) 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Так, в конструктор передается либо путь к файлу в виде строки, либо объект File, который ссылается на конкретный текстовый файл. Параметр </a:t>
            </a:r>
            <a:r>
              <a:rPr lang="ru-RU" smtClean="0"/>
              <a:t>append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указывает, должны ли данные дозаписываться в конец файла (если параметр равен true), либо файл должен перезаписываться.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два способа закрытия файла. Первый традиционный заключается в использовании блока </a:t>
            </a:r>
            <a:r>
              <a:rPr lang="ru-RU" smtClean="0"/>
              <a:t>try..catch..finally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Например, считаем данные из файла: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Поскольку при открытии или считывании файла может произойти ошибка ввода-вывода, то код считывания помещается в блок try. И чтобы быть уверенным, что поток в любом случае закроется, даже если при работе с ним возникнет ошибка, вызов метода </a:t>
            </a:r>
            <a:r>
              <a:rPr lang="ru-RU" smtClean="0"/>
              <a:t>close()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помещается в блок </a:t>
            </a:r>
            <a:r>
              <a:rPr lang="ru-RU" smtClean="0"/>
              <a:t>finally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И, так как метод </a:t>
            </a:r>
            <a:r>
              <a:rPr lang="ru-RU" smtClean="0"/>
              <a:t>close()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также в случае ошибки может генерировать исключение IOException, то его вызов также помещается во вложенный блок </a:t>
            </a:r>
            <a:r>
              <a:rPr lang="ru-RU" smtClean="0"/>
              <a:t>try..catch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Начиная с Java 7 можно использовать еще один способ, который автоматически вызывает метод close. Этот способ заключается в использовании конструкции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try-with-resources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(try-с-ресурсами). Данная конструкция работает с объектами, которые реализуют интерфейс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ru-RU" b="1" smtClean="0"/>
              <a:t>AutoCloseable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все классы потоков реализуют интерфейс </a:t>
            </a:r>
            <a:r>
              <a:rPr lang="ru-RU" smtClean="0"/>
              <a:t>Closeable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в свою очередь наследуется от </a:t>
            </a:r>
            <a:r>
              <a:rPr lang="ru-RU" smtClean="0"/>
              <a:t>AutoCloseable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то их также можно использовать в данной конструкции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Синтаксис конструкции следующий: try(название_класса имя_переменной = конструктор_класса). Данная конструкция также не исключает использования блоков catch.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После окончания работы в блоке try у ресурса (в данном случае у объекта FileInputStream) автоматически вызывается метод close().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нам надо использовать несколько потоков, которые после выполнения надо закрыть, то мы можем указать объекты потоков через точку с запятой: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try(FileInputStream fin=new FileInputStream("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C://SomeDir//Hello.txt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"); </a:t>
            </a:r>
          </a:p>
          <a:p>
            <a:pPr fontAlgn="base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    FileOutputStream fos = new FileOutputStream("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C://SomeDir//Hello2.txt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"))</a:t>
            </a:r>
          </a:p>
          <a:p>
            <a:pPr fontAlgn="base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{</a:t>
            </a:r>
          </a:p>
          <a:p>
            <a:pPr fontAlgn="base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   //..................</a:t>
            </a:r>
          </a:p>
          <a:p>
            <a:pPr fontAlgn="base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}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интересной особенностью потоков является возможность объединять несколько потоков в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цепочки. Поток может читать данные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только из источника данных, который их хранит, но из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 потока.</a:t>
            </a:r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BufferedReader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Есть еще один интересный класс, который вы, скорее всего, будете часто использовать —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BufferedReader.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тоже «промежуточный поток», который читает данные из другого потока.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 BufferedReader, как видно из его названия, является классом-наследником от Reader и позволяет читать символы. Однако, что самое интересное, в качестве источника данных в него тоже нужно передать поток, из которого можно читать символы – поток-наследник от класса Reader.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чем же смысл? В отличие от InputStreamReader’а, класс BufferedReader не преобразовывает байты в символы: он вообще ничего не преобразовывает. Вместо этого он </a:t>
            </a:r>
            <a:r>
              <a:rPr lang="ru-RU" sz="1200" b="0" i="1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буферизует данные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класса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 все методы, которые есть у класса Reader, причем они работают точно так же.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отличие классов InputStreamReader и, например, FileReader в том, откуда они читают данные. FileReader читает данные из файла (поэтому он и называется FileReader), а InputStreamReader читает данные из потока InputStream.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вы читаете символ из объекта FileReader с помощью метода read(), он в свою очередь читает из файла на диске два байта и возвращает их вам как char.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вы читаете символ из объекта InputStreamReader с помощью метода read(), он в свою очередь читает два байта из переданного в него объекта FileInputStream, который в свою очередь читает данные из файла. Получается такая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цепочка вызовов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методов read().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программа читает из объекта BufferedReader один символ, он читает из своего потока-источника сразу большой массив символов. И сохраняет их у себя внутри.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чтении следующего символа из объекта BufferedReader, он просто возьмет очередной символ из своего внутреннего массива-буфера и отдаст его, не обращаясь при этом к потоку-источнику данных. И только когда все символы в буфере закончатся, он снова прочитает большой массив символов.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у класса BufferedReader есть очень полезный метод — String readLine(), который позволяет читать данные из потока-источника сразу строками. С помощью этого метода можно, например, прочитать какой-то файл и вывести его содержимое на экран построчно. Пример: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Мы специально записали код в компактном формате, чтобы вы увидели, как это может быть удобно. Можно записать данный код и немного более детально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BufferedInputStream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BufferedInputStream накапливает вводимые данные в специальном буфере без постоянного обращения к устройству ввода. Класс BufferedInputStream определяет два конструктора: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BufferedInputStream(InputStream inputStream)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BufferedInputStream(InputStream inputStream, int bufSize)</a:t>
            </a:r>
          </a:p>
          <a:p>
            <a:pPr fontAlgn="base"/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параметр - это поток ввода, с которого данные будут считываться в буфер. Второй параметр - размер буфера.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Например, буферизируем считывание данных из потока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ByteArrayInputStream: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BufferedInputStream в конструкторе принимает объект InputStream. В данном случае таким объектом является экземпляр класса ByteArrayInputStream.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и все потоки ввода BufferedInputStream обладает методом read(), который считывает данные. И здесь мы считываем с помощью метода read каждый байт из массива buffer.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Фактические все то же самое можно было сделать и с помощью одного ByteArrayInputStream, не прибегая к буферизированному потоку. Класс BufferedInputStream просто оптимизирует производительность при работе с потоком ByteArrayInputStream. Естественно вместо ByteArrayInputStream может использоваться любой другой класс, который унаследован от InputStream.</a:t>
            </a: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BufferedOutputStream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BufferedOutputStream аналогично создает буфер для потоков вывода. Этот буфер накапливает выводимые байты без постоянного обращения к устройству. И когда буфер заполнен, производится запись данных.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BufferedOutputStream определяет два конструктора: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BufferedOutputStream(OutputStream outputStream)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BufferedOutputStream(OutputStream outputStream, int bufSize)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Первый параметр - это поток вывода, который унаследован от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OutputStream,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второй параметр - размер буфера.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BufferedOutputStream в конструкторе принимает в качестве параметра объект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в данном случае это файловый поток вывода FileOutputStream. И также производится запись в файл. Опять же BufferedOutputStream не добавляет много новой функциональности, он просто оптимизирует действие потока вывода.</a:t>
            </a: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19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интересной особенностью потоков является возможность объединять несколько потоков в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цепочки. Поток может читать данные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только из источника данных, который их хранит, но из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 потока.</a:t>
            </a:r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Еще одной интересной особенностью потоков является возможность объединять несколько потоков в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цепочки. Поток может читать данные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не только из источника данных, который их хранит, но из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другого потока.</a:t>
            </a:r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1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класса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есть все методы, которые есть у класса Reader, причем они работают точно так же.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Основное отличие классов InputStreamReader и, например, FileReader в том, откуда они читают данные. FileReader читает данные из файла (поэтому он и называется FileReader), а InputStreamReader читает данные из потока InputStream.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вы читаете символ из объекта FileReader с помощью метода read(), он в свою очередь читает из файла на диске два байта и возвращает их вам как char.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Когда вы читаете символ из объекта InputStreamReader с помощью метода read(), он в свою очередь читает два байта из переданного в него объекта FileInputStream, который в свою очередь читает данные из файла. Получается такая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цепочка вызовов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методов read().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 -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именно тот класс, который используется для вывода на консоль. Когда мы выводим на консоль некоторую информацию с помощью вызова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System.out.println(),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то тем самым мы задействует </a:t>
            </a: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так как переменная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 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классе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System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как раз и представляет объект класса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PrintStream,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а метод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println() -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метод класса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полезен не только для вывода на консоль. Мы можем использовать данный класс для записи информации в поток вывода. Для этого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определяет ряд конструкторов: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PrintStream(OutputStream outputStream)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PrintStream(OutputStream outputStream, boolean autoFlushingOn)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PrintStream(OutputStream outputStream, boolean autoFlushingOn, String charSet) throws UnsupportedEncodingException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PrintStream(File outputFile) throws FileNotFoundException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PrintStream(File outputFile, String charSet) throws FileNotFoundException, UnsupportedEncodingException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PrintStream(String outputFileName) throws FileNotFoundException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PrintStream(String outputFileName, String charSet) throws FileNotFoundException, UnsupportedEncodingException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 -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объект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OutputStream,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который производится запись. Параметр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autoFlushingOn 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при значении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true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автоматически записывать данные в поток вывода. По умолчанию этот параметр равен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false.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Параметр 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charSet 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позволяет указать кодировку символов.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источника для записи данных вместо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можно использовать объект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или строковый путь, по которому будет создаваться файл.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вывода информации в выходной поток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PrintStream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использует следующие методы: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println():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 строковой информации с переводом строки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print():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вывод строковой информации без перевода строки</a:t>
            </a:r>
          </a:p>
          <a:p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printf():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форматированный вывод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данном случае применяется форма конструктора PrintStream, которая в качестве параметра принимает поток вывода: PrintStream (OutputStream out). Кроме того, мы могли бы использовать ряд других форм конструктора, например, указывая названия файла для записи: PrintStream (string filename)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качестве потока вывода используется объект FileOutputStream. С помощью метода println() производится запись информации в выходной поток - то есть в объект FileOutputStream. (В случае с выводом на консоль с помощью System.out.println() в качестве потока вывода выступает консоль)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Кроме того, как и любой поток вывода и наследник класса OutputStream он имеет метод write: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На PrintStream похож другой класс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Его можно использовать как для вывода информации на консоль, так и в файл или любой другой поток вывода. Данный класс имеет ряд конструкторов: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PrintWriter(File file): автоматически добавляет информацию в указанный файл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PrintWriter(File file, String csn): автоматически добавляет информацию в указанный файл с учетом кодировки csn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PrintWriter(OutputStream out): для вывода информации используется существующий объект OutputStream, автоматически сбрасывая в него данные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PrintWriter(OutputStream out, boolean autoFlush): для вывода информации используется существующий объект OutputStream, второй параметр указывает, надо ли автоматически добавлять в OutputStream данные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PrintWriter(String fileName): автоматически добавляет информацию в файл по указанному имени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PrintWriter(String fileName, String csn): автоматически добавляет информацию в файл по указанному имени, используя кодировку csn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PrintWriter(Writer out): для вывода информации используется существующий объект Writer, в который автоматически идет запись данных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PrintWriter(Writer out, boolean autoFlush): для вывода информации используется существующий объект Writer, второй параметр указывает, надо ли автоматически добавлять в Writer данные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PrintWriter реализует интерфейсы Appendable, Closable и Flushable, и поэтому после использования представляемый им поток надо закрывать.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записи данных в поток он также используется методы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printf()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println()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 File, определенный в пакете java.io, не работает напрямую с потоками. Его задачей является управление информацией о файлах и каталогах. Хотя на уровне операционной системы файлы и каталоги отличаются, но в Java они описываются одним классом File.</a:t>
            </a:r>
          </a:p>
          <a:p>
            <a:pPr fontAlgn="base"/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зависимости от того, что должен представлять объект File - файл или каталог, мы можем использовать один из конструкторов для создания объекта:</a:t>
            </a:r>
            <a:b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/>
            </a:r>
            <a:b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File(String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путь_к_каталогу)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File(String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путь_к_каталогу,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имя_файла)</a:t>
            </a:r>
          </a:p>
          <a:p>
            <a:pPr fontAlgn="base"/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File(File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каталог, </a:t>
            </a:r>
            <a:r>
              <a:rPr lang="en-US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 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имя_файла)</a:t>
            </a: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каталогами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объект File представляет каталог, то его метод isDirectory() возвращает true. И поэтому мы можем получить его содержимое - вложенные подкаталоги и файлы с помощью методов list() и listFiles(). Получим все подкаталоги и файлы в определенном каталоге: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FileListFilesEx</a:t>
            </a: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Работа с каталогами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объект File представляет каталог, то его метод isDirectory() возвращает true. И поэтому мы можем получить его содержимое - вложенные подкаталоги и файлы с помощью методов list() и listFiles(). Получим все подкаталоги и файлы в определенном каталоге:</a:t>
            </a:r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FileWorkWithCatalogs</a:t>
            </a: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Класс Path</a:t>
            </a: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Технически Path — это не класс, а интерфейс. Так сделано для того, чтобы можно было под каждую операционную (и файловую) систему писать свой класс-наследник Path.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У Windows свои стандарты написания пути файлов, у Linux — свои. А ведь в мире еще много операционных систем, и у каждой — свои стандарты.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Поэтому везде в методах для работы с файлами указан интерфейс Path, а реально работа идет с его классами-наследниками: WindowsPath, UnixPath, ...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Создание объекта Path</a:t>
            </a:r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Чтобы создать объект Path (на самом деле это будет объект класса-наследника — WindowsPath), нужно воспользоваться командой вида:</a:t>
            </a:r>
          </a:p>
          <a:p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имя = 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Path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.of(путь);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Где имя — это имя переменной типа Path. путь — это путь к файлу (или директории) вместе с именем файла (или директории). А of — статический метод класса Path.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Метод of() используется для того, чтобы создать объекты типа WindowsPath если программа запускается под Windows, а если программа запускается под Linux — объекты UnixPath. Вы не можете создать объект типа Path с помощью кода вида new Path().</a:t>
            </a: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Файл (или директория) не обязаны существовать, чтобы мог существовать валидный объект типа </a:t>
            </a:r>
            <a:r>
              <a:rPr lang="ru-RU" smtClean="0"/>
              <a:t>Path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Может вы только хотите создать файл... Объект типа </a:t>
            </a:r>
            <a:r>
              <a:rPr lang="ru-RU" smtClean="0"/>
              <a:t>Path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это как продвинутая версия типа </a:t>
            </a:r>
            <a:r>
              <a:rPr lang="ru-RU" smtClean="0"/>
              <a:t>String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— он не привязан к конкретному файлу на диске: он просто хранит некий путь на диске и все.</a:t>
            </a: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26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1" smtClean="0">
                <a:effectLst/>
              </a:rPr>
              <a:t>System.in</a:t>
            </a:r>
            <a:r>
              <a:rPr lang="ru-RU" smtClean="0">
                <a:effectLst/>
              </a:rPr>
              <a:t> Это стандартный поток ввода (System.in), который используется для считывания символов с клавиатуры или любого другого стандартного устройства ввода. </a:t>
            </a:r>
          </a:p>
          <a:p>
            <a:r>
              <a:rPr lang="ru-RU" b="1" smtClean="0">
                <a:effectLst/>
              </a:rPr>
              <a:t>System.out</a:t>
            </a:r>
            <a:r>
              <a:rPr lang="ru-RU" smtClean="0">
                <a:effectLst/>
              </a:rPr>
              <a:t> Это стандартный поток вывода (System.out), который используется для вывода результатов работы программы на устройство вывода, такое как экран компьютера. </a:t>
            </a:r>
          </a:p>
          <a:p>
            <a:endParaRPr lang="ru-RU" smtClean="0">
              <a:effectLst/>
            </a:endParaRPr>
          </a:p>
          <a:p>
            <a:r>
              <a:rPr lang="ru-RU" smtClean="0">
                <a:effectLst/>
              </a:rPr>
              <a:t>Вот список различных функций печати, которые мы используем для вывода инструкций: –</a:t>
            </a:r>
          </a:p>
          <a:p>
            <a:r>
              <a:rPr lang="ru-RU" b="1" smtClean="0">
                <a:effectLst/>
              </a:rPr>
              <a:t>print(): </a:t>
            </a:r>
            <a:r>
              <a:rPr lang="ru-RU" smtClean="0">
                <a:effectLst/>
              </a:rPr>
              <a:t>Этот метод в Java используется для отображения текста на консоли. Этот текст передается в качестве параметра этому методу в виде строки. Этот метод печатает текст на консоли, и курсор остается в конце текста на консоли. Следующая печать будет произведена прямо отсюда.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всех классов, управляющих потоками байтов, находятся два абстрактных класса: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ввода)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вывода)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поскольку работать с байтами не очень удобно, то для работы с потоками символов были добавлены абстрактные классы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чтения потоков символов)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записи потоков символов).</a:t>
            </a:r>
          </a:p>
          <a:p>
            <a:endParaRPr lang="ru-RU" smtClean="0">
              <a:effectLst/>
            </a:endParaRPr>
          </a:p>
          <a:p>
            <a:endParaRPr lang="ru-RU" smtClean="0">
              <a:effectLst/>
            </a:endParaRPr>
          </a:p>
          <a:p>
            <a:r>
              <a:rPr lang="ru-RU" smtClean="0">
                <a:effectLst/>
              </a:rPr>
              <a:t>Входной поток: </a:t>
            </a:r>
            <a:endParaRPr lang="en-US" smtClean="0">
              <a:effectLst/>
            </a:endParaRPr>
          </a:p>
          <a:p>
            <a:r>
              <a:rPr lang="ru-RU" smtClean="0">
                <a:effectLst/>
              </a:rPr>
              <a:t>Эти потоки используются для считывания данных, которые должны быть получены в качестве входных данных из исходного массива, файла или любого периферийного устройства. Например, FileInputStream, BufferedInputStream, ByteArrayInputStream и т.д.</a:t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всех классов, управляющих потоками байтов, находятся два абстрактных класса: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ввода)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вывода)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поскольку работать с байтами не очень удобно, то для работы с потоками символов были добавлены абстрактные классы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чтения потоков символов)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записи потоков символов).</a:t>
            </a:r>
          </a:p>
          <a:p>
            <a:endParaRPr lang="ru-RU" smtClean="0">
              <a:effectLst/>
            </a:endParaRPr>
          </a:p>
          <a:p>
            <a:r>
              <a:rPr lang="ru-RU" smtClean="0">
                <a:effectLst/>
              </a:rPr>
              <a:t>Выходной поток: 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ru-RU" smtClean="0">
                <a:effectLst/>
              </a:rPr>
              <a:t>Эти потоки используются для записи данных в виде выходных данных в массив, файл или любое периферийное устройство вывода. Например, FileOutputStream, BufferedOutputStream, ByteArrayOutputStream и т.д.</a:t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mtClean="0">
                <a:effectLst/>
              </a:rPr>
              <a:t>В зависимости от типов файлов потоки можно разделить </a:t>
            </a:r>
            <a:r>
              <a:rPr lang="ru-RU" b="1" smtClean="0">
                <a:effectLst/>
              </a:rPr>
              <a:t>на два основных класса, </a:t>
            </a:r>
          </a:p>
          <a:p>
            <a:r>
              <a:rPr lang="ru-RU" smtClean="0">
                <a:effectLst/>
              </a:rPr>
              <a:t>которые в дальнейшем могут быть разделены на другие классы, как видно из приведенной ниже диаграммы с пояснениями.</a:t>
            </a:r>
          </a:p>
          <a:p>
            <a:r>
              <a:rPr lang="ru-RU" b="1" smtClean="0">
                <a:effectLst/>
              </a:rPr>
              <a:t>ByteStream</a:t>
            </a:r>
            <a:r>
              <a:rPr lang="ru-RU" smtClean="0">
                <a:effectLst/>
              </a:rPr>
              <a:t> </a:t>
            </a:r>
          </a:p>
          <a:p>
            <a:r>
              <a:rPr lang="ru-RU" smtClean="0">
                <a:effectLst/>
              </a:rPr>
              <a:t>Используется для обработки данных </a:t>
            </a:r>
            <a:r>
              <a:rPr lang="ru-RU" b="1" smtClean="0">
                <a:effectLst/>
              </a:rPr>
              <a:t>побайтно (8 бит). </a:t>
            </a:r>
          </a:p>
          <a:p>
            <a:r>
              <a:rPr lang="ru-RU" smtClean="0">
                <a:effectLst/>
              </a:rPr>
              <a:t>Хотя у него много классов, наиболее популярными являются </a:t>
            </a:r>
            <a:r>
              <a:rPr lang="ru-RU" b="1" smtClean="0">
                <a:effectLst/>
              </a:rPr>
              <a:t>FileInputStream и FileOutputStream. </a:t>
            </a:r>
          </a:p>
          <a:p>
            <a:r>
              <a:rPr lang="ru-RU" b="1" smtClean="0">
                <a:effectLst/>
              </a:rPr>
              <a:t>FileInputStream </a:t>
            </a:r>
            <a:r>
              <a:rPr lang="ru-RU" smtClean="0">
                <a:effectLst/>
              </a:rPr>
              <a:t>используется для чтения из источника, </a:t>
            </a:r>
          </a:p>
          <a:p>
            <a:r>
              <a:rPr lang="ru-RU" smtClean="0">
                <a:effectLst/>
              </a:rPr>
              <a:t>а </a:t>
            </a:r>
            <a:r>
              <a:rPr lang="ru-RU" b="1" smtClean="0">
                <a:effectLst/>
              </a:rPr>
              <a:t>FileOutputStream </a:t>
            </a:r>
            <a:r>
              <a:rPr lang="ru-RU" smtClean="0">
                <a:effectLst/>
              </a:rPr>
              <a:t>используется для записи в пункт назначения. </a:t>
            </a:r>
          </a:p>
          <a:p>
            <a:r>
              <a:rPr lang="ru-RU" smtClean="0">
                <a:effectLst/>
              </a:rPr>
              <a:t>Вот список различных классов потоков байтов: </a:t>
            </a:r>
          </a:p>
          <a:p>
            <a:endParaRPr lang="ru-RU" smtClean="0">
              <a:effectLst/>
            </a:endParaRPr>
          </a:p>
          <a:p>
            <a:r>
              <a:rPr lang="ru-RU" b="1" smtClean="0">
                <a:effectLst/>
              </a:rPr>
              <a:t>BufferedInputStream</a:t>
            </a:r>
            <a:r>
              <a:rPr lang="ru-RU" smtClean="0">
                <a:effectLst/>
              </a:rPr>
              <a:t> Используется для буферизованного входного потока.</a:t>
            </a:r>
          </a:p>
          <a:p>
            <a:r>
              <a:rPr lang="ru-RU" b="1" smtClean="0">
                <a:effectLst/>
              </a:rPr>
              <a:t>DataInputStream</a:t>
            </a:r>
            <a:r>
              <a:rPr lang="ru-RU" smtClean="0">
                <a:effectLst/>
              </a:rPr>
              <a:t> Содержит метод для чтения стандартных типов данных Java.</a:t>
            </a:r>
          </a:p>
          <a:p>
            <a:r>
              <a:rPr lang="ru-RU" b="1" smtClean="0">
                <a:effectLst/>
              </a:rPr>
              <a:t>FileInputStream</a:t>
            </a:r>
            <a:r>
              <a:rPr lang="ru-RU" smtClean="0">
                <a:effectLst/>
              </a:rPr>
              <a:t> Используется для чтения из файла </a:t>
            </a:r>
          </a:p>
          <a:p>
            <a:r>
              <a:rPr lang="ru-RU" b="1" smtClean="0">
                <a:effectLst/>
              </a:rPr>
              <a:t>InputStream</a:t>
            </a:r>
            <a:r>
              <a:rPr lang="ru-RU" smtClean="0">
                <a:effectLst/>
              </a:rPr>
              <a:t> - это абстрактный класс, описывающий потоковый ввод. </a:t>
            </a:r>
          </a:p>
          <a:p>
            <a:r>
              <a:rPr lang="ru-RU" b="1" smtClean="0">
                <a:effectLst/>
              </a:rPr>
              <a:t>PrintStream</a:t>
            </a:r>
            <a:r>
              <a:rPr lang="ru-RU" smtClean="0">
                <a:effectLst/>
              </a:rPr>
              <a:t> содержит наиболее часто используемые методы print() и println() </a:t>
            </a:r>
          </a:p>
          <a:p>
            <a:r>
              <a:rPr lang="ru-RU" b="1" smtClean="0">
                <a:effectLst/>
              </a:rPr>
              <a:t>BufferedOutputStream</a:t>
            </a:r>
            <a:r>
              <a:rPr lang="ru-RU" smtClean="0">
                <a:effectLst/>
              </a:rPr>
              <a:t> Используется для буферизованного выходного потока. </a:t>
            </a:r>
          </a:p>
          <a:p>
            <a:r>
              <a:rPr lang="ru-RU" b="1" smtClean="0">
                <a:effectLst/>
              </a:rPr>
              <a:t>DataOutputStream</a:t>
            </a:r>
            <a:r>
              <a:rPr lang="ru-RU" smtClean="0">
                <a:effectLst/>
              </a:rPr>
              <a:t> Содержит метод для записи стандартных типов данных Java. </a:t>
            </a:r>
          </a:p>
          <a:p>
            <a:r>
              <a:rPr lang="ru-RU" b="1" smtClean="0">
                <a:effectLst/>
              </a:rPr>
              <a:t>FileOutputStream</a:t>
            </a:r>
            <a:r>
              <a:rPr lang="ru-RU" smtClean="0">
                <a:effectLst/>
              </a:rPr>
              <a:t> используется для записи в файл. </a:t>
            </a:r>
          </a:p>
          <a:p>
            <a:pPr fontAlgn="base"/>
            <a:r>
              <a:rPr lang="ru-RU" b="1" smtClean="0">
                <a:effectLst/>
              </a:rPr>
              <a:t>OutputStream</a:t>
            </a:r>
            <a:r>
              <a:rPr lang="ru-RU" smtClean="0">
                <a:effectLst/>
              </a:rPr>
              <a:t> - это абстрактный класс, который описывает потоковый вывод.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en-US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CharacterStream</a:t>
            </a:r>
            <a:r>
              <a:rPr lang="ru-RU" b="1" smtClean="0">
                <a:effectLst/>
              </a:rPr>
              <a:t>Символьный поток </a:t>
            </a:r>
            <a:r>
              <a:rPr lang="ru-RU" smtClean="0">
                <a:effectLst/>
              </a:rPr>
              <a:t>В Java символы хранятся с использованием условных обозначений Unicode (подробнее см. здесь).</a:t>
            </a:r>
            <a:endParaRPr lang="en-US" smtClean="0">
              <a:effectLst/>
            </a:endParaRPr>
          </a:p>
          <a:p>
            <a:r>
              <a:rPr lang="ru-RU" smtClean="0">
                <a:effectLst/>
              </a:rPr>
              <a:t>Символьный поток автоматически позволяет нам читать/записывать данные посимвольно. </a:t>
            </a:r>
            <a:endParaRPr lang="en-US" smtClean="0">
              <a:effectLst/>
            </a:endParaRPr>
          </a:p>
          <a:p>
            <a:r>
              <a:rPr lang="ru-RU" smtClean="0">
                <a:effectLst/>
              </a:rPr>
              <a:t>Хотя у него много классов, наиболее популярными являются FileReader и FileWriter. </a:t>
            </a:r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FileReader и FileWriter </a:t>
            </a:r>
            <a:r>
              <a:rPr lang="ru-RU" smtClean="0">
                <a:effectLst/>
              </a:rPr>
              <a:t>- это символьные потоки, используемые для чтения из источника и записи в место назначения соответственно. </a:t>
            </a:r>
            <a:endParaRPr lang="en-US" smtClean="0">
              <a:effectLst/>
            </a:endParaRPr>
          </a:p>
          <a:p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BufferedReader</a:t>
            </a:r>
            <a:r>
              <a:rPr lang="ru-RU" smtClean="0">
                <a:effectLst/>
              </a:rPr>
              <a:t> Используется для обработки буферизованного входного потока. Программа чтения файлов - это входной поток, который считывает данные из файла. </a:t>
            </a:r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InputStreamReader </a:t>
            </a:r>
            <a:r>
              <a:rPr lang="ru-RU" smtClean="0">
                <a:effectLst/>
              </a:rPr>
              <a:t>Этот входной поток используется для преобразования байта в символ. </a:t>
            </a:r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OutputStreamReader </a:t>
            </a:r>
            <a:r>
              <a:rPr lang="ru-RU" smtClean="0">
                <a:effectLst/>
              </a:rPr>
              <a:t>Этот выходной поток используется для преобразования символов в байты. </a:t>
            </a:r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Reader </a:t>
            </a:r>
            <a:r>
              <a:rPr lang="ru-RU" smtClean="0">
                <a:effectLst/>
              </a:rPr>
              <a:t>- это абстрактный класс, который определяет ввод потока символов.</a:t>
            </a:r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PrintWriter </a:t>
            </a:r>
            <a:r>
              <a:rPr lang="ru-RU" smtClean="0">
                <a:effectLst/>
              </a:rPr>
              <a:t>содержит наиболее часто используемые методы print() и println() </a:t>
            </a:r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Writer - </a:t>
            </a:r>
            <a:r>
              <a:rPr lang="ru-RU" smtClean="0">
                <a:effectLst/>
              </a:rPr>
              <a:t>это абстрактный класс, который определяет вывод потока символов. 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ru-RU" b="1" smtClean="0">
                <a:effectLst/>
              </a:rPr>
              <a:t>BufferedWriter </a:t>
            </a:r>
            <a:r>
              <a:rPr lang="ru-RU" smtClean="0">
                <a:effectLst/>
              </a:rPr>
              <a:t>Используется для обработки буферизованного выходного потока. </a:t>
            </a:r>
            <a:endParaRPr lang="en-US" smtClean="0">
              <a:effectLst/>
            </a:endParaRPr>
          </a:p>
          <a:p>
            <a:r>
              <a:rPr lang="ru-RU" b="1" smtClean="0">
                <a:effectLst/>
              </a:rPr>
              <a:t>FileWriter</a:t>
            </a:r>
            <a:r>
              <a:rPr lang="ru-RU" smtClean="0">
                <a:effectLst/>
              </a:rPr>
              <a:t> Используется для вывода потока, который записывает данные в файл.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endParaRPr lang="en-US" smtClean="0">
              <a:effectLst/>
            </a:endParaRPr>
          </a:p>
          <a:p>
            <a:endParaRPr lang="en-US" smtClean="0">
              <a:effectLst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всех классов, управляющих потоками байтов, находятся два абстрактных класса: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ввода)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вывода)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поскольку работать с байтами не очень удобно, то для работы с потоками символов были добавлены абстрактные классы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чтения потоков символов)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записи потоков символов).</a:t>
            </a:r>
          </a:p>
          <a:p>
            <a:endParaRPr lang="ru-RU" smtClean="0">
              <a:effectLst/>
            </a:endParaRPr>
          </a:p>
          <a:p>
            <a:endParaRPr lang="ru-RU" smtClean="0">
              <a:effectLst/>
            </a:endParaRPr>
          </a:p>
          <a:p>
            <a:r>
              <a:rPr lang="ru-RU" smtClean="0">
                <a:effectLst/>
              </a:rPr>
              <a:t>Входной поток: </a:t>
            </a:r>
            <a:endParaRPr lang="en-US" smtClean="0">
              <a:effectLst/>
            </a:endParaRPr>
          </a:p>
          <a:p>
            <a:r>
              <a:rPr lang="ru-RU" smtClean="0">
                <a:effectLst/>
              </a:rPr>
              <a:t>Эти потоки используются для считывания данных, которые должны быть получены в качестве входных данных из исходного массива, файла или любого периферийного устройства. Например, FileInputStream, BufferedInputStream, ByteArrayInputStream и т.д.</a:t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считывания данных из файла предназначен класс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FileInputStream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который является наследником класса InputStream и поэтому реализует все его методы.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Для создания объекта FileInputStream мы можем использовать ряд конструкторов. Наиболее используемая версия конструктора в качестве параметра принимает путь к считываемому файлу:</a:t>
            </a:r>
          </a:p>
          <a:p>
            <a:pPr fontAlgn="base"/>
            <a:endParaRPr lang="ru-RU" sz="1200" b="0" i="0" kern="120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fontAlgn="base"/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FileInputStream(String fileName) throws FileNotFoundException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файл не может быть открыт, например, по указанному пути такого файла не существует, то генерируется исключение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FileNotFoundException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основе всех классов, управляющих потоками байтов, находятся два абстрактных класса: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ввода)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OutputStream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(представляющий потоки вывода)</a:t>
            </a:r>
          </a:p>
          <a:p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Но поскольку работать с байтами не очень удобно, то для работы с потоками символов были добавлены абстрактные классы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Reader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чтения потоков символов) и </a:t>
            </a:r>
            <a:r>
              <a:rPr lang="ru-RU" sz="1200" b="1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Writer</a:t>
            </a:r>
            <a:r>
              <a:rPr lang="ru-RU" sz="1200" b="0" i="0" kern="120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(для записи потоков символов).</a:t>
            </a:r>
          </a:p>
          <a:p>
            <a:endParaRPr lang="ru-RU" smtClean="0">
              <a:effectLst/>
            </a:endParaRPr>
          </a:p>
          <a:p>
            <a:endParaRPr lang="ru-RU" smtClean="0">
              <a:effectLst/>
            </a:endParaRPr>
          </a:p>
          <a:p>
            <a:r>
              <a:rPr lang="ru-RU" smtClean="0">
                <a:effectLst/>
              </a:rPr>
              <a:t>Выходной поток: </a:t>
            </a:r>
            <a:r>
              <a:rPr lang="en-US" smtClean="0">
                <a:effectLst/>
              </a:rPr>
              <a:t/>
            </a:r>
            <a:br>
              <a:rPr lang="en-US" smtClean="0">
                <a:effectLst/>
              </a:rPr>
            </a:br>
            <a:r>
              <a:rPr lang="ru-RU" smtClean="0">
                <a:effectLst/>
              </a:rPr>
              <a:t>Эти потоки используются для записи данных в виде выходных данных в массив, файл или любое периферийное устройство вывода.</a:t>
            </a:r>
          </a:p>
          <a:p>
            <a:r>
              <a:rPr lang="ru-RU" smtClean="0">
                <a:effectLst/>
              </a:rPr>
              <a:t> Например, </a:t>
            </a:r>
            <a:r>
              <a:rPr lang="ru-RU" b="1" smtClean="0">
                <a:effectLst/>
              </a:rPr>
              <a:t>FileOutputStream, BufferedOutputStream, ByteArrayOutputStream </a:t>
            </a:r>
            <a:r>
              <a:rPr lang="ru-RU" smtClean="0">
                <a:effectLst/>
              </a:rPr>
              <a:t>и т.д.</a:t>
            </a:r>
            <a:br>
              <a:rPr lang="ru-RU" smtClean="0">
                <a:effectLst/>
              </a:rPr>
            </a:br>
            <a:r>
              <a:rPr lang="ru-RU" smtClean="0">
                <a:effectLst/>
              </a:rPr>
              <a:t/>
            </a:r>
            <a:br>
              <a:rPr lang="ru-RU" smtClean="0">
                <a:effectLst/>
              </a:rPr>
            </a:b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729189-23CE-4022-A357-B9239DF82E10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9107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788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23461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408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6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400"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DDDDD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042349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orient="horz" pos="414" userDrawn="1">
          <p15:clr>
            <a:srgbClr val="FBAE40"/>
          </p15:clr>
        </p15:guide>
        <p15:guide id="2" pos="438" userDrawn="1">
          <p15:clr>
            <a:srgbClr val="FBAE40"/>
          </p15:clr>
        </p15:guide>
        <p15:guide id="3" pos="72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12962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836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6307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569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2470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1755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3540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  <a:lumOff val="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754" y="128671"/>
            <a:ext cx="11922492" cy="36512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660968"/>
            <a:ext cx="10515600" cy="4351338"/>
          </a:xfrm>
          <a:prstGeom prst="rect">
            <a:avLst/>
          </a:prstGeom>
          <a:solidFill>
            <a:srgbClr val="171717"/>
          </a:solidFill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5CBBA-D782-497D-B3B5-452762B3B9E7}" type="datetimeFigureOut">
              <a:rPr lang="ru-RU" smtClean="0"/>
              <a:t>19.03.2025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0E1B2B-667E-4AB7-AFB4-B5EA8E56F2F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06172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kern="1200">
          <a:solidFill>
            <a:schemeClr val="tx1"/>
          </a:solidFill>
          <a:latin typeface="Fira Sans" panose="020B05030500000200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Потоки ввода вывода в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2" name="Рисунок 11">
            <a:extLst>
              <a:ext uri="{FF2B5EF4-FFF2-40B4-BE49-F238E27FC236}">
                <a16:creationId xmlns="" xmlns:a16="http://schemas.microsoft.com/office/drawing/2014/main" id="{CCEFED24-508F-36F3-29F1-24C036E2E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272" y="623279"/>
            <a:ext cx="5625122" cy="5625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488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95745"/>
          </a:xfrm>
        </p:spPr>
        <p:txBody>
          <a:bodyPr>
            <a:noAutofit/>
          </a:bodyPr>
          <a:lstStyle/>
          <a:p>
            <a:pPr algn="ctr"/>
            <a:r>
              <a:rPr lang="ru-RU" sz="3200" b="1">
                <a:latin typeface="Arial" panose="020B0604020202020204" pitchFamily="34" charset="0"/>
                <a:cs typeface="Arial" panose="020B0604020202020204" pitchFamily="34" charset="0"/>
              </a:rPr>
              <a:t>Запись файлов и класс </a:t>
            </a:r>
            <a:r>
              <a:rPr lang="ru-RU" sz="3200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FileOutputStream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712" y="884959"/>
            <a:ext cx="9239254" cy="52941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7194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 fontAlgn="base"/>
            <a:r>
              <a:rPr lang="ru-RU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122" y="609600"/>
            <a:ext cx="3516023" cy="5608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142509" y="789710"/>
            <a:ext cx="7550726" cy="5324535"/>
          </a:xfrm>
          <a:prstGeom prst="rect">
            <a:avLst/>
          </a:prstGeom>
          <a:solidFill>
            <a:schemeClr val="tx1">
              <a:lumMod val="65000"/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absract void close():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закрывает поток ввода</a:t>
            </a:r>
          </a:p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read():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возвращает целочисленное представление следующего символа в потоке. Если таких символов нет, и достигнут конец файла, то возвращается число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-1</a:t>
            </a:r>
          </a:p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read(char[] buffer):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считывает в массив buffer из потока символы, количество которых равно длине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массива buffer.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Возвращает количество успешно считанных символов. При достижении конца файла возвращает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-1</a:t>
            </a:r>
          </a:p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 read(CharBuffer buffer):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считывает в объект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CharBuffer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из потока символы. Возвращает количество успешно считанных символов. При достижении конца файла возвращает -1</a:t>
            </a:r>
          </a:p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absract int read(char[] buffer, int offset, int count):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считывает в массив buffer, начиная со смещения offset, из потока символы, количество которых равно count</a:t>
            </a:r>
          </a:p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long skip(long count):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пропускает количество символов, равное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count.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Возвращает число успешно пропущенных символов</a:t>
            </a:r>
          </a:p>
        </p:txBody>
      </p:sp>
    </p:spTree>
    <p:extLst>
      <p:ext uri="{BB962C8B-B14F-4D97-AF65-F5344CB8AC3E}">
        <p14:creationId xmlns:p14="http://schemas.microsoft.com/office/powerpoint/2010/main" val="391979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 fontAlgn="base"/>
            <a:r>
              <a:rPr lang="ru-RU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0" y="918298"/>
            <a:ext cx="3657599" cy="3477875"/>
          </a:xfrm>
          <a:prstGeom prst="rect">
            <a:avLst/>
          </a:prstGeom>
          <a:solidFill>
            <a:schemeClr val="tx1">
              <a:lumMod val="65000"/>
              <a:alpha val="17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2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FileReader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 наследуется от абстрактного класса </a:t>
            </a:r>
            <a:r>
              <a:rPr lang="ru-RU" sz="22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и предоставляет функциональность для чтения текстовых файлов.</a:t>
            </a:r>
            <a:endParaRPr lang="en-US" sz="22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Используя методы, определенные в базом классе </a:t>
            </a:r>
            <a:r>
              <a:rPr lang="ru-RU" sz="22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Reader, </a:t>
            </a:r>
            <a:r>
              <a:rPr lang="ru-RU" sz="2200" smtClean="0">
                <a:latin typeface="Arial" panose="020B0604020202020204" pitchFamily="34" charset="0"/>
                <a:cs typeface="Arial" panose="020B0604020202020204" pitchFamily="34" charset="0"/>
              </a:rPr>
              <a:t>произвести чтение файла.</a:t>
            </a:r>
            <a:endParaRPr lang="ru-RU" sz="2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45" y="890589"/>
            <a:ext cx="7770754" cy="4651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911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 fontAlgn="base"/>
            <a:r>
              <a:rPr lang="ru-RU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433455" y="595746"/>
            <a:ext cx="7592290" cy="5472545"/>
          </a:xfrm>
          <a:prstGeom prst="rect">
            <a:avLst/>
          </a:prstGeom>
          <a:solidFill>
            <a:srgbClr val="171717"/>
          </a:solidFill>
          <a:ln>
            <a:solidFill>
              <a:srgbClr val="373737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ctr" defTabSz="914400" fontAlgn="base">
              <a:lnSpc>
                <a:spcPct val="90000"/>
              </a:lnSpc>
              <a:spcBef>
                <a:spcPct val="0"/>
              </a:spcBef>
              <a:buNone/>
              <a:defRPr sz="3200" b="1">
                <a:solidFill>
                  <a:srgbClr val="FF000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l"/>
            <a:r>
              <a:rPr lang="ru-RU" sz="1900" b="0" smtClean="0">
                <a:solidFill>
                  <a:srgbClr val="BC5CFF"/>
                </a:solidFill>
              </a:rPr>
              <a:t>Writer append(char </a:t>
            </a:r>
            <a:r>
              <a:rPr lang="ru-RU" sz="1900" b="0">
                <a:solidFill>
                  <a:srgbClr val="BC5CFF"/>
                </a:solidFill>
              </a:rPr>
              <a:t>c): </a:t>
            </a:r>
            <a:r>
              <a:rPr lang="ru-RU" sz="1900" b="0">
                <a:solidFill>
                  <a:schemeClr val="tx1"/>
                </a:solidFill>
              </a:rPr>
              <a:t>добавляет в конец выходного потока символ c. Возвращает объект </a:t>
            </a:r>
            <a:r>
              <a:rPr lang="ru-RU" sz="1900" b="0" smtClean="0">
                <a:solidFill>
                  <a:schemeClr val="tx1"/>
                </a:solidFill>
              </a:rPr>
              <a:t>Writer</a:t>
            </a:r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Writer append(CharSequence chars): </a:t>
            </a:r>
            <a:r>
              <a:rPr lang="ru-RU" sz="1900" b="0">
                <a:solidFill>
                  <a:schemeClr val="tx1"/>
                </a:solidFill>
              </a:rPr>
              <a:t>добавляет в конец </a:t>
            </a:r>
            <a:endParaRPr lang="ru-RU" sz="1900" b="0" smtClean="0">
              <a:solidFill>
                <a:schemeClr val="tx1"/>
              </a:solidFill>
            </a:endParaRPr>
          </a:p>
          <a:p>
            <a:pPr algn="l"/>
            <a:r>
              <a:rPr lang="ru-RU" sz="1900" b="0" smtClean="0">
                <a:solidFill>
                  <a:schemeClr val="tx1"/>
                </a:solidFill>
              </a:rPr>
              <a:t>выходного </a:t>
            </a:r>
            <a:r>
              <a:rPr lang="ru-RU" sz="1900" b="0">
                <a:solidFill>
                  <a:schemeClr val="tx1"/>
                </a:solidFill>
              </a:rPr>
              <a:t>потока набор символов chars. Возвращает объект </a:t>
            </a:r>
            <a:r>
              <a:rPr lang="ru-RU" sz="1900" b="0" smtClean="0">
                <a:solidFill>
                  <a:schemeClr val="tx1"/>
                </a:solidFill>
              </a:rPr>
              <a:t>Writer</a:t>
            </a:r>
          </a:p>
          <a:p>
            <a:pPr algn="l"/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abstract void close(): </a:t>
            </a:r>
            <a:r>
              <a:rPr lang="ru-RU" sz="1900" b="0">
                <a:solidFill>
                  <a:schemeClr val="tx1"/>
                </a:solidFill>
              </a:rPr>
              <a:t>закрывает </a:t>
            </a:r>
            <a:r>
              <a:rPr lang="ru-RU" sz="1900" b="0" smtClean="0">
                <a:solidFill>
                  <a:schemeClr val="tx1"/>
                </a:solidFill>
              </a:rPr>
              <a:t>поток</a:t>
            </a:r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abstract void flush(): </a:t>
            </a:r>
            <a:r>
              <a:rPr lang="ru-RU" sz="1900" b="0">
                <a:solidFill>
                  <a:schemeClr val="tx1"/>
                </a:solidFill>
              </a:rPr>
              <a:t>очищает буферы </a:t>
            </a:r>
            <a:r>
              <a:rPr lang="ru-RU" sz="1900" b="0" smtClean="0">
                <a:solidFill>
                  <a:schemeClr val="tx1"/>
                </a:solidFill>
              </a:rPr>
              <a:t>потока</a:t>
            </a:r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void write(int c): </a:t>
            </a:r>
            <a:r>
              <a:rPr lang="ru-RU" sz="1900" b="0">
                <a:solidFill>
                  <a:schemeClr val="tx1"/>
                </a:solidFill>
              </a:rPr>
              <a:t>записывает в поток один символ, который имеет целочисленное </a:t>
            </a:r>
            <a:r>
              <a:rPr lang="ru-RU" sz="1900" b="0" smtClean="0">
                <a:solidFill>
                  <a:schemeClr val="tx1"/>
                </a:solidFill>
              </a:rPr>
              <a:t>представление</a:t>
            </a:r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void write(char[] buffer): </a:t>
            </a:r>
            <a:r>
              <a:rPr lang="ru-RU" sz="1900" b="0">
                <a:solidFill>
                  <a:schemeClr val="tx1"/>
                </a:solidFill>
              </a:rPr>
              <a:t>записывает в поток массив </a:t>
            </a:r>
            <a:r>
              <a:rPr lang="ru-RU" sz="1900" b="0" smtClean="0">
                <a:solidFill>
                  <a:schemeClr val="tx1"/>
                </a:solidFill>
              </a:rPr>
              <a:t>символов</a:t>
            </a:r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absract void write(char[] buffer, int off, int len)</a:t>
            </a:r>
            <a:r>
              <a:rPr lang="ru-RU" sz="1900" b="0">
                <a:solidFill>
                  <a:schemeClr val="tx1"/>
                </a:solidFill>
              </a:rPr>
              <a:t> : записывает в поток только несколько символов из </a:t>
            </a:r>
            <a:r>
              <a:rPr lang="ru-RU" sz="1900" b="0" smtClean="0">
                <a:solidFill>
                  <a:srgbClr val="BC5CFF"/>
                </a:solidFill>
              </a:rPr>
              <a:t>массива buffer</a:t>
            </a:r>
            <a:r>
              <a:rPr lang="ru-RU" sz="1900" b="0" smtClean="0">
                <a:solidFill>
                  <a:schemeClr val="tx1"/>
                </a:solidFill>
              </a:rPr>
              <a:t>. </a:t>
            </a:r>
            <a:r>
              <a:rPr lang="ru-RU" sz="1900" b="0">
                <a:solidFill>
                  <a:schemeClr val="tx1"/>
                </a:solidFill>
              </a:rPr>
              <a:t>Причем количество символов равно len, а отбор символов из массива начинается с индекса </a:t>
            </a:r>
            <a:r>
              <a:rPr lang="ru-RU" sz="1900" b="0" smtClean="0">
                <a:solidFill>
                  <a:schemeClr val="tx1"/>
                </a:solidFill>
              </a:rPr>
              <a:t>off</a:t>
            </a:r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void write(String str): </a:t>
            </a:r>
            <a:r>
              <a:rPr lang="ru-RU" sz="1900" b="0">
                <a:solidFill>
                  <a:schemeClr val="tx1"/>
                </a:solidFill>
              </a:rPr>
              <a:t>записывает в поток </a:t>
            </a:r>
            <a:r>
              <a:rPr lang="ru-RU" sz="1900" b="0" smtClean="0">
                <a:solidFill>
                  <a:schemeClr val="tx1"/>
                </a:solidFill>
              </a:rPr>
              <a:t>строку</a:t>
            </a:r>
            <a:endParaRPr lang="ru-RU" sz="1900" b="0">
              <a:solidFill>
                <a:schemeClr val="tx1"/>
              </a:solidFill>
            </a:endParaRPr>
          </a:p>
          <a:p>
            <a:pPr algn="l"/>
            <a:r>
              <a:rPr lang="ru-RU" sz="1900" b="0">
                <a:solidFill>
                  <a:srgbClr val="BC5CFF"/>
                </a:solidFill>
              </a:rPr>
              <a:t>void write(String str, int off, int len): </a:t>
            </a:r>
            <a:r>
              <a:rPr lang="ru-RU" sz="1900" b="0">
                <a:solidFill>
                  <a:schemeClr val="tx1"/>
                </a:solidFill>
              </a:rPr>
              <a:t>записывает в поток из строки некоторое количество символов, которое равно </a:t>
            </a:r>
            <a:r>
              <a:rPr lang="ru-RU" sz="1900" b="0">
                <a:solidFill>
                  <a:srgbClr val="BC5CFF"/>
                </a:solidFill>
              </a:rPr>
              <a:t>len</a:t>
            </a:r>
            <a:r>
              <a:rPr lang="ru-RU" sz="1900" b="0">
                <a:solidFill>
                  <a:schemeClr val="tx1"/>
                </a:solidFill>
              </a:rPr>
              <a:t>, причем отбор символов из строки начинается с индекса </a:t>
            </a:r>
            <a:r>
              <a:rPr lang="ru-RU" sz="1900" b="0">
                <a:solidFill>
                  <a:srgbClr val="BC5CFF"/>
                </a:solidFill>
              </a:rPr>
              <a:t>off</a:t>
            </a:r>
          </a:p>
          <a:p>
            <a:pPr algn="l"/>
            <a:endParaRPr lang="ru-RU" sz="2000" b="0">
              <a:solidFill>
                <a:schemeClr val="tx1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24" y="595746"/>
            <a:ext cx="4189625" cy="50014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3796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 fontAlgn="base"/>
            <a:r>
              <a:rPr lang="ru-RU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en-US" sz="3200" b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</a:t>
            </a:r>
            <a:endParaRPr lang="en-US" sz="3200" b="1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630" y="808327"/>
            <a:ext cx="8431086" cy="4359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8714509" y="808327"/>
            <a:ext cx="3366655" cy="4955203"/>
          </a:xfrm>
          <a:prstGeom prst="rect">
            <a:avLst/>
          </a:prstGeom>
          <a:solidFill>
            <a:schemeClr val="accent1">
              <a:alpha val="42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FileWriter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является производным от класса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Writer.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Он используется для записи текстовых файлов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Конструкторы</a:t>
            </a:r>
            <a:r>
              <a:rPr lang="en-US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sz="200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FileWriter(File file)</a:t>
            </a:r>
          </a:p>
          <a:p>
            <a:pPr fontAlgn="base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FileWriter(File file, boolean append)</a:t>
            </a:r>
          </a:p>
          <a:p>
            <a:pPr fontAlgn="base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FileWriter(FileDescriptor fd)</a:t>
            </a:r>
          </a:p>
          <a:p>
            <a:pPr fontAlgn="base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FileWriter(String fileName)</a:t>
            </a:r>
          </a:p>
          <a:p>
            <a:pPr fontAlgn="base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FileWriter(String fileName, boolean append) </a:t>
            </a:r>
          </a:p>
          <a:p>
            <a:endParaRPr lang="ru-RU"/>
          </a:p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362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/>
            <a:r>
              <a:rPr lang="ru-RU" sz="3200" b="1">
                <a:solidFill>
                  <a:srgbClr val="FF423F"/>
                </a:solidFill>
              </a:rPr>
              <a:t>Закрытие потоков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7764" y="775856"/>
            <a:ext cx="5534891" cy="3785652"/>
          </a:xfrm>
          <a:prstGeom prst="rect">
            <a:avLst/>
          </a:prstGeom>
          <a:solidFill>
            <a:schemeClr val="tx1">
              <a:lumMod val="65000"/>
              <a:alpha val="14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При завершении работы с потоком его надо закрыть с помощью метода </a:t>
            </a:r>
            <a:r>
              <a:rPr lang="ru-RU" sz="2000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close()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который определен в интерфейсе </a:t>
            </a:r>
            <a:r>
              <a:rPr lang="ru-RU" sz="2000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Closeable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ru-RU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en-US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close() throws </a:t>
            </a:r>
            <a:r>
              <a:rPr lang="en-US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IOException</a:t>
            </a:r>
            <a:endParaRPr lang="ru-RU" sz="2000" smtClean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Этот интерфейс уже реализуется в классах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InputStream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и </a:t>
            </a:r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OutputStream,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а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через них и во всех классах потоков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При закрытии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потока освобождаются все выделенные для него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ресурсы, например, файл.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В случае, если поток окажется не закрыт, может происходить утечка памяти.</a:t>
            </a:r>
            <a:endParaRPr lang="ru-RU" sz="200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6446" y="616672"/>
            <a:ext cx="4953000" cy="6116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545572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/>
            <a:r>
              <a:rPr lang="ru-RU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Закрытие </a:t>
            </a: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потоков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try-with-resources</a:t>
            </a:r>
            <a:r>
              <a:rPr lang="en-US" sz="3200">
                <a:solidFill>
                  <a:srgbClr val="FF423F"/>
                </a:solidFill>
              </a:rPr>
              <a:t> </a:t>
            </a:r>
            <a:endParaRPr lang="ru-RU" sz="3200" b="1">
              <a:solidFill>
                <a:srgbClr val="FF423F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7765" y="775856"/>
            <a:ext cx="4218708" cy="5016758"/>
          </a:xfrm>
          <a:prstGeom prst="rect">
            <a:avLst/>
          </a:prstGeom>
          <a:solidFill>
            <a:schemeClr val="tx1">
              <a:lumMod val="65000"/>
              <a:alpha val="12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Начиная с Java 7 можно использовать еще один способ, который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автоматически вызывает метод close.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Этот способ заключается в использовании конструкции </a:t>
            </a:r>
            <a:r>
              <a:rPr lang="ru-RU" sz="2000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try-with-resources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 (try-с-ресурсами). Данная конструкция работает с объектами, которые реализуют интерфейс 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AutoCloseable.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Так как все классы потоков реализуют интерфейс 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Closeable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, который в свою очередь наследуется от 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AutoCloseable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, то их также можно использовать в данной конструкции</a:t>
            </a:r>
            <a:endParaRPr lang="ru-RU" sz="200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9433" y="775856"/>
            <a:ext cx="7492567" cy="39168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8712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/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Цепочки потоков</a:t>
            </a:r>
            <a:endParaRPr lang="ru-RU" sz="3200" b="1">
              <a:solidFill>
                <a:srgbClr val="FF423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704326"/>
            <a:ext cx="5947841" cy="324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206" y="1534390"/>
            <a:ext cx="6049963" cy="3581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5925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5418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Цепочки потоков</a:t>
            </a: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BufferedInputStream</a:t>
            </a: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>
              <a:solidFill>
                <a:srgbClr val="FF423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129" y="802265"/>
            <a:ext cx="6827818" cy="54461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7259782" y="802265"/>
            <a:ext cx="4765963" cy="3477875"/>
          </a:xfrm>
          <a:prstGeom prst="rect">
            <a:avLst/>
          </a:prstGeom>
          <a:solidFill>
            <a:schemeClr val="tx1">
              <a:lumMod val="65000"/>
              <a:alpha val="15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BufferedInputStream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накапливает вводимые данные в специальном буфере без постоянного обращения к устройству ввода. 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Конструкторы</a:t>
            </a:r>
            <a:r>
              <a:rPr lang="en-US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fontAlgn="base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BufferedInputStream(InputStream inputStream)</a:t>
            </a:r>
          </a:p>
          <a:p>
            <a:pPr fontAlgn="base"/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BufferedInputStream(InputStream inputStream, int bufSize)</a:t>
            </a:r>
          </a:p>
          <a:p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8897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5418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Цепочки потоков</a:t>
            </a: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BufferedOutputStream</a:t>
            </a: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>
              <a:solidFill>
                <a:srgbClr val="FF423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259782" y="802265"/>
            <a:ext cx="4765963" cy="3785652"/>
          </a:xfrm>
          <a:prstGeom prst="rect">
            <a:avLst/>
          </a:prstGeom>
          <a:solidFill>
            <a:schemeClr val="tx1">
              <a:lumMod val="65000"/>
              <a:alpha val="13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Класс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</a:p>
          <a:p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создает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буфер для потоков вывода.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Этот буфер накапливает выводимые байты без постоянного обращения к устройству. И когда буфер заполнен, производится запись данных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n-US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(OutputStream outputStream)</a:t>
            </a:r>
          </a:p>
          <a:p>
            <a:pPr fontAlgn="base"/>
            <a:r>
              <a:rPr lang="en-US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BufferedOutputStream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(OutputStream outputStream, int bufSize)</a:t>
            </a:r>
          </a:p>
          <a:p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51" y="812444"/>
            <a:ext cx="7055872" cy="41890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69504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9689" y="649432"/>
            <a:ext cx="11482820" cy="2564823"/>
          </a:xfrm>
          <a:prstGeom prst="rect">
            <a:avLst/>
          </a:prstGeom>
          <a:solidFill>
            <a:srgbClr val="171717"/>
          </a:solidFill>
        </p:spPr>
        <p:txBody>
          <a:bodyPr wrap="square" rtlCol="0" anchor="ctr">
            <a:noAutofit/>
          </a:bodyPr>
          <a:lstStyle/>
          <a:p>
            <a:r>
              <a:rPr lang="ru-RU" sz="2400"/>
              <a:t>П</a:t>
            </a:r>
            <a:r>
              <a:rPr lang="ru-RU" sz="2400" smtClean="0"/>
              <a:t>онятие </a:t>
            </a:r>
            <a:r>
              <a:rPr lang="ru-RU" sz="2400">
                <a:solidFill>
                  <a:srgbClr val="BC5CFF"/>
                </a:solidFill>
              </a:rPr>
              <a:t>"поток" </a:t>
            </a:r>
            <a:r>
              <a:rPr lang="ru-RU" sz="2400"/>
              <a:t>в программировании довольно перегружено и может обозначать множество различных концепций. В данном случае применительно к </a:t>
            </a:r>
            <a:r>
              <a:rPr lang="ru-RU" sz="2400">
                <a:solidFill>
                  <a:srgbClr val="BC5CFF"/>
                </a:solidFill>
              </a:rPr>
              <a:t>работе с файлами </a:t>
            </a:r>
            <a:r>
              <a:rPr lang="ru-RU" sz="2400"/>
              <a:t>и вводом-выводом мы будем говорить </a:t>
            </a:r>
            <a:r>
              <a:rPr lang="ru-RU" sz="2400">
                <a:solidFill>
                  <a:srgbClr val="BC5CFF"/>
                </a:solidFill>
              </a:rPr>
              <a:t>о потоке (stream),</a:t>
            </a:r>
            <a:r>
              <a:rPr lang="ru-RU" sz="2400"/>
              <a:t> как об </a:t>
            </a:r>
            <a:r>
              <a:rPr lang="ru-RU" sz="2400">
                <a:solidFill>
                  <a:srgbClr val="BC5CFF"/>
                </a:solidFill>
              </a:rPr>
              <a:t>абстракции</a:t>
            </a:r>
            <a:r>
              <a:rPr lang="ru-RU" sz="2400"/>
              <a:t>, которая используется для </a:t>
            </a:r>
            <a:r>
              <a:rPr lang="ru-RU" sz="2400">
                <a:solidFill>
                  <a:srgbClr val="BC5CFF"/>
                </a:solidFill>
              </a:rPr>
              <a:t>чтения или записи </a:t>
            </a:r>
            <a:r>
              <a:rPr lang="ru-RU" sz="2400"/>
              <a:t>информации (файлов, сокетов, текста консоли и т.д.).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Потоки ввода вывода в </a:t>
            </a:r>
            <a:r>
              <a:rPr lang="en-US" sz="2400" smtClean="0">
                <a:latin typeface="Arial" panose="020B0604020202020204" pitchFamily="34" charset="0"/>
                <a:cs typeface="Arial" panose="020B0604020202020204" pitchFamily="34" charset="0"/>
              </a:rPr>
              <a:t>JAVA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2462" y="3429000"/>
            <a:ext cx="8345487" cy="2714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31067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/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Цепочки потоков</a:t>
            </a:r>
            <a:endParaRPr lang="ru-RU" sz="3200" b="1">
              <a:solidFill>
                <a:srgbClr val="FF423F"/>
              </a:solidFill>
            </a:endParaRP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5995" y="806702"/>
            <a:ext cx="8756588" cy="45761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0857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484909"/>
          </a:xfrm>
        </p:spPr>
        <p:txBody>
          <a:bodyPr>
            <a:noAutofit/>
          </a:bodyPr>
          <a:lstStyle/>
          <a:p>
            <a:pPr algn="ctr"/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Цепочки потоков</a:t>
            </a:r>
            <a:endParaRPr lang="ru-RU" sz="3200" b="1">
              <a:solidFill>
                <a:srgbClr val="FF423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020768"/>
            <a:ext cx="11041135" cy="46595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20319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5418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Форматируемый ввод и вывод. </a:t>
            </a: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>
              <a:solidFill>
                <a:srgbClr val="FF423F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78898" y="4905147"/>
            <a:ext cx="1041861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en-US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(OutputStream outputStream)</a:t>
            </a:r>
          </a:p>
          <a:p>
            <a:pPr fontAlgn="base"/>
            <a:r>
              <a:rPr lang="en-US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(OutputStream outputStream, boolean autoFlushingOn)</a:t>
            </a:r>
          </a:p>
          <a:p>
            <a:pPr fontAlgn="base"/>
            <a:r>
              <a:rPr lang="en-US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(OutputStream outputStream, boolean autoFlushingOn, String charSet) throws UnsupportedEncodingException</a:t>
            </a:r>
          </a:p>
          <a:p>
            <a:pPr fontAlgn="base"/>
            <a:r>
              <a:rPr lang="en-US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PrintStream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(File outputFile) throws </a:t>
            </a:r>
            <a:r>
              <a:rPr lang="en-US" sz="2000" smtClean="0">
                <a:latin typeface="Arial" panose="020B0604020202020204" pitchFamily="34" charset="0"/>
                <a:cs typeface="Arial" panose="020B0604020202020204" pitchFamily="34" charset="0"/>
              </a:rPr>
              <a:t>FileNotFoundException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761" y="669293"/>
            <a:ext cx="10338755" cy="41105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41990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5418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</a:t>
            </a: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абота с файлами Класс 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>
              <a:solidFill>
                <a:srgbClr val="FF423F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389" y="675985"/>
            <a:ext cx="2774085" cy="61820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186546" y="689840"/>
            <a:ext cx="8215745" cy="120032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File,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определенный в пакете java.io, не работает напрямую с потоками. Его задачей является управление информацией </a:t>
            </a:r>
            <a:r>
              <a:rPr lang="ru-RU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 файлах и каталогах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338945" y="3362323"/>
            <a:ext cx="8215745" cy="1200329"/>
          </a:xfrm>
          <a:prstGeom prst="rect">
            <a:avLst/>
          </a:prstGeom>
          <a:solidFill>
            <a:schemeClr val="accent1">
              <a:alpha val="37000"/>
            </a:schemeClr>
          </a:solidFill>
        </p:spPr>
        <p:txBody>
          <a:bodyPr wrap="square" rtlCol="0">
            <a:spAutoFit/>
          </a:bodyPr>
          <a:lstStyle/>
          <a:p>
            <a:pPr fontAlgn="base"/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путь_к_каталогу)</a:t>
            </a:r>
          </a:p>
          <a:p>
            <a:pPr fontAlgn="base"/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(String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путь_к_каталогу,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имя_файла)</a:t>
            </a:r>
          </a:p>
          <a:p>
            <a:pPr fontAlgn="base"/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(File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каталог, </a:t>
            </a:r>
            <a:r>
              <a:rPr lang="en-US" sz="2400">
                <a:latin typeface="Arial" panose="020B0604020202020204" pitchFamily="34" charset="0"/>
                <a:cs typeface="Arial" panose="020B0604020202020204" pitchFamily="34" charset="0"/>
              </a:rPr>
              <a:t>String </a:t>
            </a:r>
            <a:r>
              <a:rPr lang="ru-RU" sz="2400">
                <a:latin typeface="Arial" panose="020B0604020202020204" pitchFamily="34" charset="0"/>
                <a:cs typeface="Arial" panose="020B0604020202020204" pitchFamily="34" charset="0"/>
              </a:rPr>
              <a:t>имя_файла)</a:t>
            </a:r>
          </a:p>
        </p:txBody>
      </p:sp>
    </p:spTree>
    <p:extLst>
      <p:ext uri="{BB962C8B-B14F-4D97-AF65-F5344CB8AC3E}">
        <p14:creationId xmlns:p14="http://schemas.microsoft.com/office/powerpoint/2010/main" val="940403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5418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каталогами Класс 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>
              <a:solidFill>
                <a:srgbClr val="FF423F"/>
              </a:solidFill>
            </a:endParaRP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7069" y="720002"/>
            <a:ext cx="7603403" cy="58193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5559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5418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Работа каталогами Класс 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</a:t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>
              <a:solidFill>
                <a:srgbClr val="FF423F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8941" y="954231"/>
            <a:ext cx="9784379" cy="51556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847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54182"/>
          </a:xfrm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Абсолютный и относительный пути </a:t>
            </a: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200" b="1" smtClean="0">
                <a:solidFill>
                  <a:srgbClr val="FF423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3200" b="1">
              <a:solidFill>
                <a:srgbClr val="FF423F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80108" y="789708"/>
            <a:ext cx="3629891" cy="4678204"/>
          </a:xfrm>
          <a:prstGeom prst="rect">
            <a:avLst/>
          </a:prstGeom>
          <a:solidFill>
            <a:schemeClr val="tx1">
              <a:lumMod val="65000"/>
              <a:alpha val="1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Пути бывают двух типов: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абсолютные и относительные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. Абсолютный путь начинается с корневой директории. Для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Windows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это может быть папка 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c:\,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для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 —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директория 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</a:p>
          <a:p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Относительный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путь считается относительно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какой-то директории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. Т.е. это как бы конец пути, но только без начала.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Относительный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путь можно превратить в </a:t>
            </a:r>
            <a:r>
              <a:rPr lang="ru-RU" sz="20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абсолютный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 и наоборот</a:t>
            </a:r>
          </a:p>
          <a:p>
            <a:endParaRPr lang="ru-RU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1107680"/>
              </p:ext>
            </p:extLst>
          </p:nvPr>
        </p:nvGraphicFramePr>
        <p:xfrm>
          <a:off x="4641270" y="633343"/>
          <a:ext cx="7218220" cy="6113821"/>
        </p:xfrm>
        <a:graphic>
          <a:graphicData uri="http://schemas.openxmlformats.org/drawingml/2006/table">
            <a:tbl>
              <a:tblPr/>
              <a:tblGrid>
                <a:gridCol w="3609110"/>
                <a:gridCol w="3609110"/>
              </a:tblGrid>
              <a:tr h="2345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getParent()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родительскую директорию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2345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getFileName()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имя файла без директории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3975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getRoot()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корневую директорию из пути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3975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boolean isAbsolute()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Проверяет, что текущий путь — абсолютный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2345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toAbsolutePath()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Преобразует путь в абсолютный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23455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normalize()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Убирает шаблоны в имени директории.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4142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resolve(Path other)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Строит новый абсолютный путь из абсолютного и относительного.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4142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relativize(Path other)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Получает относительный путь из двух абсолютных путей.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3975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boolean startsWith(Path other)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Проверяет, что текущий путь начинается с пути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4142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boolean endsWith(Path other)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Проверяет, что текущий путь заканчивается на путь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5700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int getNameCount()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Дробит путь на части с помощью разделителя /.</a:t>
                      </a:r>
                      <a:b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количество частей.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570060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getName(int index)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Дробит путь на части с помощью разделителя /.</a:t>
                      </a:r>
                      <a:b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часть по ее номеру.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742541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Path subpath(int beginIndex, int endIndex)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Дробит путь на части с помощью разделителя /.</a:t>
                      </a:r>
                      <a:b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</a:br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Возвращает часть пути, заданную интервалом.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4142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File toFile()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Преобразует объект Path в устаревший объект File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  <a:tr h="397578">
                <a:tc>
                  <a:txBody>
                    <a:bodyPr/>
                    <a:lstStyle/>
                    <a:p>
                      <a:pPr fontAlgn="base"/>
                      <a:r>
                        <a:rPr lang="en-US" sz="1200">
                          <a:solidFill>
                            <a:srgbClr val="BC5CFF"/>
                          </a:solidFill>
                          <a:effectLst/>
                        </a:rPr>
                        <a:t>URI toUri()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ru-RU" sz="1200"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Преобразует объект Path в объект типа URI</a:t>
                      </a:r>
                    </a:p>
                  </a:txBody>
                  <a:tcPr marL="55786" marR="55786" marT="27893" marB="27893" anchor="ctr">
                    <a:lnL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07E5E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95000"/>
                        <a:alpha val="10000"/>
                      </a:schemeClr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671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Некоторые стандартные потоки</a:t>
            </a:r>
            <a:endParaRPr lang="ru-RU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445634"/>
            <a:ext cx="10039350" cy="61409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63848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Иерархия классов/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</a:t>
            </a:r>
            <a:r>
              <a:rPr lang="en-US" sz="24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r>
              <a:rPr lang="ru-RU" sz="24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9927" y="504572"/>
            <a:ext cx="9970511" cy="60819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36390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Иерархия классов/</a:t>
            </a:r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</a:t>
            </a:r>
            <a:r>
              <a:rPr lang="en-US" sz="24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</a:t>
            </a:r>
            <a:endParaRPr lang="ru-RU" sz="24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6690" y="441826"/>
            <a:ext cx="10459171" cy="6416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68890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ru-RU" sz="2400" smtClean="0">
                <a:latin typeface="Arial" panose="020B0604020202020204" pitchFamily="34" charset="0"/>
                <a:cs typeface="Arial" panose="020B0604020202020204" pitchFamily="34" charset="0"/>
              </a:rPr>
              <a:t>Классификация потоков по типу</a:t>
            </a:r>
            <a:endParaRPr lang="ru-RU" sz="24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5964" y="408432"/>
            <a:ext cx="10335492" cy="63661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97424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en-US" sz="24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 Stream</a:t>
            </a:r>
            <a:r>
              <a:rPr lang="ru-RU" sz="24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ru-RU" sz="24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9926" y="637305"/>
            <a:ext cx="7068529" cy="5355312"/>
          </a:xfrm>
          <a:prstGeom prst="rect">
            <a:avLst/>
          </a:prstGeom>
          <a:solidFill>
            <a:schemeClr val="tx1">
              <a:lumMod val="65000"/>
              <a:alpha val="10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>
                <a:solidFill>
                  <a:srgbClr val="BC5CFF"/>
                </a:solidFill>
              </a:rPr>
              <a:t>Класс InputStream </a:t>
            </a:r>
            <a:r>
              <a:rPr lang="ru-RU"/>
              <a:t>является базовым для всех классов, управляющих байтовыми потоками ввода. Рассмотрим его основные методы:</a:t>
            </a:r>
          </a:p>
          <a:p>
            <a:r>
              <a:rPr lang="ru-RU">
                <a:solidFill>
                  <a:srgbClr val="BC5CFF"/>
                </a:solidFill>
              </a:rPr>
              <a:t>int available(): </a:t>
            </a:r>
            <a:r>
              <a:rPr lang="ru-RU"/>
              <a:t>возвращает количество байтов, доступных для чтения в потоке</a:t>
            </a:r>
          </a:p>
          <a:p>
            <a:r>
              <a:rPr lang="ru-RU">
                <a:solidFill>
                  <a:srgbClr val="BC5CFF"/>
                </a:solidFill>
              </a:rPr>
              <a:t>void close(): </a:t>
            </a:r>
            <a:r>
              <a:rPr lang="ru-RU"/>
              <a:t>закрывает поток</a:t>
            </a:r>
          </a:p>
          <a:p>
            <a:r>
              <a:rPr lang="ru-RU">
                <a:solidFill>
                  <a:srgbClr val="BC5CFF"/>
                </a:solidFill>
              </a:rPr>
              <a:t>int read(): </a:t>
            </a:r>
            <a:r>
              <a:rPr lang="ru-RU"/>
              <a:t>возвращает целочисленное представление следующего байта в потоке. Когда в потоке не останется доступных для чтения байтов, данный метод возвратит число -1</a:t>
            </a:r>
          </a:p>
          <a:p>
            <a:r>
              <a:rPr lang="ru-RU">
                <a:solidFill>
                  <a:srgbClr val="BC5CFF"/>
                </a:solidFill>
              </a:rPr>
              <a:t>int read(byte[] buffer): </a:t>
            </a:r>
            <a:r>
              <a:rPr lang="ru-RU"/>
              <a:t>считывает байты из потока в массив buffer. После чтения возвращает число считанных байтов. Если ни одного байта не было считано, то возвращается число -1</a:t>
            </a:r>
          </a:p>
          <a:p>
            <a:r>
              <a:rPr lang="ru-RU">
                <a:solidFill>
                  <a:srgbClr val="BC5CFF"/>
                </a:solidFill>
              </a:rPr>
              <a:t>int read(byte[] buffer, int offset, int length): </a:t>
            </a:r>
            <a:r>
              <a:rPr lang="ru-RU"/>
              <a:t>считывает некоторое количество байтов, равное length, из потока в массив buffer. При этом считанные байты помещаются в массиве, начиная со смещения offset, то есть с элемента </a:t>
            </a:r>
            <a:r>
              <a:rPr lang="ru-RU">
                <a:solidFill>
                  <a:srgbClr val="BC5CFF"/>
                </a:solidFill>
              </a:rPr>
              <a:t>buffer[offset]. </a:t>
            </a:r>
            <a:r>
              <a:rPr lang="ru-RU"/>
              <a:t>Метод возвращает число успешно прочитанных байтов.</a:t>
            </a:r>
          </a:p>
          <a:p>
            <a:r>
              <a:rPr lang="ru-RU">
                <a:solidFill>
                  <a:srgbClr val="BC5CFF"/>
                </a:solidFill>
              </a:rPr>
              <a:t>long skip(long number): </a:t>
            </a:r>
            <a:r>
              <a:rPr lang="ru-RU"/>
              <a:t>пропускает в потоке при чтении некоторое количество байт, которое равно number</a:t>
            </a:r>
          </a:p>
          <a:p>
            <a:endParaRPr lang="ru-RU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116" y="637305"/>
            <a:ext cx="4362883" cy="52097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1913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595745"/>
          </a:xfrm>
        </p:spPr>
        <p:txBody>
          <a:bodyPr>
            <a:noAutofit/>
          </a:bodyPr>
          <a:lstStyle/>
          <a:p>
            <a:pPr algn="ctr"/>
            <a:r>
              <a:rPr lang="ru-RU" sz="3200" b="1">
                <a:latin typeface="Arial" panose="020B0604020202020204" pitchFamily="34" charset="0"/>
                <a:cs typeface="Arial" panose="020B0604020202020204" pitchFamily="34" charset="0"/>
              </a:rPr>
              <a:t>Чтение файлов и класс </a:t>
            </a:r>
            <a:r>
              <a:rPr lang="ru-RU" sz="3200" b="1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FileInputStream</a:t>
            </a:r>
          </a:p>
        </p:txBody>
      </p:sp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865" y="930851"/>
            <a:ext cx="10484717" cy="5218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32711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="" xmlns:a16="http://schemas.microsoft.com/office/drawing/2014/main" id="{9C7DFBB1-7C5F-C76E-ABAE-6A877B11F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44" y="0"/>
            <a:ext cx="11922492" cy="365125"/>
          </a:xfrm>
        </p:spPr>
        <p:txBody>
          <a:bodyPr>
            <a:noAutofit/>
          </a:bodyPr>
          <a:lstStyle/>
          <a:p>
            <a:pPr algn="ctr"/>
            <a:r>
              <a:rPr lang="en-US" sz="240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 Stream</a:t>
            </a:r>
            <a:endParaRPr lang="ru-RU" sz="2400" dirty="0">
              <a:solidFill>
                <a:srgbClr val="BC5C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959926" y="637305"/>
            <a:ext cx="7068529" cy="5293757"/>
          </a:xfrm>
          <a:prstGeom prst="rect">
            <a:avLst/>
          </a:prstGeom>
          <a:solidFill>
            <a:schemeClr val="tx1">
              <a:lumMod val="65000"/>
              <a:alpha val="11000"/>
            </a:schemeClr>
          </a:solidFill>
        </p:spPr>
        <p:txBody>
          <a:bodyPr wrap="square" rtlCol="0">
            <a:spAutoFit/>
          </a:bodyPr>
          <a:lstStyle/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Класс OutputStream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является базовым классом для всех классов, которые работают с бинарными потоками записи. </a:t>
            </a:r>
          </a:p>
          <a:p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Свою функциональность он реализует через следующие методы:</a:t>
            </a:r>
          </a:p>
          <a:p>
            <a:endParaRPr lang="ru-RU" sz="200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close():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закрывает поток</a:t>
            </a:r>
          </a:p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flush():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в базовом варианте не делает ничего</a:t>
            </a:r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</a:t>
            </a:r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write(int b):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записывает в выходной поток один байт, который представлен целочисленным параметром b</a:t>
            </a:r>
          </a:p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write(byte[] buffer):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записывает в выходной поток массив байтов buffer.</a:t>
            </a:r>
          </a:p>
          <a:p>
            <a:r>
              <a:rPr lang="ru-RU" sz="2000" smtClean="0">
                <a:solidFill>
                  <a:srgbClr val="BC5C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void write(byte[] buffer, int offset, int length): </a:t>
            </a:r>
            <a:r>
              <a:rPr lang="ru-RU" sz="2000" smtClean="0">
                <a:latin typeface="Arial" panose="020B0604020202020204" pitchFamily="34" charset="0"/>
                <a:cs typeface="Arial" panose="020B0604020202020204" pitchFamily="34" charset="0"/>
              </a:rPr>
              <a:t>записывает в выходной поток некоторое число байтов, равное length, из массива buffer, начиная со смещения offset, то есть с элемента buffer[offset].</a:t>
            </a:r>
          </a:p>
          <a:p>
            <a:endParaRPr lang="ru-RU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092" y="637305"/>
            <a:ext cx="4544854" cy="282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692282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Другая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3F3F3F"/>
      </a:accent1>
      <a:accent2>
        <a:srgbClr val="3F3F3F"/>
      </a:accent2>
      <a:accent3>
        <a:srgbClr val="3F3F3F"/>
      </a:accent3>
      <a:accent4>
        <a:srgbClr val="3F3F3F"/>
      </a:accent4>
      <a:accent5>
        <a:srgbClr val="C9492C"/>
      </a:accent5>
      <a:accent6>
        <a:srgbClr val="D58C2E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2013 - 2022 Theme" id="{62F939B6-93AF-4DB8-9C6B-D6C7DFDC589F}" vid="{3E4F19A7-A959-40BB-972C-4880BAF8EB09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9089</TotalTime>
  <Words>1792</Words>
  <Application>Microsoft Office PowerPoint</Application>
  <PresentationFormat>Произвольный</PresentationFormat>
  <Paragraphs>394</Paragraphs>
  <Slides>26</Slides>
  <Notes>26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27" baseType="lpstr">
      <vt:lpstr>Тема Office</vt:lpstr>
      <vt:lpstr>Потоки ввода вывода в JAVA</vt:lpstr>
      <vt:lpstr>Потоки ввода вывода в JAVA</vt:lpstr>
      <vt:lpstr>Некоторые стандартные потоки</vt:lpstr>
      <vt:lpstr>Иерархия классов/Input Stream </vt:lpstr>
      <vt:lpstr>Иерархия классов/Output Stream</vt:lpstr>
      <vt:lpstr>Классификация потоков по типу</vt:lpstr>
      <vt:lpstr>Input Stream </vt:lpstr>
      <vt:lpstr>Чтение файлов и класс FileInputStream</vt:lpstr>
      <vt:lpstr>Output Stream</vt:lpstr>
      <vt:lpstr>Запись файлов и класс FileOutputStream</vt:lpstr>
      <vt:lpstr>Класс Reader</vt:lpstr>
      <vt:lpstr>Класс FileReader</vt:lpstr>
      <vt:lpstr>Класс Writer</vt:lpstr>
      <vt:lpstr>Класс FileWriter</vt:lpstr>
      <vt:lpstr>Закрытие потоков</vt:lpstr>
      <vt:lpstr>Закрытие потоков/try-with-resources </vt:lpstr>
      <vt:lpstr>Цепочки потоков</vt:lpstr>
      <vt:lpstr> Цепочки потоков - BufferedInputStream  </vt:lpstr>
      <vt:lpstr> Цепочки потоков - BufferedOutputStream  </vt:lpstr>
      <vt:lpstr>Цепочки потоков</vt:lpstr>
      <vt:lpstr>Цепочки потоков</vt:lpstr>
      <vt:lpstr> Форматируемый ввод и вывод. PrintStream  </vt:lpstr>
      <vt:lpstr> Работа с файлами Класс File  </vt:lpstr>
      <vt:lpstr> Работа каталогами Класс File  </vt:lpstr>
      <vt:lpstr> Работа каталогами Класс File  </vt:lpstr>
      <vt:lpstr> Абсолютный и относительный пути   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Установка JDK. Настройка Eclipse. Основы ООП JAVA</dc:title>
  <dc:creator>semvasek@gmail.com</dc:creator>
  <cp:lastModifiedBy>ivanovad0110@gmail.com</cp:lastModifiedBy>
  <cp:revision>274</cp:revision>
  <dcterms:created xsi:type="dcterms:W3CDTF">2025-01-02T08:46:56Z</dcterms:created>
  <dcterms:modified xsi:type="dcterms:W3CDTF">2025-03-19T07:31:41Z</dcterms:modified>
</cp:coreProperties>
</file>