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27"/>
  </p:handoutMasterIdLst>
  <p:sldIdLst>
    <p:sldId id="267" r:id="rId5"/>
    <p:sldId id="257" r:id="rId6"/>
    <p:sldId id="269" r:id="rId7"/>
    <p:sldId id="270" r:id="rId8"/>
    <p:sldId id="272" r:id="rId9"/>
    <p:sldId id="273" r:id="rId10"/>
    <p:sldId id="274" r:id="rId11"/>
    <p:sldId id="271"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12/31/2023</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12/31/2023</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12/31/2023</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12/31/2023</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12/31/2023</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12/31/2023</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12/31/2023</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12/31/2023</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12/31/2023</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12/31/2023</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java-8-features/#functional" TargetMode="External"/><Relationship Id="rId7" Type="http://schemas.openxmlformats.org/officeDocument/2006/relationships/hyperlink" Target="https://www.geeksforgeeks.org/java-8-features/#datetime" TargetMode="External"/><Relationship Id="rId2" Type="http://schemas.openxmlformats.org/officeDocument/2006/relationships/hyperlink" Target="https://www.geeksforgeeks.org/java-8-features/#lambda" TargetMode="External"/><Relationship Id="rId1" Type="http://schemas.openxmlformats.org/officeDocument/2006/relationships/slideLayout" Target="../slideLayouts/slideLayout3.xml"/><Relationship Id="rId6" Type="http://schemas.openxmlformats.org/officeDocument/2006/relationships/hyperlink" Target="https://www.geeksforgeeks.org/java-8-features/#optional" TargetMode="External"/><Relationship Id="rId5" Type="http://schemas.openxmlformats.org/officeDocument/2006/relationships/hyperlink" Target="https://www.geeksforgeeks.org/java-8-features/#streams" TargetMode="External"/><Relationship Id="rId4" Type="http://schemas.openxmlformats.org/officeDocument/2006/relationships/hyperlink" Target="https://www.geeksforgeeks.org/java-8-features/#referen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sz="3200" dirty="0"/>
              <a:t>Top 10 Java Interview Questions for 4 Years Experienced </a:t>
            </a:r>
          </a:p>
        </p:txBody>
      </p:sp>
      <p:pic>
        <p:nvPicPr>
          <p:cNvPr id="7" name="Picture 6">
            <a:extLst>
              <a:ext uri="{FF2B5EF4-FFF2-40B4-BE49-F238E27FC236}">
                <a16:creationId xmlns:a16="http://schemas.microsoft.com/office/drawing/2014/main" id="{B264F1B3-1F23-D0C2-6429-8222F630D425}"/>
              </a:ext>
            </a:extLst>
          </p:cNvPr>
          <p:cNvPicPr>
            <a:picLocks noChangeAspect="1"/>
          </p:cNvPicPr>
          <p:nvPr/>
        </p:nvPicPr>
        <p:blipFill>
          <a:blip r:embed="rId2"/>
          <a:stretch>
            <a:fillRect/>
          </a:stretch>
        </p:blipFill>
        <p:spPr>
          <a:xfrm>
            <a:off x="9360448" y="2815119"/>
            <a:ext cx="2054061" cy="1479479"/>
          </a:xfrm>
          <a:prstGeom prst="rect">
            <a:avLst/>
          </a:prstGeom>
        </p:spPr>
      </p:pic>
      <p:pic>
        <p:nvPicPr>
          <p:cNvPr id="9" name="Picture 8">
            <a:extLst>
              <a:ext uri="{FF2B5EF4-FFF2-40B4-BE49-F238E27FC236}">
                <a16:creationId xmlns:a16="http://schemas.microsoft.com/office/drawing/2014/main" id="{C2E57C22-5549-CDFE-AF23-9BEC9250C914}"/>
              </a:ext>
            </a:extLst>
          </p:cNvPr>
          <p:cNvPicPr>
            <a:picLocks noChangeAspect="1"/>
          </p:cNvPicPr>
          <p:nvPr/>
        </p:nvPicPr>
        <p:blipFill>
          <a:blip r:embed="rId3"/>
          <a:stretch>
            <a:fillRect/>
          </a:stretch>
        </p:blipFill>
        <p:spPr>
          <a:xfrm>
            <a:off x="1100027" y="934948"/>
            <a:ext cx="1370744" cy="1370744"/>
          </a:xfrm>
          <a:prstGeom prst="rect">
            <a:avLst/>
          </a:prstGeom>
        </p:spPr>
      </p:pic>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407544" y="2463229"/>
            <a:ext cx="9601200" cy="720213"/>
          </a:xfrm>
        </p:spPr>
        <p:txBody>
          <a:bodyPr/>
          <a:lstStyle/>
          <a:p>
            <a:r>
              <a:rPr lang="en-US" sz="2400" dirty="0"/>
              <a:t>5. What is the difference between Runnable and Thread in Java?</a:t>
            </a:r>
          </a:p>
        </p:txBody>
      </p:sp>
    </p:spTree>
    <p:extLst>
      <p:ext uri="{BB962C8B-B14F-4D97-AF65-F5344CB8AC3E}">
        <p14:creationId xmlns:p14="http://schemas.microsoft.com/office/powerpoint/2010/main" val="281694187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graphicFrame>
        <p:nvGraphicFramePr>
          <p:cNvPr id="4" name="Content Placeholder 3">
            <a:extLst>
              <a:ext uri="{FF2B5EF4-FFF2-40B4-BE49-F238E27FC236}">
                <a16:creationId xmlns:a16="http://schemas.microsoft.com/office/drawing/2014/main" id="{03AB0072-86AC-7311-F8E4-17ED77349E24}"/>
              </a:ext>
            </a:extLst>
          </p:cNvPr>
          <p:cNvGraphicFramePr>
            <a:graphicFrameLocks noGrp="1"/>
          </p:cNvGraphicFramePr>
          <p:nvPr>
            <p:ph idx="1"/>
            <p:extLst>
              <p:ext uri="{D42A27DB-BD31-4B8C-83A1-F6EECF244321}">
                <p14:modId xmlns:p14="http://schemas.microsoft.com/office/powerpoint/2010/main" val="1225156976"/>
              </p:ext>
            </p:extLst>
          </p:nvPr>
        </p:nvGraphicFramePr>
        <p:xfrm>
          <a:off x="1457864" y="1993271"/>
          <a:ext cx="9601197" cy="2758440"/>
        </p:xfrm>
        <a:graphic>
          <a:graphicData uri="http://schemas.openxmlformats.org/drawingml/2006/table">
            <a:tbl>
              <a:tblPr firstRow="1" bandRow="1">
                <a:effectLst>
                  <a:outerShdw blurRad="152400" dist="317500" dir="5400000" sx="90000" sy="-19000" rotWithShape="0">
                    <a:prstClr val="black">
                      <a:alpha val="15000"/>
                    </a:prstClr>
                  </a:outerShdw>
                </a:effectLst>
                <a:tableStyleId>{327F97BB-C833-4FB7-BDE5-3F7075034690}</a:tableStyleId>
              </a:tblPr>
              <a:tblGrid>
                <a:gridCol w="836762">
                  <a:extLst>
                    <a:ext uri="{9D8B030D-6E8A-4147-A177-3AD203B41FA5}">
                      <a16:colId xmlns:a16="http://schemas.microsoft.com/office/drawing/2014/main" val="1835609646"/>
                    </a:ext>
                  </a:extLst>
                </a:gridCol>
                <a:gridCol w="4054416">
                  <a:extLst>
                    <a:ext uri="{9D8B030D-6E8A-4147-A177-3AD203B41FA5}">
                      <a16:colId xmlns:a16="http://schemas.microsoft.com/office/drawing/2014/main" val="2619532333"/>
                    </a:ext>
                  </a:extLst>
                </a:gridCol>
                <a:gridCol w="4710019">
                  <a:extLst>
                    <a:ext uri="{9D8B030D-6E8A-4147-A177-3AD203B41FA5}">
                      <a16:colId xmlns:a16="http://schemas.microsoft.com/office/drawing/2014/main" val="2363803966"/>
                    </a:ext>
                  </a:extLst>
                </a:gridCol>
              </a:tblGrid>
              <a:tr h="370840">
                <a:tc>
                  <a:txBody>
                    <a:bodyPr/>
                    <a:lstStyle/>
                    <a:p>
                      <a:pPr algn="ctr"/>
                      <a:r>
                        <a:rPr lang="en-IN" sz="1800" dirty="0">
                          <a:solidFill>
                            <a:srgbClr val="FF0000"/>
                          </a:solidFill>
                          <a:latin typeface="Algerian" panose="04020705040A02060702" pitchFamily="82"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latin typeface="Algerian" panose="04020705040A02060702" pitchFamily="82" charset="0"/>
                        </a:rPr>
                        <a:t>Thread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latin typeface="Algerian" panose="04020705040A02060702" pitchFamily="82" charset="0"/>
                        </a:rPr>
                        <a:t>Runnable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470875"/>
                  </a:ext>
                </a:extLst>
              </a:tr>
              <a:tr h="370840">
                <a:tc>
                  <a:txBody>
                    <a:bodyPr/>
                    <a:lstStyle/>
                    <a:p>
                      <a:r>
                        <a:rPr lang="en-IN" sz="1600" dirty="0">
                          <a:latin typeface="Candara Light" panose="020E0502030303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Thread is a class. </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Runnable is a functional interface or simply interface.</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778559"/>
                  </a:ext>
                </a:extLst>
              </a:tr>
              <a:tr h="370840">
                <a:tc>
                  <a:txBody>
                    <a:bodyPr/>
                    <a:lstStyle/>
                    <a:p>
                      <a:r>
                        <a:rPr lang="en-IN" sz="1600" dirty="0">
                          <a:latin typeface="Candara Light" panose="020E0502030303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Thread class has multiple methods ( start(), run(), </a:t>
                      </a:r>
                      <a:r>
                        <a:rPr lang="en-US" sz="1600" dirty="0" err="1">
                          <a:latin typeface="Candara Light" panose="020E0502030303020204" pitchFamily="34" charset="0"/>
                        </a:rPr>
                        <a:t>setName</a:t>
                      </a:r>
                      <a:r>
                        <a:rPr lang="en-US" sz="1600" dirty="0">
                          <a:latin typeface="Candara Light" panose="020E0502030303020204" pitchFamily="34" charset="0"/>
                        </a:rPr>
                        <a:t>(), </a:t>
                      </a:r>
                      <a:r>
                        <a:rPr lang="en-US" sz="1600" dirty="0" err="1">
                          <a:latin typeface="Candara Light" panose="020E0502030303020204" pitchFamily="34" charset="0"/>
                        </a:rPr>
                        <a:t>getName</a:t>
                      </a:r>
                      <a:r>
                        <a:rPr lang="en-US" sz="1600" dirty="0">
                          <a:latin typeface="Candara Light" panose="020E0502030303020204" pitchFamily="34" charset="0"/>
                        </a:rPr>
                        <a:t>() etc.)</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Runnable only has one abstract method.</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291626"/>
                  </a:ext>
                </a:extLst>
              </a:tr>
              <a:tr h="370840">
                <a:tc>
                  <a:txBody>
                    <a:bodyPr/>
                    <a:lstStyle/>
                    <a:p>
                      <a:r>
                        <a:rPr lang="en-IN" sz="1600" dirty="0">
                          <a:latin typeface="Candara Light" panose="020E0502030303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If class extends Thread class, it can not extend any other class</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Runnable follows the principle of composition over inheritance, which means that your class can still extend another class and implement multiple interfaces.</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6364192"/>
                  </a:ext>
                </a:extLst>
              </a:tr>
              <a:tr h="370840">
                <a:tc>
                  <a:txBody>
                    <a:bodyPr/>
                    <a:lstStyle/>
                    <a:p>
                      <a:r>
                        <a:rPr lang="en-IN" sz="1600" dirty="0">
                          <a:latin typeface="Candara Light" panose="020E0502030303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kern="1200" dirty="0">
                          <a:solidFill>
                            <a:schemeClr val="lt1"/>
                          </a:solidFill>
                          <a:effectLst/>
                          <a:latin typeface="Candara Light" panose="020E0502030303020204" pitchFamily="34" charset="0"/>
                          <a:ea typeface="+mn-ea"/>
                          <a:cs typeface="+mn-cs"/>
                        </a:rPr>
                        <a:t>More memory required.</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Candara Light" panose="020E0502030303020204" pitchFamily="34" charset="0"/>
                        </a:rPr>
                        <a:t>Runnable is memory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36158"/>
                  </a:ext>
                </a:extLst>
              </a:tr>
            </a:tbl>
          </a:graphicData>
        </a:graphic>
      </p:graphicFrame>
    </p:spTree>
    <p:extLst>
      <p:ext uri="{BB962C8B-B14F-4D97-AF65-F5344CB8AC3E}">
        <p14:creationId xmlns:p14="http://schemas.microsoft.com/office/powerpoint/2010/main" val="404784124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73038" y="2437350"/>
            <a:ext cx="9601200" cy="720213"/>
          </a:xfrm>
        </p:spPr>
        <p:txBody>
          <a:bodyPr/>
          <a:lstStyle/>
          <a:p>
            <a:r>
              <a:rPr lang="en-US" sz="2400" dirty="0"/>
              <a:t>6. What is the difference between </a:t>
            </a:r>
            <a:r>
              <a:rPr lang="en-US" sz="2400" dirty="0" err="1"/>
              <a:t>StringBuffer</a:t>
            </a:r>
            <a:r>
              <a:rPr lang="en-US" sz="2400" dirty="0"/>
              <a:t> and StringBuilder in Java?</a:t>
            </a:r>
          </a:p>
        </p:txBody>
      </p:sp>
    </p:spTree>
    <p:extLst>
      <p:ext uri="{BB962C8B-B14F-4D97-AF65-F5344CB8AC3E}">
        <p14:creationId xmlns:p14="http://schemas.microsoft.com/office/powerpoint/2010/main" val="124624163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graphicFrame>
        <p:nvGraphicFramePr>
          <p:cNvPr id="4" name="Content Placeholder 3">
            <a:extLst>
              <a:ext uri="{FF2B5EF4-FFF2-40B4-BE49-F238E27FC236}">
                <a16:creationId xmlns:a16="http://schemas.microsoft.com/office/drawing/2014/main" id="{25BA374D-91E9-8E90-093E-A8DFCBB3BA00}"/>
              </a:ext>
            </a:extLst>
          </p:cNvPr>
          <p:cNvGraphicFramePr>
            <a:graphicFrameLocks noGrp="1"/>
          </p:cNvGraphicFramePr>
          <p:nvPr>
            <p:ph idx="1"/>
            <p:extLst>
              <p:ext uri="{D42A27DB-BD31-4B8C-83A1-F6EECF244321}">
                <p14:modId xmlns:p14="http://schemas.microsoft.com/office/powerpoint/2010/main" val="4165148754"/>
              </p:ext>
            </p:extLst>
          </p:nvPr>
        </p:nvGraphicFramePr>
        <p:xfrm>
          <a:off x="1440614" y="2208932"/>
          <a:ext cx="9601197" cy="2270760"/>
        </p:xfrm>
        <a:graphic>
          <a:graphicData uri="http://schemas.openxmlformats.org/drawingml/2006/table">
            <a:tbl>
              <a:tblPr firstRow="1" bandRow="1">
                <a:effectLst>
                  <a:outerShdw blurRad="152400" dist="317500" dir="5400000" sx="90000" sy="-19000" rotWithShape="0">
                    <a:prstClr val="black">
                      <a:alpha val="15000"/>
                    </a:prstClr>
                  </a:outerShdw>
                </a:effectLst>
                <a:tableStyleId>{327F97BB-C833-4FB7-BDE5-3F7075034690}</a:tableStyleId>
              </a:tblPr>
              <a:tblGrid>
                <a:gridCol w="871265">
                  <a:extLst>
                    <a:ext uri="{9D8B030D-6E8A-4147-A177-3AD203B41FA5}">
                      <a16:colId xmlns:a16="http://schemas.microsoft.com/office/drawing/2014/main" val="2135947736"/>
                    </a:ext>
                  </a:extLst>
                </a:gridCol>
                <a:gridCol w="4037162">
                  <a:extLst>
                    <a:ext uri="{9D8B030D-6E8A-4147-A177-3AD203B41FA5}">
                      <a16:colId xmlns:a16="http://schemas.microsoft.com/office/drawing/2014/main" val="2901645537"/>
                    </a:ext>
                  </a:extLst>
                </a:gridCol>
                <a:gridCol w="4692770">
                  <a:extLst>
                    <a:ext uri="{9D8B030D-6E8A-4147-A177-3AD203B41FA5}">
                      <a16:colId xmlns:a16="http://schemas.microsoft.com/office/drawing/2014/main" val="3472218151"/>
                    </a:ext>
                  </a:extLst>
                </a:gridCol>
              </a:tblGrid>
              <a:tr h="370840">
                <a:tc>
                  <a:txBody>
                    <a:bodyPr/>
                    <a:lstStyle/>
                    <a:p>
                      <a:r>
                        <a:rPr lang="en-IN" dirty="0">
                          <a:solidFill>
                            <a:srgbClr val="FF0000"/>
                          </a:solidFill>
                          <a:latin typeface="Algerian" panose="04020705040A02060702" pitchFamily="82"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solidFill>
                            <a:srgbClr val="FF0000"/>
                          </a:solidFill>
                          <a:latin typeface="Algerian" panose="04020705040A02060702" pitchFamily="82" charset="0"/>
                        </a:rPr>
                        <a:t>StringBuffer</a:t>
                      </a:r>
                      <a:endParaRPr lang="en-IN" dirty="0">
                        <a:solidFill>
                          <a:srgbClr val="FF0000"/>
                        </a:solidFill>
                        <a:latin typeface="Algerian" panose="04020705040A02060702" pitchFamily="8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Algerian" panose="04020705040A02060702" pitchFamily="82" charset="0"/>
                        </a:rPr>
                        <a:t>StringBuilder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573552"/>
                  </a:ext>
                </a:extLst>
              </a:tr>
              <a:tr h="370840">
                <a:tc>
                  <a:txBody>
                    <a:bodyPr/>
                    <a:lstStyle/>
                    <a:p>
                      <a:r>
                        <a:rPr lang="en-IN" sz="1600" dirty="0">
                          <a:latin typeface="Candara Light" panose="020E0502030303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latin typeface="Candara Light" panose="020E0502030303020204" pitchFamily="34" charset="0"/>
                        </a:rPr>
                        <a:t>StringBuffer</a:t>
                      </a:r>
                      <a:r>
                        <a:rPr lang="en-US" sz="1600" dirty="0">
                          <a:latin typeface="Candara Light" panose="020E0502030303020204" pitchFamily="34" charset="0"/>
                        </a:rPr>
                        <a:t> is synchronized and thread safe.</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StringBuilder is not synchronized and not thread safe.</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018924"/>
                  </a:ext>
                </a:extLst>
              </a:tr>
              <a:tr h="370840">
                <a:tc>
                  <a:txBody>
                    <a:bodyPr/>
                    <a:lstStyle/>
                    <a:p>
                      <a:r>
                        <a:rPr lang="en-IN" sz="1600" dirty="0">
                          <a:latin typeface="Candara Light" panose="020E0502030303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err="1">
                          <a:solidFill>
                            <a:schemeClr val="lt1"/>
                          </a:solidFill>
                          <a:effectLst/>
                          <a:latin typeface="Candara Light" panose="020E0502030303020204" pitchFamily="34" charset="0"/>
                          <a:ea typeface="+mn-ea"/>
                          <a:cs typeface="+mn-cs"/>
                        </a:rPr>
                        <a:t>StringBuffer</a:t>
                      </a:r>
                      <a:r>
                        <a:rPr lang="en-US" sz="1600" b="0" i="0" kern="1200" dirty="0">
                          <a:solidFill>
                            <a:schemeClr val="lt1"/>
                          </a:solidFill>
                          <a:effectLst/>
                          <a:latin typeface="Candara Light" panose="020E0502030303020204" pitchFamily="34" charset="0"/>
                          <a:ea typeface="+mn-ea"/>
                          <a:cs typeface="+mn-cs"/>
                        </a:rPr>
                        <a:t> is lot slower than StringBuilder.</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StringBuilder is a lot faster than </a:t>
                      </a:r>
                      <a:r>
                        <a:rPr lang="en-US" sz="1600" b="0" i="0" kern="1200" dirty="0" err="1">
                          <a:solidFill>
                            <a:schemeClr val="lt1"/>
                          </a:solidFill>
                          <a:effectLst/>
                          <a:latin typeface="Candara Light" panose="020E0502030303020204" pitchFamily="34" charset="0"/>
                          <a:ea typeface="+mn-ea"/>
                          <a:cs typeface="+mn-cs"/>
                        </a:rPr>
                        <a:t>StringBuffer</a:t>
                      </a:r>
                      <a:r>
                        <a:rPr lang="en-US" sz="1600" b="0" i="0" kern="1200" dirty="0">
                          <a:solidFill>
                            <a:schemeClr val="lt1"/>
                          </a:solidFill>
                          <a:effectLst/>
                          <a:latin typeface="Candara Light" panose="020E0502030303020204" pitchFamily="34" charset="0"/>
                          <a:ea typeface="+mn-ea"/>
                          <a:cs typeface="+mn-cs"/>
                        </a:rPr>
                        <a:t>.</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751750"/>
                  </a:ext>
                </a:extLst>
              </a:tr>
              <a:tr h="370840">
                <a:tc>
                  <a:txBody>
                    <a:bodyPr/>
                    <a:lstStyle/>
                    <a:p>
                      <a:r>
                        <a:rPr lang="en-IN" sz="1600" dirty="0">
                          <a:latin typeface="Candara Light" panose="020E0502030303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latin typeface="Candara Light" panose="020E0502030303020204" pitchFamily="34" charset="0"/>
                        </a:rPr>
                        <a:t>StringBuffer</a:t>
                      </a:r>
                      <a:r>
                        <a:rPr lang="en-IN" sz="1600" dirty="0">
                          <a:latin typeface="Candara Light" panose="020E0502030303020204" pitchFamily="34" charset="0"/>
                        </a:rPr>
                        <a:t> can be used in Multithreaded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Candara Light" panose="020E0502030303020204" pitchFamily="34" charset="0"/>
                        </a:rPr>
                        <a:t>StringBuilder can’t be used in Multithreaded environment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3250981"/>
                  </a:ext>
                </a:extLst>
              </a:tr>
              <a:tr h="370840">
                <a:tc>
                  <a:txBody>
                    <a:bodyPr/>
                    <a:lstStyle/>
                    <a:p>
                      <a:r>
                        <a:rPr lang="en-IN" sz="1600" dirty="0">
                          <a:latin typeface="Candara Light" panose="020E0502030303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err="1">
                          <a:solidFill>
                            <a:schemeClr val="lt1"/>
                          </a:solidFill>
                          <a:effectLst/>
                          <a:latin typeface="Candara Light" panose="020E0502030303020204" pitchFamily="34" charset="0"/>
                          <a:ea typeface="+mn-ea"/>
                          <a:cs typeface="+mn-cs"/>
                        </a:rPr>
                        <a:t>StringBuffer</a:t>
                      </a:r>
                      <a:r>
                        <a:rPr lang="en-US" sz="1600" b="0" i="0" kern="1200" dirty="0">
                          <a:solidFill>
                            <a:schemeClr val="lt1"/>
                          </a:solidFill>
                          <a:effectLst/>
                          <a:latin typeface="Candara Light" panose="020E0502030303020204" pitchFamily="34" charset="0"/>
                          <a:ea typeface="+mn-ea"/>
                          <a:cs typeface="+mn-cs"/>
                        </a:rPr>
                        <a:t> was introduced in Java 1.0</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err="1">
                          <a:solidFill>
                            <a:schemeClr val="lt1"/>
                          </a:solidFill>
                          <a:effectLst/>
                          <a:latin typeface="Candara Light" panose="020E0502030303020204" pitchFamily="34" charset="0"/>
                          <a:ea typeface="+mn-ea"/>
                          <a:cs typeface="+mn-cs"/>
                        </a:rPr>
                        <a:t>StringBuffer</a:t>
                      </a:r>
                      <a:r>
                        <a:rPr lang="en-US" sz="1600" b="0" i="0" kern="1200" dirty="0">
                          <a:solidFill>
                            <a:schemeClr val="lt1"/>
                          </a:solidFill>
                          <a:effectLst/>
                          <a:latin typeface="Candara Light" panose="020E0502030303020204" pitchFamily="34" charset="0"/>
                          <a:ea typeface="+mn-ea"/>
                          <a:cs typeface="+mn-cs"/>
                        </a:rPr>
                        <a:t> was introduced in Java 1.5</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4058402"/>
                  </a:ext>
                </a:extLst>
              </a:tr>
            </a:tbl>
          </a:graphicData>
        </a:graphic>
      </p:graphicFrame>
    </p:spTree>
    <p:extLst>
      <p:ext uri="{BB962C8B-B14F-4D97-AF65-F5344CB8AC3E}">
        <p14:creationId xmlns:p14="http://schemas.microsoft.com/office/powerpoint/2010/main" val="425449482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295400" y="2463229"/>
            <a:ext cx="9601200" cy="720213"/>
          </a:xfrm>
        </p:spPr>
        <p:txBody>
          <a:bodyPr/>
          <a:lstStyle/>
          <a:p>
            <a:r>
              <a:rPr lang="en-US" sz="2400" dirty="0"/>
              <a:t>7. What is the try with resources statement in Java?</a:t>
            </a:r>
          </a:p>
        </p:txBody>
      </p:sp>
    </p:spTree>
    <p:extLst>
      <p:ext uri="{BB962C8B-B14F-4D97-AF65-F5344CB8AC3E}">
        <p14:creationId xmlns:p14="http://schemas.microsoft.com/office/powerpoint/2010/main" val="37286140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789471"/>
            <a:ext cx="9601200" cy="4382729"/>
          </a:xfrm>
        </p:spPr>
        <p:txBody>
          <a:bodyPr/>
          <a:lstStyle/>
          <a:p>
            <a:pPr marL="0" indent="0">
              <a:buNone/>
            </a:pPr>
            <a:r>
              <a:rPr lang="en-US" sz="1600" dirty="0">
                <a:latin typeface="Candara Light" panose="020E0502030303020204" pitchFamily="34" charset="0"/>
              </a:rPr>
              <a:t>The try-with-resources statement is a try statement that declares one or more resources. A resource is an object that must be closed after the program is finished with it. The try-with-resources statement ensures that each resource is closed at the end of the statement. Any object that implements </a:t>
            </a:r>
            <a:r>
              <a:rPr lang="en-US" sz="1600" dirty="0" err="1">
                <a:latin typeface="Candara Light" panose="020E0502030303020204" pitchFamily="34" charset="0"/>
              </a:rPr>
              <a:t>java.lang.AutoCloseable</a:t>
            </a:r>
            <a:r>
              <a:rPr lang="en-US" sz="1600" dirty="0">
                <a:latin typeface="Candara Light" panose="020E0502030303020204" pitchFamily="34" charset="0"/>
              </a:rPr>
              <a:t>, which includes all objects which implement </a:t>
            </a:r>
            <a:r>
              <a:rPr lang="en-US" sz="1600" dirty="0" err="1">
                <a:latin typeface="Candara Light" panose="020E0502030303020204" pitchFamily="34" charset="0"/>
              </a:rPr>
              <a:t>java.io.Closeable</a:t>
            </a:r>
            <a:r>
              <a:rPr lang="en-US" sz="1600" dirty="0">
                <a:latin typeface="Candara Light" panose="020E0502030303020204" pitchFamily="34" charset="0"/>
              </a:rPr>
              <a:t>, can be used as a resource.</a:t>
            </a:r>
          </a:p>
          <a:p>
            <a:pPr marL="0" indent="0">
              <a:buNone/>
            </a:pPr>
            <a:r>
              <a:rPr lang="en-US" sz="1600" dirty="0">
                <a:latin typeface="Candara Light" panose="020E0502030303020204" pitchFamily="34" charset="0"/>
              </a:rPr>
              <a:t>The following example reads the first line from a file. It uses an instance of </a:t>
            </a:r>
            <a:r>
              <a:rPr lang="en-US" sz="1600" dirty="0" err="1">
                <a:latin typeface="Candara Light" panose="020E0502030303020204" pitchFamily="34" charset="0"/>
              </a:rPr>
              <a:t>FileReader</a:t>
            </a:r>
            <a:r>
              <a:rPr lang="en-US" sz="1600" dirty="0">
                <a:latin typeface="Candara Light" panose="020E0502030303020204" pitchFamily="34" charset="0"/>
              </a:rPr>
              <a:t> and </a:t>
            </a:r>
            <a:r>
              <a:rPr lang="en-US" sz="1600" dirty="0" err="1">
                <a:latin typeface="Candara Light" panose="020E0502030303020204" pitchFamily="34" charset="0"/>
              </a:rPr>
              <a:t>BufferedReader</a:t>
            </a:r>
            <a:r>
              <a:rPr lang="en-US" sz="1600" dirty="0">
                <a:latin typeface="Candara Light" panose="020E0502030303020204" pitchFamily="34" charset="0"/>
              </a:rPr>
              <a:t> to read data from the file. </a:t>
            </a:r>
            <a:r>
              <a:rPr lang="en-US" sz="1600" dirty="0" err="1">
                <a:latin typeface="Candara Light" panose="020E0502030303020204" pitchFamily="34" charset="0"/>
              </a:rPr>
              <a:t>FileReader</a:t>
            </a:r>
            <a:r>
              <a:rPr lang="en-US" sz="1600" dirty="0">
                <a:latin typeface="Candara Light" panose="020E0502030303020204" pitchFamily="34" charset="0"/>
              </a:rPr>
              <a:t> and </a:t>
            </a:r>
            <a:r>
              <a:rPr lang="en-US" sz="1600" dirty="0" err="1">
                <a:latin typeface="Candara Light" panose="020E0502030303020204" pitchFamily="34" charset="0"/>
              </a:rPr>
              <a:t>BufferedReader</a:t>
            </a:r>
            <a:r>
              <a:rPr lang="en-US" sz="1600" dirty="0">
                <a:latin typeface="Candara Light" panose="020E0502030303020204" pitchFamily="34" charset="0"/>
              </a:rPr>
              <a:t> are resources that must be closed after the program is finished with it:</a:t>
            </a:r>
          </a:p>
          <a:p>
            <a:pPr marL="0" indent="0">
              <a:buNone/>
            </a:pPr>
            <a:endParaRPr lang="en-US" sz="1600" dirty="0">
              <a:latin typeface="Candara Light" panose="020E0502030303020204" pitchFamily="34" charset="0"/>
            </a:endParaRPr>
          </a:p>
          <a:p>
            <a:pPr marL="0" indent="0">
              <a:buNone/>
            </a:pPr>
            <a:r>
              <a:rPr lang="en-US" sz="1600" dirty="0">
                <a:latin typeface="Candara Light" panose="020E0502030303020204" pitchFamily="34" charset="0"/>
              </a:rPr>
              <a:t>	</a:t>
            </a:r>
            <a:r>
              <a:rPr lang="en-US" sz="1600" dirty="0">
                <a:solidFill>
                  <a:srgbClr val="FF0000"/>
                </a:solidFill>
                <a:latin typeface="Candara Light" panose="020E0502030303020204" pitchFamily="34" charset="0"/>
              </a:rPr>
              <a:t>static String </a:t>
            </a:r>
            <a:r>
              <a:rPr lang="en-US" sz="1600" dirty="0" err="1">
                <a:solidFill>
                  <a:srgbClr val="FF0000"/>
                </a:solidFill>
                <a:latin typeface="Candara Light" panose="020E0502030303020204" pitchFamily="34" charset="0"/>
              </a:rPr>
              <a:t>readFirstLineFromFile</a:t>
            </a:r>
            <a:r>
              <a:rPr lang="en-US" sz="1600" dirty="0">
                <a:solidFill>
                  <a:srgbClr val="FF0000"/>
                </a:solidFill>
                <a:latin typeface="Candara Light" panose="020E0502030303020204" pitchFamily="34" charset="0"/>
              </a:rPr>
              <a:t>(String path) throws </a:t>
            </a:r>
            <a:r>
              <a:rPr lang="en-US" sz="1600" dirty="0" err="1">
                <a:solidFill>
                  <a:srgbClr val="FF0000"/>
                </a:solidFill>
                <a:latin typeface="Candara Light" panose="020E0502030303020204" pitchFamily="34" charset="0"/>
              </a:rPr>
              <a:t>IOException</a:t>
            </a:r>
            <a:r>
              <a:rPr lang="en-US" sz="1600" dirty="0">
                <a:solidFill>
                  <a:srgbClr val="FF0000"/>
                </a:solidFill>
                <a:latin typeface="Candara Light" panose="020E0502030303020204" pitchFamily="34" charset="0"/>
              </a:rPr>
              <a:t> {</a:t>
            </a:r>
          </a:p>
          <a:p>
            <a:pPr marL="0" indent="0">
              <a:buNone/>
            </a:pPr>
            <a:r>
              <a:rPr lang="en-US" sz="1600" dirty="0">
                <a:solidFill>
                  <a:srgbClr val="FF0000"/>
                </a:solidFill>
                <a:latin typeface="Candara Light" panose="020E0502030303020204" pitchFamily="34" charset="0"/>
              </a:rPr>
              <a:t>	    try (</a:t>
            </a:r>
            <a:r>
              <a:rPr lang="en-US" sz="1600" dirty="0" err="1">
                <a:solidFill>
                  <a:srgbClr val="FF0000"/>
                </a:solidFill>
                <a:latin typeface="Candara Light" panose="020E0502030303020204" pitchFamily="34" charset="0"/>
              </a:rPr>
              <a:t>FileReader</a:t>
            </a:r>
            <a:r>
              <a:rPr lang="en-US" sz="1600" dirty="0">
                <a:solidFill>
                  <a:srgbClr val="FF0000"/>
                </a:solidFill>
                <a:latin typeface="Candara Light" panose="020E0502030303020204" pitchFamily="34" charset="0"/>
              </a:rPr>
              <a:t> </a:t>
            </a:r>
            <a:r>
              <a:rPr lang="en-US" sz="1600" dirty="0" err="1">
                <a:solidFill>
                  <a:srgbClr val="FF0000"/>
                </a:solidFill>
                <a:latin typeface="Candara Light" panose="020E0502030303020204" pitchFamily="34" charset="0"/>
              </a:rPr>
              <a:t>fr</a:t>
            </a:r>
            <a:r>
              <a:rPr lang="en-US" sz="1600" dirty="0">
                <a:solidFill>
                  <a:srgbClr val="FF0000"/>
                </a:solidFill>
                <a:latin typeface="Candara Light" panose="020E0502030303020204" pitchFamily="34" charset="0"/>
              </a:rPr>
              <a:t> = new </a:t>
            </a:r>
            <a:r>
              <a:rPr lang="en-US" sz="1600" dirty="0" err="1">
                <a:solidFill>
                  <a:srgbClr val="FF0000"/>
                </a:solidFill>
                <a:latin typeface="Candara Light" panose="020E0502030303020204" pitchFamily="34" charset="0"/>
              </a:rPr>
              <a:t>FileReader</a:t>
            </a:r>
            <a:r>
              <a:rPr lang="en-US" sz="1600" dirty="0">
                <a:solidFill>
                  <a:srgbClr val="FF0000"/>
                </a:solidFill>
                <a:latin typeface="Candara Light" panose="020E0502030303020204" pitchFamily="34" charset="0"/>
              </a:rPr>
              <a:t>(path);</a:t>
            </a:r>
          </a:p>
          <a:p>
            <a:pPr marL="0" indent="0">
              <a:buNone/>
            </a:pPr>
            <a:r>
              <a:rPr lang="en-US" sz="1600" dirty="0">
                <a:solidFill>
                  <a:srgbClr val="FF0000"/>
                </a:solidFill>
                <a:latin typeface="Candara Light" panose="020E0502030303020204" pitchFamily="34" charset="0"/>
              </a:rPr>
              <a:t>	         </a:t>
            </a:r>
            <a:r>
              <a:rPr lang="en-US" sz="1600" dirty="0" err="1">
                <a:solidFill>
                  <a:srgbClr val="FF0000"/>
                </a:solidFill>
                <a:latin typeface="Candara Light" panose="020E0502030303020204" pitchFamily="34" charset="0"/>
              </a:rPr>
              <a:t>BufferedReader</a:t>
            </a:r>
            <a:r>
              <a:rPr lang="en-US" sz="1600" dirty="0">
                <a:solidFill>
                  <a:srgbClr val="FF0000"/>
                </a:solidFill>
                <a:latin typeface="Candara Light" panose="020E0502030303020204" pitchFamily="34" charset="0"/>
              </a:rPr>
              <a:t> </a:t>
            </a:r>
            <a:r>
              <a:rPr lang="en-US" sz="1600" dirty="0" err="1">
                <a:solidFill>
                  <a:srgbClr val="FF0000"/>
                </a:solidFill>
                <a:latin typeface="Candara Light" panose="020E0502030303020204" pitchFamily="34" charset="0"/>
              </a:rPr>
              <a:t>br</a:t>
            </a:r>
            <a:r>
              <a:rPr lang="en-US" sz="1600" dirty="0">
                <a:solidFill>
                  <a:srgbClr val="FF0000"/>
                </a:solidFill>
                <a:latin typeface="Candara Light" panose="020E0502030303020204" pitchFamily="34" charset="0"/>
              </a:rPr>
              <a:t> = new </a:t>
            </a:r>
            <a:r>
              <a:rPr lang="en-US" sz="1600" dirty="0" err="1">
                <a:solidFill>
                  <a:srgbClr val="FF0000"/>
                </a:solidFill>
                <a:latin typeface="Candara Light" panose="020E0502030303020204" pitchFamily="34" charset="0"/>
              </a:rPr>
              <a:t>BufferedReader</a:t>
            </a:r>
            <a:r>
              <a:rPr lang="en-US" sz="1600" dirty="0">
                <a:solidFill>
                  <a:srgbClr val="FF0000"/>
                </a:solidFill>
                <a:latin typeface="Candara Light" panose="020E0502030303020204" pitchFamily="34" charset="0"/>
              </a:rPr>
              <a:t>(</a:t>
            </a:r>
            <a:r>
              <a:rPr lang="en-US" sz="1600" dirty="0" err="1">
                <a:solidFill>
                  <a:srgbClr val="FF0000"/>
                </a:solidFill>
                <a:latin typeface="Candara Light" panose="020E0502030303020204" pitchFamily="34" charset="0"/>
              </a:rPr>
              <a:t>fr</a:t>
            </a:r>
            <a:r>
              <a:rPr lang="en-US" sz="1600" dirty="0">
                <a:solidFill>
                  <a:srgbClr val="FF0000"/>
                </a:solidFill>
                <a:latin typeface="Candara Light" panose="020E0502030303020204" pitchFamily="34" charset="0"/>
              </a:rPr>
              <a:t>)) {</a:t>
            </a:r>
          </a:p>
          <a:p>
            <a:pPr marL="0" indent="0">
              <a:buNone/>
            </a:pPr>
            <a:r>
              <a:rPr lang="en-US" sz="1600" dirty="0">
                <a:solidFill>
                  <a:srgbClr val="FF0000"/>
                </a:solidFill>
                <a:latin typeface="Candara Light" panose="020E0502030303020204" pitchFamily="34" charset="0"/>
              </a:rPr>
              <a:t>	        return </a:t>
            </a:r>
            <a:r>
              <a:rPr lang="en-US" sz="1600" dirty="0" err="1">
                <a:solidFill>
                  <a:srgbClr val="FF0000"/>
                </a:solidFill>
                <a:latin typeface="Candara Light" panose="020E0502030303020204" pitchFamily="34" charset="0"/>
              </a:rPr>
              <a:t>br.readLine</a:t>
            </a:r>
            <a:r>
              <a:rPr lang="en-US" sz="1600" dirty="0">
                <a:solidFill>
                  <a:srgbClr val="FF0000"/>
                </a:solidFill>
                <a:latin typeface="Candara Light" panose="020E0502030303020204" pitchFamily="34" charset="0"/>
              </a:rPr>
              <a:t>();</a:t>
            </a:r>
          </a:p>
          <a:p>
            <a:pPr marL="0" indent="0">
              <a:buNone/>
            </a:pPr>
            <a:r>
              <a:rPr lang="en-US" sz="1600" dirty="0">
                <a:solidFill>
                  <a:srgbClr val="FF0000"/>
                </a:solidFill>
                <a:latin typeface="Candara Light" panose="020E0502030303020204" pitchFamily="34" charset="0"/>
              </a:rPr>
              <a:t>	    }</a:t>
            </a:r>
          </a:p>
          <a:p>
            <a:pPr marL="0" indent="0">
              <a:buNone/>
            </a:pPr>
            <a:r>
              <a:rPr lang="en-US" sz="1600" dirty="0">
                <a:solidFill>
                  <a:srgbClr val="FF0000"/>
                </a:solidFill>
                <a:latin typeface="Candara Light" panose="020E0502030303020204" pitchFamily="34" charset="0"/>
              </a:rPr>
              <a:t>	}</a:t>
            </a:r>
          </a:p>
          <a:p>
            <a:pPr marL="0" indent="0">
              <a:buNone/>
            </a:pPr>
            <a:r>
              <a:rPr lang="en-US" sz="1600" dirty="0">
                <a:solidFill>
                  <a:srgbClr val="FF0000"/>
                </a:solidFill>
                <a:latin typeface="Candara Light" panose="020E0502030303020204" pitchFamily="34" charset="0"/>
              </a:rPr>
              <a:t>	</a:t>
            </a:r>
          </a:p>
        </p:txBody>
      </p:sp>
    </p:spTree>
    <p:extLst>
      <p:ext uri="{BB962C8B-B14F-4D97-AF65-F5344CB8AC3E}">
        <p14:creationId xmlns:p14="http://schemas.microsoft.com/office/powerpoint/2010/main" val="181062627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64411" y="2463229"/>
            <a:ext cx="9601200" cy="720213"/>
          </a:xfrm>
        </p:spPr>
        <p:txBody>
          <a:bodyPr/>
          <a:lstStyle/>
          <a:p>
            <a:r>
              <a:rPr lang="en-US" sz="2400" dirty="0"/>
              <a:t>8. Does finally block always execute in Java?</a:t>
            </a:r>
          </a:p>
        </p:txBody>
      </p:sp>
    </p:spTree>
    <p:extLst>
      <p:ext uri="{BB962C8B-B14F-4D97-AF65-F5344CB8AC3E}">
        <p14:creationId xmlns:p14="http://schemas.microsoft.com/office/powerpoint/2010/main" val="189346640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2019509"/>
            <a:ext cx="9601200" cy="4382729"/>
          </a:xfrm>
        </p:spPr>
        <p:txBody>
          <a:bodyPr/>
          <a:lstStyle/>
          <a:p>
            <a:pPr marL="0" indent="0">
              <a:buNone/>
            </a:pPr>
            <a:r>
              <a:rPr lang="en-US" sz="1600" dirty="0">
                <a:latin typeface="Candara Light" panose="020E0502030303020204" pitchFamily="34" charset="0"/>
              </a:rPr>
              <a:t>The finally block always executes when the try block exits. This ensures that the finally block is executed even if an unexpected exception occurs. But finally is useful for more than just exception handling — it allows the programmer to avoid having cleanup code accidentally bypassed by a return, continue, or break. Putting cleanup code in a finally block is always a good practice, even when no exceptions are anticipated.</a:t>
            </a:r>
          </a:p>
          <a:p>
            <a:pPr marL="0" indent="0">
              <a:buNone/>
            </a:pPr>
            <a:endParaRPr lang="en-US" sz="1600" dirty="0">
              <a:latin typeface="Candara Light" panose="020E0502030303020204" pitchFamily="34" charset="0"/>
            </a:endParaRPr>
          </a:p>
          <a:p>
            <a:pPr marL="0" indent="0">
              <a:buNone/>
            </a:pPr>
            <a:r>
              <a:rPr lang="en-US" sz="1800" dirty="0">
                <a:solidFill>
                  <a:srgbClr val="FF0000"/>
                </a:solidFill>
                <a:latin typeface="Candara Light" panose="020E0502030303020204" pitchFamily="34" charset="0"/>
              </a:rPr>
              <a:t>Note: The finally block may not execute if the JVM exits while the try or catch code is being executed.</a:t>
            </a:r>
          </a:p>
          <a:p>
            <a:pPr marL="0" indent="0">
              <a:buNone/>
            </a:pPr>
            <a:endParaRPr lang="en-US" sz="1600" dirty="0">
              <a:latin typeface="Candara Light" panose="020E0502030303020204" pitchFamily="34" charset="0"/>
            </a:endParaRPr>
          </a:p>
        </p:txBody>
      </p:sp>
    </p:spTree>
    <p:extLst>
      <p:ext uri="{BB962C8B-B14F-4D97-AF65-F5344CB8AC3E}">
        <p14:creationId xmlns:p14="http://schemas.microsoft.com/office/powerpoint/2010/main" val="409390521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64411" y="2463229"/>
            <a:ext cx="9601200" cy="720213"/>
          </a:xfrm>
        </p:spPr>
        <p:txBody>
          <a:bodyPr/>
          <a:lstStyle/>
          <a:p>
            <a:r>
              <a:rPr lang="en-US" sz="2400" dirty="0"/>
              <a:t>9. What are the different ways to call the garbage collector in Java?</a:t>
            </a:r>
          </a:p>
        </p:txBody>
      </p:sp>
    </p:spTree>
    <p:extLst>
      <p:ext uri="{BB962C8B-B14F-4D97-AF65-F5344CB8AC3E}">
        <p14:creationId xmlns:p14="http://schemas.microsoft.com/office/powerpoint/2010/main" val="50914834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2204884"/>
            <a:ext cx="9601200" cy="4382729"/>
          </a:xfrm>
        </p:spPr>
        <p:txBody>
          <a:bodyPr/>
          <a:lstStyle/>
          <a:p>
            <a:pPr marL="0" indent="0" algn="just">
              <a:buNone/>
            </a:pPr>
            <a:r>
              <a:rPr lang="en-US" sz="1600" dirty="0">
                <a:solidFill>
                  <a:srgbClr val="1F497D"/>
                </a:solidFill>
                <a:latin typeface="Candara Light" panose="020E0502030303020204" pitchFamily="34" charset="0"/>
              </a:rPr>
              <a:t>W</a:t>
            </a:r>
            <a:r>
              <a:rPr lang="en-US" sz="1600" b="0" i="0" dirty="0">
                <a:solidFill>
                  <a:srgbClr val="1F497D"/>
                </a:solidFill>
                <a:effectLst/>
                <a:latin typeface="Candara Light" panose="020E0502030303020204" pitchFamily="34" charset="0"/>
              </a:rPr>
              <a:t>e can call the garbage collector manually in </a:t>
            </a:r>
            <a:r>
              <a:rPr lang="en-US" sz="1600" b="0" i="0">
                <a:solidFill>
                  <a:srgbClr val="1F497D"/>
                </a:solidFill>
                <a:effectLst/>
                <a:latin typeface="Candara Light" panose="020E0502030303020204" pitchFamily="34" charset="0"/>
              </a:rPr>
              <a:t>two ways.</a:t>
            </a:r>
            <a:endParaRPr lang="en-US" sz="1600" b="0" i="0" dirty="0">
              <a:solidFill>
                <a:srgbClr val="1F497D"/>
              </a:solidFill>
              <a:effectLst/>
              <a:latin typeface="Candara Light" panose="020E0502030303020204" pitchFamily="34" charset="0"/>
            </a:endParaRPr>
          </a:p>
          <a:p>
            <a:pPr marL="0" indent="0" algn="l">
              <a:buNone/>
            </a:pPr>
            <a:r>
              <a:rPr lang="en-US" sz="1600" dirty="0">
                <a:solidFill>
                  <a:srgbClr val="FF0000"/>
                </a:solidFill>
                <a:latin typeface="Candara Light" panose="020E0502030303020204" pitchFamily="34" charset="0"/>
              </a:rPr>
              <a:t>U</a:t>
            </a:r>
            <a:r>
              <a:rPr lang="en-US" sz="1600" b="0" i="0" dirty="0">
                <a:solidFill>
                  <a:srgbClr val="FF0000"/>
                </a:solidFill>
                <a:effectLst/>
                <a:latin typeface="Candara Light" panose="020E0502030303020204" pitchFamily="34" charset="0"/>
              </a:rPr>
              <a:t>sing System class:</a:t>
            </a:r>
          </a:p>
          <a:p>
            <a:pPr marL="0" indent="0" algn="l">
              <a:buNone/>
            </a:pPr>
            <a:r>
              <a:rPr lang="en-US" sz="1600" b="1" dirty="0" err="1">
                <a:solidFill>
                  <a:srgbClr val="1F497D"/>
                </a:solidFill>
                <a:latin typeface="Candara Light" panose="020E0502030303020204" pitchFamily="34" charset="0"/>
              </a:rPr>
              <a:t>System.gc</a:t>
            </a:r>
            <a:r>
              <a:rPr lang="en-US" sz="1600" b="1" dirty="0">
                <a:solidFill>
                  <a:srgbClr val="1F497D"/>
                </a:solidFill>
                <a:latin typeface="Candara Light" panose="020E0502030303020204" pitchFamily="34" charset="0"/>
              </a:rPr>
              <a:t>();</a:t>
            </a:r>
            <a:endParaRPr lang="en-US" sz="1600" b="1" i="0" dirty="0">
              <a:solidFill>
                <a:srgbClr val="FF0000"/>
              </a:solidFill>
              <a:effectLst/>
              <a:latin typeface="Candara Light" panose="020E0502030303020204" pitchFamily="34" charset="0"/>
            </a:endParaRPr>
          </a:p>
          <a:p>
            <a:pPr marL="0" indent="0" algn="l">
              <a:buNone/>
            </a:pPr>
            <a:r>
              <a:rPr lang="en-US" sz="1600" dirty="0">
                <a:solidFill>
                  <a:srgbClr val="FF0000"/>
                </a:solidFill>
                <a:latin typeface="Candara Light" panose="020E0502030303020204" pitchFamily="34" charset="0"/>
              </a:rPr>
              <a:t>U</a:t>
            </a:r>
            <a:r>
              <a:rPr lang="en-US" sz="1600" b="0" i="0" dirty="0">
                <a:solidFill>
                  <a:srgbClr val="FF0000"/>
                </a:solidFill>
                <a:effectLst/>
                <a:latin typeface="Candara Light" panose="020E0502030303020204" pitchFamily="34" charset="0"/>
              </a:rPr>
              <a:t>sing Runtime class:</a:t>
            </a:r>
          </a:p>
          <a:p>
            <a:pPr marL="0" indent="0" algn="l">
              <a:buNone/>
            </a:pPr>
            <a:r>
              <a:rPr lang="en-US" sz="1600" b="1" i="0" dirty="0" err="1">
                <a:solidFill>
                  <a:srgbClr val="1F497D"/>
                </a:solidFill>
                <a:effectLst/>
                <a:latin typeface="Candara Light" panose="020E0502030303020204" pitchFamily="34" charset="0"/>
              </a:rPr>
              <a:t>Runtime.getRuntime</a:t>
            </a:r>
            <a:r>
              <a:rPr lang="en-US" sz="1600" b="1" i="0" dirty="0">
                <a:solidFill>
                  <a:srgbClr val="1F497D"/>
                </a:solidFill>
                <a:effectLst/>
                <a:latin typeface="Candara Light" panose="020E0502030303020204" pitchFamily="34" charset="0"/>
              </a:rPr>
              <a:t>().</a:t>
            </a:r>
            <a:r>
              <a:rPr lang="en-US" sz="1600" b="1" i="0" dirty="0" err="1">
                <a:solidFill>
                  <a:srgbClr val="1F497D"/>
                </a:solidFill>
                <a:effectLst/>
                <a:latin typeface="Candara Light" panose="020E0502030303020204" pitchFamily="34" charset="0"/>
              </a:rPr>
              <a:t>gc</a:t>
            </a:r>
            <a:r>
              <a:rPr lang="en-US" sz="1600" b="1" i="0" dirty="0">
                <a:solidFill>
                  <a:srgbClr val="1F497D"/>
                </a:solidFill>
                <a:effectLst/>
                <a:latin typeface="Candara Light" panose="020E0502030303020204" pitchFamily="34" charset="0"/>
              </a:rPr>
              <a:t>();</a:t>
            </a:r>
          </a:p>
          <a:p>
            <a:endParaRPr lang="en-US" dirty="0"/>
          </a:p>
        </p:txBody>
      </p:sp>
    </p:spTree>
    <p:extLst>
      <p:ext uri="{BB962C8B-B14F-4D97-AF65-F5344CB8AC3E}">
        <p14:creationId xmlns:p14="http://schemas.microsoft.com/office/powerpoint/2010/main" val="27843622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433245" y="2708787"/>
            <a:ext cx="9601200" cy="720213"/>
          </a:xfrm>
        </p:spPr>
        <p:txBody>
          <a:bodyPr/>
          <a:lstStyle/>
          <a:p>
            <a:r>
              <a:rPr lang="en-US" sz="2400" dirty="0"/>
              <a:t>1. What is singleton Class and can you write thread safe singleton class.</a:t>
            </a:r>
          </a:p>
        </p:txBody>
      </p:sp>
    </p:spTree>
    <p:extLst>
      <p:ext uri="{BB962C8B-B14F-4D97-AF65-F5344CB8AC3E}">
        <p14:creationId xmlns:p14="http://schemas.microsoft.com/office/powerpoint/2010/main" val="268453544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90291" y="2437350"/>
            <a:ext cx="9601200" cy="720213"/>
          </a:xfrm>
        </p:spPr>
        <p:txBody>
          <a:bodyPr/>
          <a:lstStyle/>
          <a:p>
            <a:r>
              <a:rPr lang="en-US" sz="2400" dirty="0"/>
              <a:t>10. What are the features of Java 8?</a:t>
            </a:r>
          </a:p>
        </p:txBody>
      </p:sp>
    </p:spTree>
    <p:extLst>
      <p:ext uri="{BB962C8B-B14F-4D97-AF65-F5344CB8AC3E}">
        <p14:creationId xmlns:p14="http://schemas.microsoft.com/office/powerpoint/2010/main" val="12521808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933245"/>
            <a:ext cx="9601200" cy="4382729"/>
          </a:xfrm>
        </p:spPr>
        <p:txBody>
          <a:bodyPr/>
          <a:lstStyle/>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2">
                  <a:extLst>
                    <a:ext uri="{A12FA001-AC4F-418D-AE19-62706E023703}">
                      <ahyp:hlinkClr xmlns:ahyp="http://schemas.microsoft.com/office/drawing/2018/hyperlinkcolor" val="tx"/>
                    </a:ext>
                  </a:extLst>
                </a:hlinkClick>
              </a:rPr>
              <a:t>Lambda Expressions</a:t>
            </a:r>
            <a:endParaRPr lang="en-US" sz="1600" i="0" u="sng" dirty="0">
              <a:solidFill>
                <a:schemeClr val="accent4">
                  <a:lumMod val="75000"/>
                </a:schemeClr>
              </a:solidFill>
              <a:effectLst/>
              <a:latin typeface="Candara Light" panose="020E0502030303020204" pitchFamily="34" charset="0"/>
            </a:endParaRPr>
          </a:p>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3">
                  <a:extLst>
                    <a:ext uri="{A12FA001-AC4F-418D-AE19-62706E023703}">
                      <ahyp:hlinkClr xmlns:ahyp="http://schemas.microsoft.com/office/drawing/2018/hyperlinkcolor" val="tx"/>
                    </a:ext>
                  </a:extLst>
                </a:hlinkClick>
              </a:rPr>
              <a:t>Functional Interfaces</a:t>
            </a:r>
            <a:endParaRPr lang="en-US" sz="1600" i="0" u="sng" dirty="0">
              <a:solidFill>
                <a:schemeClr val="accent4">
                  <a:lumMod val="75000"/>
                </a:schemeClr>
              </a:solidFill>
              <a:effectLst/>
              <a:latin typeface="Candara Light" panose="020E0502030303020204" pitchFamily="34" charset="0"/>
            </a:endParaRPr>
          </a:p>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4">
                  <a:extLst>
                    <a:ext uri="{A12FA001-AC4F-418D-AE19-62706E023703}">
                      <ahyp:hlinkClr xmlns:ahyp="http://schemas.microsoft.com/office/drawing/2018/hyperlinkcolor" val="tx"/>
                    </a:ext>
                  </a:extLst>
                </a:hlinkClick>
              </a:rPr>
              <a:t>Method Reference</a:t>
            </a:r>
            <a:endParaRPr lang="en-US" sz="1600" i="0" u="sng" dirty="0">
              <a:solidFill>
                <a:schemeClr val="accent4">
                  <a:lumMod val="75000"/>
                </a:schemeClr>
              </a:solidFill>
              <a:effectLst/>
              <a:latin typeface="Candara Light" panose="020E0502030303020204" pitchFamily="34" charset="0"/>
            </a:endParaRPr>
          </a:p>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5">
                  <a:extLst>
                    <a:ext uri="{A12FA001-AC4F-418D-AE19-62706E023703}">
                      <ahyp:hlinkClr xmlns:ahyp="http://schemas.microsoft.com/office/drawing/2018/hyperlinkcolor" val="tx"/>
                    </a:ext>
                  </a:extLst>
                </a:hlinkClick>
              </a:rPr>
              <a:t>Streams</a:t>
            </a:r>
            <a:endParaRPr lang="en-US" sz="1600" i="0" u="sng" dirty="0">
              <a:solidFill>
                <a:schemeClr val="accent4">
                  <a:lumMod val="75000"/>
                </a:schemeClr>
              </a:solidFill>
              <a:effectLst/>
              <a:latin typeface="Candara Light" panose="020E0502030303020204" pitchFamily="34" charset="0"/>
            </a:endParaRPr>
          </a:p>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6">
                  <a:extLst>
                    <a:ext uri="{A12FA001-AC4F-418D-AE19-62706E023703}">
                      <ahyp:hlinkClr xmlns:ahyp="http://schemas.microsoft.com/office/drawing/2018/hyperlinkcolor" val="tx"/>
                    </a:ext>
                  </a:extLst>
                </a:hlinkClick>
              </a:rPr>
              <a:t>Optional Class</a:t>
            </a:r>
            <a:endParaRPr lang="en-US" sz="1600" i="0" u="sng" dirty="0">
              <a:solidFill>
                <a:schemeClr val="accent4">
                  <a:lumMod val="75000"/>
                </a:schemeClr>
              </a:solidFill>
              <a:effectLst/>
              <a:latin typeface="Candara Light" panose="020E0502030303020204" pitchFamily="34" charset="0"/>
            </a:endParaRPr>
          </a:p>
          <a:p>
            <a:pPr algn="l" fontAlgn="base">
              <a:buFont typeface="Wingdings" panose="05000000000000000000" pitchFamily="2" charset="2"/>
              <a:buChar char="Ø"/>
            </a:pPr>
            <a:r>
              <a:rPr lang="en-US" sz="1600" i="0" u="sng" dirty="0">
                <a:solidFill>
                  <a:schemeClr val="accent4">
                    <a:lumMod val="75000"/>
                  </a:schemeClr>
                </a:solidFill>
                <a:effectLst/>
                <a:latin typeface="Candara Light" panose="020E0502030303020204" pitchFamily="34" charset="0"/>
                <a:hlinkClick r:id="rId7">
                  <a:extLst>
                    <a:ext uri="{A12FA001-AC4F-418D-AE19-62706E023703}">
                      <ahyp:hlinkClr xmlns:ahyp="http://schemas.microsoft.com/office/drawing/2018/hyperlinkcolor" val="tx"/>
                    </a:ext>
                  </a:extLst>
                </a:hlinkClick>
              </a:rPr>
              <a:t>Date/Time API</a:t>
            </a:r>
            <a:endParaRPr lang="en-US" sz="1600" i="0" u="sng" dirty="0">
              <a:solidFill>
                <a:schemeClr val="accent4">
                  <a:lumMod val="75000"/>
                </a:schemeClr>
              </a:solidFill>
              <a:effectLst/>
              <a:latin typeface="Candara Light" panose="020E0502030303020204" pitchFamily="34" charset="0"/>
            </a:endParaRPr>
          </a:p>
          <a:p>
            <a:endParaRPr lang="en-US" dirty="0"/>
          </a:p>
        </p:txBody>
      </p:sp>
    </p:spTree>
    <p:extLst>
      <p:ext uri="{BB962C8B-B14F-4D97-AF65-F5344CB8AC3E}">
        <p14:creationId xmlns:p14="http://schemas.microsoft.com/office/powerpoint/2010/main" val="27079596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dirty="0"/>
              <a:t>Thank You for Watching!!</a:t>
            </a:r>
          </a:p>
        </p:txBody>
      </p:sp>
    </p:spTree>
    <p:extLst>
      <p:ext uri="{BB962C8B-B14F-4D97-AF65-F5344CB8AC3E}">
        <p14:creationId xmlns:p14="http://schemas.microsoft.com/office/powerpoint/2010/main" val="248380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631320"/>
            <a:ext cx="9601200" cy="4687529"/>
          </a:xfrm>
        </p:spPr>
        <p:txBody>
          <a:bodyPr/>
          <a:lstStyle/>
          <a:p>
            <a:pPr algn="l">
              <a:buFont typeface="Wingdings" panose="05000000000000000000" pitchFamily="2" charset="2"/>
              <a:buChar char="Ø"/>
            </a:pPr>
            <a:r>
              <a:rPr lang="en-US" sz="1600" b="0" i="0" dirty="0">
                <a:solidFill>
                  <a:srgbClr val="4D5B7C"/>
                </a:solidFill>
                <a:effectLst/>
                <a:latin typeface="Candara Light" panose="020E0502030303020204" pitchFamily="34" charset="0"/>
              </a:rPr>
              <a:t>Singleton pattern restricts the instantiation of a class and ensures that only one instance of the class exists in the Java Virtual Machine.</a:t>
            </a:r>
          </a:p>
          <a:p>
            <a:pPr algn="l">
              <a:buFont typeface="Wingdings" panose="05000000000000000000" pitchFamily="2" charset="2"/>
              <a:buChar char="Ø"/>
            </a:pPr>
            <a:r>
              <a:rPr lang="en-US" sz="1600" b="0" i="0" dirty="0">
                <a:solidFill>
                  <a:srgbClr val="4D5B7C"/>
                </a:solidFill>
                <a:effectLst/>
                <a:latin typeface="Candara Light" panose="020E0502030303020204" pitchFamily="34" charset="0"/>
              </a:rPr>
              <a:t>The singleton class must provide a global access point to get the instance of the class.</a:t>
            </a:r>
          </a:p>
          <a:p>
            <a:pPr algn="l">
              <a:buFont typeface="Wingdings" panose="05000000000000000000" pitchFamily="2" charset="2"/>
              <a:buChar char="Ø"/>
            </a:pPr>
            <a:endParaRPr lang="en-US" sz="1600" b="0" i="0" dirty="0">
              <a:solidFill>
                <a:srgbClr val="4D5B7C"/>
              </a:solidFill>
              <a:effectLst/>
              <a:latin typeface="Candara Light" panose="020E0502030303020204" pitchFamily="34" charset="0"/>
            </a:endParaRPr>
          </a:p>
          <a:p>
            <a:pPr marL="0" indent="0">
              <a:buNone/>
            </a:pPr>
            <a:r>
              <a:rPr lang="en-IN" sz="1600" b="1" i="0" dirty="0">
                <a:solidFill>
                  <a:srgbClr val="63B175"/>
                </a:solidFill>
                <a:effectLst/>
                <a:latin typeface="Candara Light" panose="020E0502030303020204" pitchFamily="34" charset="0"/>
              </a:rPr>
              <a:t>public</a:t>
            </a:r>
            <a:r>
              <a:rPr lang="en-IN" sz="1600" b="0" i="0" dirty="0">
                <a:solidFill>
                  <a:srgbClr val="000000"/>
                </a:solidFill>
                <a:effectLst/>
                <a:latin typeface="Candara Light" panose="020E0502030303020204" pitchFamily="34" charset="0"/>
              </a:rPr>
              <a:t> </a:t>
            </a:r>
            <a:r>
              <a:rPr lang="en-IN" sz="1600" b="1" i="0" dirty="0">
                <a:solidFill>
                  <a:srgbClr val="63B175"/>
                </a:solidFill>
                <a:effectLst/>
                <a:latin typeface="Candara Light" panose="020E0502030303020204" pitchFamily="34" charset="0"/>
              </a:rPr>
              <a:t>class</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DoubleCheckSingleton</a:t>
            </a:r>
            <a:r>
              <a:rPr lang="en-IN" sz="1600" b="0" i="0" dirty="0">
                <a:solidFill>
                  <a:srgbClr val="000000"/>
                </a:solidFill>
                <a:effectLst/>
                <a:latin typeface="Candara Light" panose="020E0502030303020204" pitchFamily="34" charset="0"/>
              </a:rPr>
              <a:t> { </a:t>
            </a:r>
          </a:p>
          <a:p>
            <a:pPr marL="0" indent="0">
              <a:buNone/>
            </a:pPr>
            <a:r>
              <a:rPr lang="en-IN" sz="1600" b="1" i="0" dirty="0">
                <a:solidFill>
                  <a:srgbClr val="63B175"/>
                </a:solidFill>
                <a:effectLst/>
                <a:latin typeface="Candara Light" panose="020E0502030303020204" pitchFamily="34" charset="0"/>
              </a:rPr>
              <a:t>private</a:t>
            </a:r>
            <a:r>
              <a:rPr lang="en-IN" sz="1600" b="0" i="0" dirty="0">
                <a:solidFill>
                  <a:srgbClr val="000000"/>
                </a:solidFill>
                <a:effectLst/>
                <a:latin typeface="Candara Light" panose="020E0502030303020204" pitchFamily="34" charset="0"/>
              </a:rPr>
              <a:t> </a:t>
            </a:r>
            <a:r>
              <a:rPr lang="en-IN" sz="1600" b="1" i="0" dirty="0">
                <a:solidFill>
                  <a:srgbClr val="63B175"/>
                </a:solidFill>
                <a:effectLst/>
                <a:latin typeface="Candara Light" panose="020E0502030303020204" pitchFamily="34" charset="0"/>
              </a:rPr>
              <a:t>static</a:t>
            </a:r>
            <a:r>
              <a:rPr lang="en-IN" sz="1600" b="0" i="0" dirty="0">
                <a:solidFill>
                  <a:srgbClr val="000000"/>
                </a:solidFill>
                <a:effectLst/>
                <a:latin typeface="Candara Light" panose="020E0502030303020204" pitchFamily="34" charset="0"/>
              </a:rPr>
              <a:t> </a:t>
            </a:r>
            <a:r>
              <a:rPr lang="en-IN" sz="1600" b="1" i="0" dirty="0">
                <a:solidFill>
                  <a:srgbClr val="63B175"/>
                </a:solidFill>
                <a:effectLst/>
                <a:latin typeface="Candara Light" panose="020E0502030303020204" pitchFamily="34" charset="0"/>
              </a:rPr>
              <a:t>volatile</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DoubleCheckSingleton</a:t>
            </a:r>
            <a:r>
              <a:rPr lang="en-IN" sz="1600" b="0" i="0" dirty="0">
                <a:solidFill>
                  <a:srgbClr val="000000"/>
                </a:solidFill>
                <a:effectLst/>
                <a:latin typeface="Candara Light" panose="020E0502030303020204" pitchFamily="34" charset="0"/>
              </a:rPr>
              <a:t> instance; </a:t>
            </a:r>
          </a:p>
          <a:p>
            <a:pPr marL="0" indent="0">
              <a:buNone/>
            </a:pPr>
            <a:r>
              <a:rPr lang="en-IN" sz="1600" b="1" i="0" dirty="0">
                <a:solidFill>
                  <a:srgbClr val="63B175"/>
                </a:solidFill>
                <a:effectLst/>
                <a:latin typeface="Candara Light" panose="020E0502030303020204" pitchFamily="34" charset="0"/>
              </a:rPr>
              <a:t>public</a:t>
            </a:r>
            <a:r>
              <a:rPr lang="en-IN" sz="1600" b="0" i="0" dirty="0">
                <a:solidFill>
                  <a:srgbClr val="000000"/>
                </a:solidFill>
                <a:effectLst/>
                <a:latin typeface="Candara Light" panose="020E0502030303020204" pitchFamily="34" charset="0"/>
              </a:rPr>
              <a:t> </a:t>
            </a:r>
            <a:r>
              <a:rPr lang="en-IN" sz="1600" b="1" i="0" dirty="0">
                <a:solidFill>
                  <a:srgbClr val="63B175"/>
                </a:solidFill>
                <a:effectLst/>
                <a:latin typeface="Candara Light" panose="020E0502030303020204" pitchFamily="34" charset="0"/>
              </a:rPr>
              <a:t>static</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DoubleCheckSingleton</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getInstance</a:t>
            </a:r>
            <a:r>
              <a:rPr lang="en-IN" sz="1600" b="0" i="0" dirty="0">
                <a:solidFill>
                  <a:srgbClr val="000000"/>
                </a:solidFill>
                <a:effectLst/>
                <a:latin typeface="Candara Light" panose="020E0502030303020204" pitchFamily="34" charset="0"/>
              </a:rPr>
              <a:t>() </a:t>
            </a:r>
          </a:p>
          <a:p>
            <a:pPr marL="0" indent="0">
              <a:buNone/>
            </a:pPr>
            <a:r>
              <a:rPr lang="en-IN" sz="1600" b="0" i="0" dirty="0">
                <a:solidFill>
                  <a:srgbClr val="000000"/>
                </a:solidFill>
                <a:effectLst/>
                <a:latin typeface="Candara Light" panose="020E0502030303020204" pitchFamily="34" charset="0"/>
              </a:rPr>
              <a:t>{ </a:t>
            </a:r>
          </a:p>
          <a:p>
            <a:pPr marL="0" indent="0">
              <a:buNone/>
            </a:pPr>
            <a:r>
              <a:rPr lang="en-IN" sz="1600" b="1" i="0" dirty="0">
                <a:solidFill>
                  <a:srgbClr val="63B175"/>
                </a:solidFill>
                <a:effectLst/>
                <a:latin typeface="Candara Light" panose="020E0502030303020204" pitchFamily="34" charset="0"/>
              </a:rPr>
              <a:t>if</a:t>
            </a:r>
            <a:r>
              <a:rPr lang="en-IN" sz="1600" b="0" i="0" dirty="0">
                <a:solidFill>
                  <a:srgbClr val="000000"/>
                </a:solidFill>
                <a:effectLst/>
                <a:latin typeface="Candara Light" panose="020E0502030303020204" pitchFamily="34" charset="0"/>
              </a:rPr>
              <a:t> (instance == </a:t>
            </a:r>
            <a:r>
              <a:rPr lang="en-IN" sz="1600" b="0" i="0" dirty="0">
                <a:solidFill>
                  <a:srgbClr val="78A960"/>
                </a:solidFill>
                <a:effectLst/>
                <a:latin typeface="Candara Light" panose="020E0502030303020204" pitchFamily="34" charset="0"/>
              </a:rPr>
              <a:t>null</a:t>
            </a:r>
            <a:r>
              <a:rPr lang="en-IN" sz="1600" b="0" i="0" dirty="0">
                <a:solidFill>
                  <a:srgbClr val="000000"/>
                </a:solidFill>
                <a:effectLst/>
                <a:latin typeface="Candara Light" panose="020E0502030303020204" pitchFamily="34" charset="0"/>
              </a:rPr>
              <a:t>) { </a:t>
            </a:r>
          </a:p>
          <a:p>
            <a:pPr marL="0" indent="0">
              <a:buNone/>
            </a:pPr>
            <a:r>
              <a:rPr lang="en-IN" sz="1600" b="1" i="0" dirty="0">
                <a:solidFill>
                  <a:srgbClr val="63B175"/>
                </a:solidFill>
                <a:effectLst/>
                <a:latin typeface="Candara Light" panose="020E0502030303020204" pitchFamily="34" charset="0"/>
              </a:rPr>
              <a:t>synchronized</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DoubleCheckSingleton</a:t>
            </a:r>
            <a:r>
              <a:rPr lang="en-IN" sz="1600" b="0" i="0" dirty="0">
                <a:solidFill>
                  <a:srgbClr val="000000"/>
                </a:solidFill>
                <a:effectLst/>
                <a:latin typeface="Candara Light" panose="020E0502030303020204" pitchFamily="34" charset="0"/>
              </a:rPr>
              <a:t> .class) { </a:t>
            </a:r>
          </a:p>
          <a:p>
            <a:pPr marL="0" indent="0">
              <a:buNone/>
            </a:pPr>
            <a:r>
              <a:rPr lang="en-IN" sz="1600" b="1" i="0" dirty="0">
                <a:solidFill>
                  <a:srgbClr val="63B175"/>
                </a:solidFill>
                <a:effectLst/>
                <a:latin typeface="Candara Light" panose="020E0502030303020204" pitchFamily="34" charset="0"/>
              </a:rPr>
              <a:t>if</a:t>
            </a:r>
            <a:r>
              <a:rPr lang="en-IN" sz="1600" b="0" i="0" dirty="0">
                <a:solidFill>
                  <a:srgbClr val="000000"/>
                </a:solidFill>
                <a:effectLst/>
                <a:latin typeface="Candara Light" panose="020E0502030303020204" pitchFamily="34" charset="0"/>
              </a:rPr>
              <a:t> (instance == </a:t>
            </a:r>
            <a:r>
              <a:rPr lang="en-IN" sz="1600" b="0" i="0" dirty="0">
                <a:solidFill>
                  <a:srgbClr val="78A960"/>
                </a:solidFill>
                <a:effectLst/>
                <a:latin typeface="Candara Light" panose="020E0502030303020204" pitchFamily="34" charset="0"/>
              </a:rPr>
              <a:t>null</a:t>
            </a:r>
            <a:r>
              <a:rPr lang="en-IN" sz="1600" b="0" i="0" dirty="0">
                <a:solidFill>
                  <a:srgbClr val="000000"/>
                </a:solidFill>
                <a:effectLst/>
                <a:latin typeface="Candara Light" panose="020E0502030303020204" pitchFamily="34" charset="0"/>
              </a:rPr>
              <a:t>) { </a:t>
            </a:r>
          </a:p>
          <a:p>
            <a:pPr marL="0" indent="0">
              <a:buNone/>
            </a:pPr>
            <a:r>
              <a:rPr lang="en-IN" sz="1600" b="0" i="0" dirty="0">
                <a:solidFill>
                  <a:srgbClr val="000000"/>
                </a:solidFill>
                <a:effectLst/>
                <a:latin typeface="Candara Light" panose="020E0502030303020204" pitchFamily="34" charset="0"/>
              </a:rPr>
              <a:t>instance = </a:t>
            </a:r>
            <a:r>
              <a:rPr lang="en-IN" sz="1600" b="1" i="0" dirty="0">
                <a:solidFill>
                  <a:srgbClr val="63B175"/>
                </a:solidFill>
                <a:effectLst/>
                <a:latin typeface="Candara Light" panose="020E0502030303020204" pitchFamily="34" charset="0"/>
              </a:rPr>
              <a:t>new</a:t>
            </a:r>
            <a:r>
              <a:rPr lang="en-IN" sz="1600" b="0" i="0" dirty="0">
                <a:solidFill>
                  <a:srgbClr val="000000"/>
                </a:solidFill>
                <a:effectLst/>
                <a:latin typeface="Candara Light" panose="020E0502030303020204" pitchFamily="34" charset="0"/>
              </a:rPr>
              <a:t> </a:t>
            </a:r>
            <a:r>
              <a:rPr lang="en-IN" sz="1600" b="1" i="0" dirty="0" err="1">
                <a:solidFill>
                  <a:srgbClr val="267438"/>
                </a:solidFill>
                <a:effectLst/>
                <a:latin typeface="Candara Light" panose="020E0502030303020204" pitchFamily="34" charset="0"/>
              </a:rPr>
              <a:t>DoubleCheckSingleton</a:t>
            </a:r>
            <a:r>
              <a:rPr lang="en-IN" sz="1600" b="0" i="0" dirty="0">
                <a:solidFill>
                  <a:srgbClr val="000000"/>
                </a:solidFill>
                <a:effectLst/>
                <a:latin typeface="Candara Light" panose="020E0502030303020204" pitchFamily="34" charset="0"/>
              </a:rPr>
              <a:t>(); </a:t>
            </a:r>
          </a:p>
          <a:p>
            <a:pPr marL="0" indent="0">
              <a:buNone/>
            </a:pPr>
            <a:r>
              <a:rPr lang="en-IN" sz="1600" b="0" i="0" dirty="0">
                <a:solidFill>
                  <a:srgbClr val="000000"/>
                </a:solidFill>
                <a:effectLst/>
                <a:latin typeface="Candara Light" panose="020E0502030303020204" pitchFamily="34" charset="0"/>
              </a:rPr>
              <a:t>} } } </a:t>
            </a:r>
            <a:r>
              <a:rPr lang="en-IN" sz="1600" b="1" i="0" dirty="0">
                <a:solidFill>
                  <a:srgbClr val="63B175"/>
                </a:solidFill>
                <a:effectLst/>
                <a:latin typeface="Candara Light" panose="020E0502030303020204" pitchFamily="34" charset="0"/>
              </a:rPr>
              <a:t>return</a:t>
            </a:r>
            <a:r>
              <a:rPr lang="en-IN" sz="1600" b="0" i="0" dirty="0">
                <a:solidFill>
                  <a:srgbClr val="000000"/>
                </a:solidFill>
                <a:effectLst/>
                <a:latin typeface="Candara Light" panose="020E0502030303020204" pitchFamily="34" charset="0"/>
              </a:rPr>
              <a:t> instance; </a:t>
            </a:r>
          </a:p>
          <a:p>
            <a:pPr marL="0" indent="0">
              <a:buNone/>
            </a:pPr>
            <a:r>
              <a:rPr lang="en-IN" sz="1600" b="0" i="0" dirty="0">
                <a:solidFill>
                  <a:srgbClr val="000000"/>
                </a:solidFill>
                <a:effectLst/>
                <a:latin typeface="Candara Light" panose="020E0502030303020204" pitchFamily="34" charset="0"/>
              </a:rPr>
              <a:t>} }</a:t>
            </a:r>
            <a:endParaRPr lang="en-US" sz="1600" b="0" i="0" dirty="0">
              <a:solidFill>
                <a:srgbClr val="4D5B7C"/>
              </a:solidFill>
              <a:effectLst/>
              <a:latin typeface="Candara Light" panose="020E0502030303020204" pitchFamily="34" charset="0"/>
            </a:endParaRPr>
          </a:p>
          <a:p>
            <a:endParaRPr lang="en-US" dirty="0"/>
          </a:p>
        </p:txBody>
      </p:sp>
    </p:spTree>
    <p:extLst>
      <p:ext uri="{BB962C8B-B14F-4D97-AF65-F5344CB8AC3E}">
        <p14:creationId xmlns:p14="http://schemas.microsoft.com/office/powerpoint/2010/main" val="305599199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407544" y="2454603"/>
            <a:ext cx="9601200" cy="720213"/>
          </a:xfrm>
        </p:spPr>
        <p:txBody>
          <a:bodyPr/>
          <a:lstStyle/>
          <a:p>
            <a:r>
              <a:rPr lang="en-US" sz="2400" dirty="0"/>
              <a:t>2.What is the difference between Array and </a:t>
            </a:r>
            <a:r>
              <a:rPr lang="en-US" sz="2400" dirty="0" err="1"/>
              <a:t>ArrayList</a:t>
            </a:r>
            <a:r>
              <a:rPr lang="en-US" sz="2400" dirty="0"/>
              <a:t>? Which is better?</a:t>
            </a:r>
          </a:p>
        </p:txBody>
      </p:sp>
    </p:spTree>
    <p:extLst>
      <p:ext uri="{BB962C8B-B14F-4D97-AF65-F5344CB8AC3E}">
        <p14:creationId xmlns:p14="http://schemas.microsoft.com/office/powerpoint/2010/main" val="136259002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graphicFrame>
        <p:nvGraphicFramePr>
          <p:cNvPr id="7" name="Content Placeholder 6">
            <a:extLst>
              <a:ext uri="{FF2B5EF4-FFF2-40B4-BE49-F238E27FC236}">
                <a16:creationId xmlns:a16="http://schemas.microsoft.com/office/drawing/2014/main" id="{DF10C61D-062B-654F-650A-B8A2B9EF9077}"/>
              </a:ext>
            </a:extLst>
          </p:cNvPr>
          <p:cNvGraphicFramePr>
            <a:graphicFrameLocks noGrp="1"/>
          </p:cNvGraphicFramePr>
          <p:nvPr>
            <p:ph idx="1"/>
            <p:extLst>
              <p:ext uri="{D42A27DB-BD31-4B8C-83A1-F6EECF244321}">
                <p14:modId xmlns:p14="http://schemas.microsoft.com/office/powerpoint/2010/main" val="1237651520"/>
              </p:ext>
            </p:extLst>
          </p:nvPr>
        </p:nvGraphicFramePr>
        <p:xfrm>
          <a:off x="1466494" y="1941512"/>
          <a:ext cx="9601197" cy="2849880"/>
        </p:xfrm>
        <a:graphic>
          <a:graphicData uri="http://schemas.openxmlformats.org/drawingml/2006/table">
            <a:tbl>
              <a:tblPr firstRow="1" bandRow="1">
                <a:effectLst>
                  <a:outerShdw blurRad="152400" dist="317500" dir="5400000" sx="90000" sy="-19000" rotWithShape="0">
                    <a:prstClr val="black">
                      <a:alpha val="15000"/>
                    </a:prstClr>
                  </a:outerShdw>
                </a:effectLst>
                <a:tableStyleId>{327F97BB-C833-4FB7-BDE5-3F7075034690}</a:tableStyleId>
              </a:tblPr>
              <a:tblGrid>
                <a:gridCol w="897144">
                  <a:extLst>
                    <a:ext uri="{9D8B030D-6E8A-4147-A177-3AD203B41FA5}">
                      <a16:colId xmlns:a16="http://schemas.microsoft.com/office/drawing/2014/main" val="1633407761"/>
                    </a:ext>
                  </a:extLst>
                </a:gridCol>
                <a:gridCol w="4039586">
                  <a:extLst>
                    <a:ext uri="{9D8B030D-6E8A-4147-A177-3AD203B41FA5}">
                      <a16:colId xmlns:a16="http://schemas.microsoft.com/office/drawing/2014/main" val="2933149578"/>
                    </a:ext>
                  </a:extLst>
                </a:gridCol>
                <a:gridCol w="4664467">
                  <a:extLst>
                    <a:ext uri="{9D8B030D-6E8A-4147-A177-3AD203B41FA5}">
                      <a16:colId xmlns:a16="http://schemas.microsoft.com/office/drawing/2014/main" val="1260031800"/>
                    </a:ext>
                  </a:extLst>
                </a:gridCol>
              </a:tblGrid>
              <a:tr h="370840">
                <a:tc>
                  <a:txBody>
                    <a:bodyPr/>
                    <a:lstStyle/>
                    <a:p>
                      <a:pPr algn="ctr"/>
                      <a:r>
                        <a:rPr lang="en-IN" sz="1800" dirty="0">
                          <a:solidFill>
                            <a:srgbClr val="FF0000"/>
                          </a:solidFill>
                          <a:latin typeface="Algerian" panose="04020705040A02060702" pitchFamily="82"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latin typeface="Algerian" panose="04020705040A02060702" pitchFamily="82" charset="0"/>
                        </a:rPr>
                        <a:t>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err="1">
                          <a:solidFill>
                            <a:srgbClr val="FF0000"/>
                          </a:solidFill>
                          <a:latin typeface="Algerian" panose="04020705040A02060702" pitchFamily="82" charset="0"/>
                        </a:rPr>
                        <a:t>ArrayList</a:t>
                      </a:r>
                      <a:endParaRPr lang="en-IN" sz="1800" dirty="0">
                        <a:solidFill>
                          <a:srgbClr val="FF0000"/>
                        </a:solidFill>
                        <a:latin typeface="Algerian" panose="04020705040A02060702" pitchFamily="8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782303"/>
                  </a:ext>
                </a:extLst>
              </a:tr>
              <a:tr h="370840">
                <a:tc>
                  <a:txBody>
                    <a:bodyPr/>
                    <a:lstStyle/>
                    <a:p>
                      <a:r>
                        <a:rPr lang="en-IN" sz="1600" dirty="0">
                          <a:latin typeface="Candara Light" panose="020E0502030303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Array is </a:t>
                      </a:r>
                      <a:r>
                        <a:rPr lang="en-US" sz="1600" b="1" i="0" kern="1200" dirty="0">
                          <a:solidFill>
                            <a:schemeClr val="lt1"/>
                          </a:solidFill>
                          <a:effectLst/>
                          <a:latin typeface="Candara Light" panose="020E0502030303020204" pitchFamily="34" charset="0"/>
                          <a:ea typeface="+mn-ea"/>
                          <a:cs typeface="+mn-cs"/>
                        </a:rPr>
                        <a:t>Fixed</a:t>
                      </a:r>
                      <a:r>
                        <a:rPr lang="en-US" sz="1600" b="0" i="0" kern="1200" dirty="0">
                          <a:solidFill>
                            <a:schemeClr val="lt1"/>
                          </a:solidFill>
                          <a:effectLst/>
                          <a:latin typeface="Candara Light" panose="020E0502030303020204" pitchFamily="34" charset="0"/>
                          <a:ea typeface="+mn-ea"/>
                          <a:cs typeface="+mn-cs"/>
                        </a:rPr>
                        <a:t> in size.</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latin typeface="Candara Light" panose="020E0502030303020204" pitchFamily="34" charset="0"/>
                        </a:rPr>
                        <a:t>ArrayList</a:t>
                      </a:r>
                      <a:r>
                        <a:rPr lang="en-IN" sz="1600" dirty="0">
                          <a:latin typeface="Candara Light" panose="020E0502030303020204" pitchFamily="34" charset="0"/>
                        </a:rPr>
                        <a:t> is Dynamic in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3574356"/>
                  </a:ext>
                </a:extLst>
              </a:tr>
              <a:tr h="370840">
                <a:tc>
                  <a:txBody>
                    <a:bodyPr/>
                    <a:lstStyle/>
                    <a:p>
                      <a:r>
                        <a:rPr lang="en-IN" sz="1600" dirty="0">
                          <a:latin typeface="Candara Light" panose="020E0502030303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An array can store both objects and primitives type.</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We cannot store primitive type in </a:t>
                      </a:r>
                      <a:r>
                        <a:rPr lang="en-US" sz="1600" dirty="0" err="1">
                          <a:latin typeface="Candara Light" panose="020E0502030303020204" pitchFamily="34" charset="0"/>
                        </a:rPr>
                        <a:t>ArrayList</a:t>
                      </a:r>
                      <a:r>
                        <a:rPr lang="en-US" sz="1600" dirty="0">
                          <a:latin typeface="Candara Light" panose="020E0502030303020204" pitchFamily="34" charset="0"/>
                        </a:rPr>
                        <a:t>. It automatically converts primitive type to object.</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302187"/>
                  </a:ext>
                </a:extLst>
              </a:tr>
              <a:tr h="370840">
                <a:tc>
                  <a:txBody>
                    <a:bodyPr/>
                    <a:lstStyle/>
                    <a:p>
                      <a:r>
                        <a:rPr lang="en-IN" sz="1600" dirty="0">
                          <a:latin typeface="Candara Light" panose="020E0502030303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Candara Light" panose="020E0502030303020204" pitchFamily="34" charset="0"/>
                        </a:rPr>
                        <a:t>Array is faster in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latin typeface="Candara Light" panose="020E0502030303020204" pitchFamily="34" charset="0"/>
                        </a:rPr>
                        <a:t>Arraylist</a:t>
                      </a:r>
                      <a:r>
                        <a:rPr lang="en-IN" sz="1600" dirty="0">
                          <a:latin typeface="Candara Light" panose="020E0502030303020204" pitchFamily="34" charset="0"/>
                        </a:rPr>
                        <a:t> is slower then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0140"/>
                  </a:ext>
                </a:extLst>
              </a:tr>
              <a:tr h="232536">
                <a:tc>
                  <a:txBody>
                    <a:bodyPr/>
                    <a:lstStyle/>
                    <a:p>
                      <a:r>
                        <a:rPr lang="en-IN" sz="1600" dirty="0">
                          <a:latin typeface="Candara Light" panose="020E0502030303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Candara Light" panose="020E0502030303020204" pitchFamily="34" charset="0"/>
                        </a:rPr>
                        <a:t>We can not initialized array without specifying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latin typeface="Candara Light" panose="020E0502030303020204" pitchFamily="34" charset="0"/>
                        </a:rPr>
                        <a:t>Arraylist</a:t>
                      </a:r>
                      <a:r>
                        <a:rPr lang="en-IN" sz="1600" dirty="0">
                          <a:latin typeface="Candara Light" panose="020E0502030303020204" pitchFamily="34" charset="0"/>
                        </a:rPr>
                        <a:t> can be initialized without specifying size. </a:t>
                      </a:r>
                      <a:r>
                        <a:rPr lang="en-IN" sz="1600" dirty="0" err="1">
                          <a:latin typeface="Candara Light" panose="020E0502030303020204" pitchFamily="34" charset="0"/>
                        </a:rPr>
                        <a:t>Arraylist</a:t>
                      </a:r>
                      <a:r>
                        <a:rPr lang="en-IN" sz="1600" dirty="0">
                          <a:latin typeface="Candara Light" panose="020E0502030303020204" pitchFamily="34" charset="0"/>
                        </a:rPr>
                        <a:t> will be initialized with default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683686"/>
                  </a:ext>
                </a:extLst>
              </a:tr>
              <a:tr h="370840">
                <a:tc>
                  <a:txBody>
                    <a:bodyPr/>
                    <a:lstStyle/>
                    <a:p>
                      <a:r>
                        <a:rPr lang="en-IN" sz="1600" dirty="0">
                          <a:latin typeface="Candara Light" panose="020E0502030303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We use for loop or for each loop to iterate over an array.</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600" kern="1200" dirty="0">
                          <a:solidFill>
                            <a:schemeClr val="lt1"/>
                          </a:solidFill>
                          <a:latin typeface="Candara Light" panose="020E0502030303020204" pitchFamily="34" charset="0"/>
                          <a:ea typeface="+mn-ea"/>
                          <a:cs typeface="+mn-cs"/>
                        </a:rPr>
                        <a:t>We use an iterator to iterate over </a:t>
                      </a:r>
                      <a:r>
                        <a:rPr lang="en-US" sz="1600" kern="1200" dirty="0" err="1">
                          <a:solidFill>
                            <a:schemeClr val="lt1"/>
                          </a:solidFill>
                          <a:latin typeface="Candara Light" panose="020E0502030303020204" pitchFamily="34" charset="0"/>
                          <a:ea typeface="+mn-ea"/>
                          <a:cs typeface="+mn-cs"/>
                        </a:rPr>
                        <a:t>ArrayList</a:t>
                      </a:r>
                      <a:r>
                        <a:rPr lang="en-US" sz="1600" kern="1200" dirty="0">
                          <a:solidFill>
                            <a:schemeClr val="lt1"/>
                          </a:solidFill>
                          <a:latin typeface="Candara Light" panose="020E0502030303020204" pitchFamily="34" charset="0"/>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678587"/>
                  </a:ext>
                </a:extLst>
              </a:tr>
            </a:tbl>
          </a:graphicData>
        </a:graphic>
      </p:graphicFrame>
    </p:spTree>
    <p:extLst>
      <p:ext uri="{BB962C8B-B14F-4D97-AF65-F5344CB8AC3E}">
        <p14:creationId xmlns:p14="http://schemas.microsoft.com/office/powerpoint/2010/main" val="179493782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424796" y="2454603"/>
            <a:ext cx="9601200" cy="720213"/>
          </a:xfrm>
        </p:spPr>
        <p:txBody>
          <a:bodyPr/>
          <a:lstStyle/>
          <a:p>
            <a:r>
              <a:rPr lang="en-US" sz="2400" dirty="0"/>
              <a:t>3. How HashMap works internally in Java?</a:t>
            </a:r>
          </a:p>
        </p:txBody>
      </p:sp>
    </p:spTree>
    <p:extLst>
      <p:ext uri="{BB962C8B-B14F-4D97-AF65-F5344CB8AC3E}">
        <p14:creationId xmlns:p14="http://schemas.microsoft.com/office/powerpoint/2010/main" val="140116612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p:txBody>
          <a:bodyPr/>
          <a:lstStyle/>
          <a:p>
            <a:pPr marL="0" indent="0">
              <a:buNone/>
            </a:pPr>
            <a:endParaRPr lang="en-US" sz="1600" dirty="0"/>
          </a:p>
          <a:p>
            <a:pPr marL="0" indent="0">
              <a:buNone/>
            </a:pPr>
            <a:r>
              <a:rPr lang="en-US" sz="1800" b="1" dirty="0">
                <a:latin typeface="Candara Light" panose="020E0502030303020204" pitchFamily="34" charset="0"/>
              </a:rPr>
              <a:t>HashMap works on hashing Principle and uses </a:t>
            </a:r>
            <a:r>
              <a:rPr lang="en-US" sz="1800" b="1" dirty="0" err="1">
                <a:latin typeface="Candara Light" panose="020E0502030303020204" pitchFamily="34" charset="0"/>
              </a:rPr>
              <a:t>hashCode</a:t>
            </a:r>
            <a:r>
              <a:rPr lang="en-US" sz="1800" b="1" dirty="0">
                <a:latin typeface="Candara Light" panose="020E0502030303020204" pitchFamily="34" charset="0"/>
              </a:rPr>
              <a:t>() and equals() method on key for get and put operations. HashMap use singly linked list to store elements, these are called buckets. </a:t>
            </a:r>
          </a:p>
          <a:p>
            <a:pPr marL="0" indent="0">
              <a:buNone/>
            </a:pPr>
            <a:r>
              <a:rPr lang="en-US" sz="1800" b="1" dirty="0">
                <a:solidFill>
                  <a:srgbClr val="FF0000"/>
                </a:solidFill>
                <a:latin typeface="Candara Light" panose="020E0502030303020204" pitchFamily="34" charset="0"/>
              </a:rPr>
              <a:t>Put Operation:</a:t>
            </a:r>
          </a:p>
          <a:p>
            <a:pPr marL="0" indent="0">
              <a:buNone/>
            </a:pPr>
            <a:r>
              <a:rPr lang="en-US" sz="1800" b="1" dirty="0" err="1">
                <a:latin typeface="Candara Light" panose="020E0502030303020204" pitchFamily="34" charset="0"/>
              </a:rPr>
              <a:t>HashCode</a:t>
            </a:r>
            <a:r>
              <a:rPr lang="en-US" sz="1800" b="1" dirty="0">
                <a:latin typeface="Candara Light" panose="020E0502030303020204" pitchFamily="34" charset="0"/>
              </a:rPr>
              <a:t> of key is used to determine the bucket that will be used to store the mapping. Once bucket is identified, </a:t>
            </a:r>
            <a:r>
              <a:rPr lang="en-US" sz="1800" b="1" dirty="0" err="1">
                <a:latin typeface="Candara Light" panose="020E0502030303020204" pitchFamily="34" charset="0"/>
              </a:rPr>
              <a:t>hashCode</a:t>
            </a:r>
            <a:r>
              <a:rPr lang="en-US" sz="1800" b="1" dirty="0">
                <a:latin typeface="Candara Light" panose="020E0502030303020204" pitchFamily="34" charset="0"/>
              </a:rPr>
              <a:t> is used to check if there is already a key with same </a:t>
            </a:r>
            <a:r>
              <a:rPr lang="en-US" sz="1800" b="1" dirty="0" err="1">
                <a:latin typeface="Candara Light" panose="020E0502030303020204" pitchFamily="34" charset="0"/>
              </a:rPr>
              <a:t>hashCode</a:t>
            </a:r>
            <a:r>
              <a:rPr lang="en-US" sz="1800" b="1" dirty="0">
                <a:latin typeface="Candara Light" panose="020E0502030303020204" pitchFamily="34" charset="0"/>
              </a:rPr>
              <a:t> or not. If there is an existing key with same </a:t>
            </a:r>
            <a:r>
              <a:rPr lang="en-US" sz="1800" b="1" dirty="0" err="1">
                <a:latin typeface="Candara Light" panose="020E0502030303020204" pitchFamily="34" charset="0"/>
              </a:rPr>
              <a:t>hashCode</a:t>
            </a:r>
            <a:r>
              <a:rPr lang="en-US" sz="1800" b="1" dirty="0">
                <a:latin typeface="Candara Light" panose="020E0502030303020204" pitchFamily="34" charset="0"/>
              </a:rPr>
              <a:t>, then equals() method is used on key. If equals returns true, then value is overwritten, otherwise a new mapping is made to this singly linked list bucket. If there is no key with same </a:t>
            </a:r>
            <a:r>
              <a:rPr lang="en-US" sz="1800" b="1" dirty="0" err="1">
                <a:latin typeface="Candara Light" panose="020E0502030303020204" pitchFamily="34" charset="0"/>
              </a:rPr>
              <a:t>hashCode</a:t>
            </a:r>
            <a:r>
              <a:rPr lang="en-US" sz="1800" b="1" dirty="0">
                <a:latin typeface="Candara Light" panose="020E0502030303020204" pitchFamily="34" charset="0"/>
              </a:rPr>
              <a:t> then mapping is inserted into the bucket. </a:t>
            </a:r>
          </a:p>
          <a:p>
            <a:pPr marL="0" indent="0">
              <a:buNone/>
            </a:pPr>
            <a:r>
              <a:rPr lang="en-US" sz="1800" b="1" dirty="0">
                <a:solidFill>
                  <a:srgbClr val="FF0000"/>
                </a:solidFill>
                <a:latin typeface="Candara Light" panose="020E0502030303020204" pitchFamily="34" charset="0"/>
              </a:rPr>
              <a:t>Get Operation:</a:t>
            </a:r>
          </a:p>
          <a:p>
            <a:pPr marL="0" indent="0">
              <a:buNone/>
            </a:pPr>
            <a:r>
              <a:rPr lang="en-US" sz="1800" b="1" dirty="0">
                <a:latin typeface="Candara Light" panose="020E0502030303020204" pitchFamily="34" charset="0"/>
              </a:rPr>
              <a:t>Key </a:t>
            </a:r>
            <a:r>
              <a:rPr lang="en-US" sz="1800" b="1" dirty="0" err="1">
                <a:latin typeface="Candara Light" panose="020E0502030303020204" pitchFamily="34" charset="0"/>
              </a:rPr>
              <a:t>hashCode</a:t>
            </a:r>
            <a:r>
              <a:rPr lang="en-US" sz="1800" b="1" dirty="0">
                <a:latin typeface="Candara Light" panose="020E0502030303020204" pitchFamily="34" charset="0"/>
              </a:rPr>
              <a:t> is used to determine the bucket to look for the value. After bucket is identified, entries are traversed to find out the Entry using </a:t>
            </a:r>
            <a:r>
              <a:rPr lang="en-US" sz="1800" b="1" dirty="0" err="1">
                <a:latin typeface="Candara Light" panose="020E0502030303020204" pitchFamily="34" charset="0"/>
              </a:rPr>
              <a:t>hashCode</a:t>
            </a:r>
            <a:r>
              <a:rPr lang="en-US" sz="1800" b="1" dirty="0">
                <a:latin typeface="Candara Light" panose="020E0502030303020204" pitchFamily="34" charset="0"/>
              </a:rPr>
              <a:t> and equals method. If match is found, value is returned otherwise null is returned. </a:t>
            </a:r>
          </a:p>
        </p:txBody>
      </p:sp>
    </p:spTree>
    <p:extLst>
      <p:ext uri="{BB962C8B-B14F-4D97-AF65-F5344CB8AC3E}">
        <p14:creationId xmlns:p14="http://schemas.microsoft.com/office/powerpoint/2010/main" val="110264772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64412" y="2454603"/>
            <a:ext cx="9601200" cy="720213"/>
          </a:xfrm>
        </p:spPr>
        <p:txBody>
          <a:bodyPr/>
          <a:lstStyle/>
          <a:p>
            <a:r>
              <a:rPr lang="en-US" sz="2400" dirty="0"/>
              <a:t>4. What is the difference between wait and sleep methods in Java?</a:t>
            </a:r>
          </a:p>
        </p:txBody>
      </p:sp>
    </p:spTree>
    <p:extLst>
      <p:ext uri="{BB962C8B-B14F-4D97-AF65-F5344CB8AC3E}">
        <p14:creationId xmlns:p14="http://schemas.microsoft.com/office/powerpoint/2010/main" val="220836277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sz="4000" dirty="0"/>
              <a:t>Solution</a:t>
            </a:r>
          </a:p>
        </p:txBody>
      </p:sp>
      <p:graphicFrame>
        <p:nvGraphicFramePr>
          <p:cNvPr id="8" name="Content Placeholder 7">
            <a:extLst>
              <a:ext uri="{FF2B5EF4-FFF2-40B4-BE49-F238E27FC236}">
                <a16:creationId xmlns:a16="http://schemas.microsoft.com/office/drawing/2014/main" id="{3BB94D00-12B3-94C9-897A-5414DE3415AD}"/>
              </a:ext>
            </a:extLst>
          </p:cNvPr>
          <p:cNvGraphicFramePr>
            <a:graphicFrameLocks noGrp="1"/>
          </p:cNvGraphicFramePr>
          <p:nvPr>
            <p:ph idx="1"/>
            <p:extLst>
              <p:ext uri="{D42A27DB-BD31-4B8C-83A1-F6EECF244321}">
                <p14:modId xmlns:p14="http://schemas.microsoft.com/office/powerpoint/2010/main" val="4139075797"/>
              </p:ext>
            </p:extLst>
          </p:nvPr>
        </p:nvGraphicFramePr>
        <p:xfrm>
          <a:off x="1440614" y="1863303"/>
          <a:ext cx="9601197" cy="3749040"/>
        </p:xfrm>
        <a:graphic>
          <a:graphicData uri="http://schemas.openxmlformats.org/drawingml/2006/table">
            <a:tbl>
              <a:tblPr firstRow="1" bandRow="1">
                <a:effectLst>
                  <a:outerShdw blurRad="152400" dist="317500" dir="5400000" sx="90000" sy="-19000" rotWithShape="0">
                    <a:prstClr val="black">
                      <a:alpha val="15000"/>
                    </a:prstClr>
                  </a:outerShdw>
                </a:effectLst>
                <a:tableStyleId>{327F97BB-C833-4FB7-BDE5-3F7075034690}</a:tableStyleId>
              </a:tblPr>
              <a:tblGrid>
                <a:gridCol w="868169">
                  <a:extLst>
                    <a:ext uri="{9D8B030D-6E8A-4147-A177-3AD203B41FA5}">
                      <a16:colId xmlns:a16="http://schemas.microsoft.com/office/drawing/2014/main" val="4154361525"/>
                    </a:ext>
                  </a:extLst>
                </a:gridCol>
                <a:gridCol w="4247292">
                  <a:extLst>
                    <a:ext uri="{9D8B030D-6E8A-4147-A177-3AD203B41FA5}">
                      <a16:colId xmlns:a16="http://schemas.microsoft.com/office/drawing/2014/main" val="1885786434"/>
                    </a:ext>
                  </a:extLst>
                </a:gridCol>
                <a:gridCol w="4485736">
                  <a:extLst>
                    <a:ext uri="{9D8B030D-6E8A-4147-A177-3AD203B41FA5}">
                      <a16:colId xmlns:a16="http://schemas.microsoft.com/office/drawing/2014/main" val="2169740150"/>
                    </a:ext>
                  </a:extLst>
                </a:gridCol>
              </a:tblGrid>
              <a:tr h="0">
                <a:tc>
                  <a:txBody>
                    <a:bodyPr/>
                    <a:lstStyle/>
                    <a:p>
                      <a:pPr algn="ctr"/>
                      <a:r>
                        <a:rPr lang="en-IN" dirty="0">
                          <a:solidFill>
                            <a:srgbClr val="FF0000"/>
                          </a:solidFill>
                          <a:latin typeface="Algerian" panose="04020705040A02060702" pitchFamily="82"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rgbClr val="FF0000"/>
                          </a:solidFill>
                          <a:latin typeface="Algerian" panose="04020705040A02060702" pitchFamily="82" charset="0"/>
                        </a:rPr>
                        <a:t>Wait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rgbClr val="FF0000"/>
                          </a:solidFill>
                          <a:latin typeface="Algerian" panose="04020705040A02060702" pitchFamily="82" charset="0"/>
                        </a:rPr>
                        <a:t>Sleep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020269"/>
                  </a:ext>
                </a:extLst>
              </a:tr>
              <a:tr h="401799">
                <a:tc>
                  <a:txBody>
                    <a:bodyPr/>
                    <a:lstStyle/>
                    <a:p>
                      <a:r>
                        <a:rPr lang="en-IN" sz="1600" dirty="0">
                          <a:latin typeface="Candara Light" panose="020E0502030303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ndara Light" panose="020E0502030303020204" pitchFamily="34" charset="0"/>
                          <a:ea typeface="+mn-ea"/>
                          <a:cs typeface="+mn-cs"/>
                        </a:rPr>
                        <a:t>Wait releases the lock on the object so that another thread can jump in and acquire a 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Candara Light" panose="020E0502030303020204" pitchFamily="34" charset="0"/>
                        </a:rPr>
                        <a:t>Thread.sleep</a:t>
                      </a:r>
                      <a:r>
                        <a:rPr lang="en-US" sz="1600" dirty="0">
                          <a:latin typeface="Candara Light" panose="020E0502030303020204" pitchFamily="34" charset="0"/>
                        </a:rPr>
                        <a:t>() pauses the current thread and does not release any locks.</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098429"/>
                  </a:ext>
                </a:extLst>
              </a:tr>
              <a:tr h="0">
                <a:tc>
                  <a:txBody>
                    <a:bodyPr/>
                    <a:lstStyle/>
                    <a:p>
                      <a:r>
                        <a:rPr lang="en-IN" sz="1600" dirty="0">
                          <a:latin typeface="Candara Light" panose="020E0502030303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ndara Light" panose="020E0502030303020204" pitchFamily="34" charset="0"/>
                          <a:ea typeface="+mn-ea"/>
                          <a:cs typeface="+mn-cs"/>
                        </a:rPr>
                        <a:t>Wait() method is a normal method and related to Object class.</a:t>
                      </a:r>
                      <a:endParaRPr lang="en-IN" sz="1600" dirty="0">
                        <a:latin typeface="Candara Light" panose="020E0502030303020204" pitchFamily="34" charset="0"/>
                      </a:endParaRPr>
                    </a:p>
                    <a:p>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ndara Light" panose="020E0502030303020204" pitchFamily="34" charset="0"/>
                          <a:ea typeface="+mn-ea"/>
                          <a:cs typeface="+mn-cs"/>
                        </a:rPr>
                        <a:t>Sleep() is a static method and related to Thread class.</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510173"/>
                  </a:ext>
                </a:extLst>
              </a:tr>
              <a:tr h="370840">
                <a:tc>
                  <a:txBody>
                    <a:bodyPr/>
                    <a:lstStyle/>
                    <a:p>
                      <a:r>
                        <a:rPr lang="en-IN" sz="1600" dirty="0">
                          <a:latin typeface="Candara Light" panose="020E0502030303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We can only call Wait() from the </a:t>
                      </a:r>
                      <a:r>
                        <a:rPr lang="en-US" sz="1600" dirty="0" err="1">
                          <a:latin typeface="Candara Light" panose="020E0502030303020204" pitchFamily="34" charset="0"/>
                        </a:rPr>
                        <a:t>synchronised</a:t>
                      </a:r>
                      <a:r>
                        <a:rPr lang="en-US" sz="1600" dirty="0">
                          <a:latin typeface="Candara Light" panose="020E0502030303020204" pitchFamily="34" charset="0"/>
                        </a:rPr>
                        <a:t> context.</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lt1"/>
                          </a:solidFill>
                          <a:effectLst/>
                          <a:latin typeface="Candara Light" panose="020E0502030303020204" pitchFamily="34" charset="0"/>
                          <a:ea typeface="+mn-ea"/>
                          <a:cs typeface="+mn-cs"/>
                        </a:rPr>
                        <a:t>We need not call Sleep() from the </a:t>
                      </a:r>
                      <a:r>
                        <a:rPr lang="en-US" sz="1600" b="0" i="0" kern="1200" dirty="0" err="1">
                          <a:solidFill>
                            <a:schemeClr val="lt1"/>
                          </a:solidFill>
                          <a:effectLst/>
                          <a:latin typeface="Candara Light" panose="020E0502030303020204" pitchFamily="34" charset="0"/>
                          <a:ea typeface="+mn-ea"/>
                          <a:cs typeface="+mn-cs"/>
                        </a:rPr>
                        <a:t>synchronised</a:t>
                      </a:r>
                      <a:r>
                        <a:rPr lang="en-US" sz="1600" b="0" i="0" kern="1200" dirty="0">
                          <a:solidFill>
                            <a:schemeClr val="lt1"/>
                          </a:solidFill>
                          <a:effectLst/>
                          <a:latin typeface="Candara Light" panose="020E0502030303020204" pitchFamily="34" charset="0"/>
                          <a:ea typeface="+mn-ea"/>
                          <a:cs typeface="+mn-cs"/>
                        </a:rPr>
                        <a:t> context.</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75152"/>
                  </a:ext>
                </a:extLst>
              </a:tr>
              <a:tr h="370840">
                <a:tc>
                  <a:txBody>
                    <a:bodyPr/>
                    <a:lstStyle/>
                    <a:p>
                      <a:r>
                        <a:rPr lang="en-IN" sz="1600" dirty="0">
                          <a:latin typeface="Candara Light" panose="020E0502030303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Candara Light" panose="020E0502030303020204" pitchFamily="34" charset="0"/>
                        </a:rPr>
                        <a:t>Syntex for Wait method </a:t>
                      </a:r>
                    </a:p>
                    <a:p>
                      <a:r>
                        <a:rPr lang="en-US" sz="1600" b="1" i="0" kern="1200" dirty="0">
                          <a:solidFill>
                            <a:schemeClr val="lt1"/>
                          </a:solidFill>
                          <a:effectLst/>
                          <a:latin typeface="Candara Light" panose="020E0502030303020204" pitchFamily="34" charset="0"/>
                          <a:ea typeface="+mn-ea"/>
                          <a:cs typeface="+mn-cs"/>
                        </a:rPr>
                        <a:t>public final void wait() throws </a:t>
                      </a:r>
                      <a:r>
                        <a:rPr lang="en-US" sz="1600" b="1" i="0" kern="1200" dirty="0" err="1">
                          <a:solidFill>
                            <a:schemeClr val="lt1"/>
                          </a:solidFill>
                          <a:effectLst/>
                          <a:latin typeface="Candara Light" panose="020E0502030303020204" pitchFamily="34" charset="0"/>
                          <a:ea typeface="+mn-ea"/>
                          <a:cs typeface="+mn-cs"/>
                        </a:rPr>
                        <a:t>InterruptedException</a:t>
                      </a:r>
                      <a:endParaRPr lang="en-IN" sz="1600" b="1"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andara Light" panose="020E0502030303020204" pitchFamily="34" charset="0"/>
                        </a:rPr>
                        <a:t>Syntex for Sleep method </a:t>
                      </a:r>
                    </a:p>
                    <a:p>
                      <a:r>
                        <a:rPr lang="en-US" sz="1600" b="1" dirty="0">
                          <a:latin typeface="Candara Light" panose="020E0502030303020204" pitchFamily="34" charset="0"/>
                        </a:rPr>
                        <a:t>public static void sleep(long </a:t>
                      </a:r>
                      <a:r>
                        <a:rPr lang="en-US" sz="1600" b="1" dirty="0" err="1">
                          <a:latin typeface="Candara Light" panose="020E0502030303020204" pitchFamily="34" charset="0"/>
                        </a:rPr>
                        <a:t>millis</a:t>
                      </a:r>
                      <a:r>
                        <a:rPr lang="en-US" sz="1600" b="1" dirty="0">
                          <a:latin typeface="Candara Light" panose="020E0502030303020204" pitchFamily="34" charset="0"/>
                        </a:rPr>
                        <a:t>) throws </a:t>
                      </a:r>
                      <a:r>
                        <a:rPr lang="en-US" sz="1600" b="1" dirty="0" err="1">
                          <a:latin typeface="Candara Light" panose="020E0502030303020204" pitchFamily="34" charset="0"/>
                        </a:rPr>
                        <a:t>InterruptedException</a:t>
                      </a:r>
                      <a:endParaRPr lang="en-IN" sz="1600" b="1"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5162719"/>
                  </a:ext>
                </a:extLst>
              </a:tr>
              <a:tr h="0">
                <a:tc>
                  <a:txBody>
                    <a:bodyPr/>
                    <a:lstStyle/>
                    <a:p>
                      <a:r>
                        <a:rPr lang="en-IN" sz="1600">
                          <a:latin typeface="Candara Light" panose="020E0502030303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Candara Light" panose="020E0502030303020204" pitchFamily="34" charset="0"/>
                        </a:rPr>
                        <a:t>Wait() method can be "woken up" by another thread calling notify.</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ndara Light" panose="020E0502030303020204" pitchFamily="34" charset="0"/>
                        </a:rPr>
                        <a:t>Sleep() method cannot be "woken up“.</a:t>
                      </a:r>
                      <a:endParaRPr lang="en-IN" sz="1600" dirty="0">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173443"/>
                  </a:ext>
                </a:extLst>
              </a:tr>
            </a:tbl>
          </a:graphicData>
        </a:graphic>
      </p:graphicFrame>
    </p:spTree>
    <p:extLst>
      <p:ext uri="{BB962C8B-B14F-4D97-AF65-F5344CB8AC3E}">
        <p14:creationId xmlns:p14="http://schemas.microsoft.com/office/powerpoint/2010/main" val="1353088596"/>
      </p:ext>
    </p:extLst>
  </p:cSld>
  <p:clrMapOvr>
    <a:masterClrMapping/>
  </p:clrMapOvr>
  <p:transition spd="med">
    <p:pull/>
  </p:transition>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3.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Trading cards</Template>
  <TotalTime>601</TotalTime>
  <Words>1145</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Candara Light</vt:lpstr>
      <vt:lpstr>Franklin Gothic Book</vt:lpstr>
      <vt:lpstr>Impact</vt:lpstr>
      <vt:lpstr>Wingdings</vt:lpstr>
      <vt:lpstr>Crop</vt:lpstr>
      <vt:lpstr>Top 10 Java Interview Questions for 4 Years Experienced </vt:lpstr>
      <vt:lpstr>1. What is singleton Class and can you write thread safe singleton class.</vt:lpstr>
      <vt:lpstr>Solution</vt:lpstr>
      <vt:lpstr>2.What is the difference between Array and ArrayList? Which is better?</vt:lpstr>
      <vt:lpstr>Solution</vt:lpstr>
      <vt:lpstr>3. How HashMap works internally in Java?</vt:lpstr>
      <vt:lpstr>Solution</vt:lpstr>
      <vt:lpstr>4. What is the difference between wait and sleep methods in Java?</vt:lpstr>
      <vt:lpstr>Solution</vt:lpstr>
      <vt:lpstr>5. What is the difference between Runnable and Thread in Java?</vt:lpstr>
      <vt:lpstr>Solution</vt:lpstr>
      <vt:lpstr>6. What is the difference between StringBuffer and StringBuilder in Java?</vt:lpstr>
      <vt:lpstr>Solution</vt:lpstr>
      <vt:lpstr>7. What is the try with resources statement in Java?</vt:lpstr>
      <vt:lpstr>Solution</vt:lpstr>
      <vt:lpstr>8. Does finally block always execute in Java?</vt:lpstr>
      <vt:lpstr>Solution</vt:lpstr>
      <vt:lpstr>9. What are the different ways to call the garbage collector in Java?</vt:lpstr>
      <vt:lpstr>Solution</vt:lpstr>
      <vt:lpstr>10. What are the features of Java 8?</vt:lpstr>
      <vt:lpstr>Solution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10 Java Interview Questions for 4 Years Experienced</dc:title>
  <dc:creator>vineet gupta</dc:creator>
  <cp:lastModifiedBy>vineet gupta</cp:lastModifiedBy>
  <cp:revision>24</cp:revision>
  <dcterms:created xsi:type="dcterms:W3CDTF">2023-12-29T10:24:59Z</dcterms:created>
  <dcterms:modified xsi:type="dcterms:W3CDTF">2023-12-31T13:48:18Z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