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4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2B91-EFF8-4FDF-9E5F-DC1BF552153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A137-FF02-4553-86AF-1D08914A6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2B91-EFF8-4FDF-9E5F-DC1BF552153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A137-FF02-4553-86AF-1D08914A6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6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2B91-EFF8-4FDF-9E5F-DC1BF552153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A137-FF02-4553-86AF-1D08914A6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3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2B91-EFF8-4FDF-9E5F-DC1BF552153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A137-FF02-4553-86AF-1D08914A6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3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2B91-EFF8-4FDF-9E5F-DC1BF552153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A137-FF02-4553-86AF-1D08914A6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6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2B91-EFF8-4FDF-9E5F-DC1BF552153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A137-FF02-4553-86AF-1D08914A6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0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2B91-EFF8-4FDF-9E5F-DC1BF552153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A137-FF02-4553-86AF-1D08914A6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0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2B91-EFF8-4FDF-9E5F-DC1BF552153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A137-FF02-4553-86AF-1D08914A6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7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2B91-EFF8-4FDF-9E5F-DC1BF552153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A137-FF02-4553-86AF-1D08914A6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2B91-EFF8-4FDF-9E5F-DC1BF552153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A137-FF02-4553-86AF-1D08914A6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2B91-EFF8-4FDF-9E5F-DC1BF552153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A137-FF02-4553-86AF-1D08914A6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8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C2B91-EFF8-4FDF-9E5F-DC1BF552153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3A137-FF02-4553-86AF-1D08914A6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8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Effective C++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Scott Meyers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186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7: Be prepared for out-of-memory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4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8: Adhere to convention when writing operator new and operator delete.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84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9: Avoid hiding the "normal" form of new.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93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10: Write operator delete if you write operator new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37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Constructors, Destructors, and 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Almost every class you write will have one or more constructors, a destructor, and an assignment </a:t>
            </a:r>
            <a:r>
              <a:rPr lang="en-US" dirty="0" smtClean="0"/>
              <a:t>operator.</a:t>
            </a:r>
          </a:p>
          <a:p>
            <a:pPr marL="0" indent="0">
              <a:buNone/>
            </a:pPr>
            <a:r>
              <a:rPr lang="en-US" dirty="0" smtClean="0"/>
              <a:t>Getting </a:t>
            </a:r>
            <a:r>
              <a:rPr lang="en-US" dirty="0"/>
              <a:t>rid of an object and making sure </a:t>
            </a:r>
            <a:r>
              <a:rPr lang="en-US" dirty="0" smtClean="0"/>
              <a:t>it's been </a:t>
            </a:r>
            <a:r>
              <a:rPr lang="en-US" dirty="0"/>
              <a:t>properly cleaned up; and giving an object a new value.</a:t>
            </a:r>
          </a:p>
        </p:txBody>
      </p:sp>
    </p:spTree>
    <p:extLst>
      <p:ext uri="{BB962C8B-B14F-4D97-AF65-F5344CB8AC3E}">
        <p14:creationId xmlns:p14="http://schemas.microsoft.com/office/powerpoint/2010/main" val="1978054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Item 11: Declare a copy constructor and an assignment operator for classes with dynamically allocated</a:t>
            </a:r>
            <a:br>
              <a:rPr lang="en-US" sz="3600" dirty="0"/>
            </a:br>
            <a:r>
              <a:rPr lang="en-US" sz="3600" dirty="0"/>
              <a:t>memory.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935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12: Prefer initialization to assignment in constructors.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3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13: List members in an initialization list in the order in which they are declared.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19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14: Make sure base classes have virtual destructors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01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15: Have operator= return a reference to *this.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3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from C to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16: Assign to all data members in operator=.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3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17: Check for assignment to self in operator=.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30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Functions: Design and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95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18: Strive for class interfaces that are complete and minimal.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49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Item 19: Differentiate among member functions, non-member functions, and friend functions.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89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20: Avoid data members in the public interface.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79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21: Use </a:t>
            </a:r>
            <a:r>
              <a:rPr lang="en-US" dirty="0" err="1"/>
              <a:t>const</a:t>
            </a:r>
            <a:r>
              <a:rPr lang="en-US" dirty="0"/>
              <a:t> whenever possible.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0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22: Prefer pass-by-reference to pass-by-value.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98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23: Don't try to return a reference when you must return an object.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41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24: Choose carefully between function overloading and parameter defaulting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9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Item 1: Prefer </a:t>
            </a:r>
            <a:r>
              <a:rPr lang="en-US" dirty="0" err="1"/>
              <a:t>const</a:t>
            </a:r>
            <a:r>
              <a:rPr lang="en-US" dirty="0"/>
              <a:t> and inline to #define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					</a:t>
            </a:r>
            <a:r>
              <a:rPr lang="en-US" sz="2800" dirty="0" smtClean="0"/>
              <a:t>“prefer </a:t>
            </a:r>
            <a:r>
              <a:rPr lang="en-US" sz="2800" dirty="0"/>
              <a:t>the compiler to the </a:t>
            </a:r>
            <a:r>
              <a:rPr lang="en-US" sz="2800" dirty="0" smtClean="0"/>
              <a:t>preprocessor”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#define ASPECT_RATIO </a:t>
            </a:r>
            <a:r>
              <a:rPr lang="en-US" dirty="0" smtClean="0">
                <a:solidFill>
                  <a:srgbClr val="FF0000"/>
                </a:solidFill>
              </a:rPr>
              <a:t>1.653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The solution to this sorry scenario is simple and succinct. Instead of using a preprocessor macro, define </a:t>
            </a:r>
            <a:r>
              <a:rPr lang="en-US" dirty="0" smtClean="0"/>
              <a:t>a constant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const</a:t>
            </a:r>
            <a:r>
              <a:rPr lang="en-US" dirty="0">
                <a:solidFill>
                  <a:srgbClr val="FF0000"/>
                </a:solidFill>
              </a:rPr>
              <a:t> double ASPECT_RATIO = 1.653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#define max(</a:t>
            </a:r>
            <a:r>
              <a:rPr lang="en-US" dirty="0" err="1">
                <a:solidFill>
                  <a:srgbClr val="FF0000"/>
                </a:solidFill>
              </a:rPr>
              <a:t>a,b</a:t>
            </a:r>
            <a:r>
              <a:rPr lang="en-US" dirty="0">
                <a:solidFill>
                  <a:srgbClr val="FF0000"/>
                </a:solidFill>
              </a:rPr>
              <a:t>) ((a) &gt; (b) ? (a) : (b</a:t>
            </a:r>
            <a:r>
              <a:rPr lang="en-US" dirty="0" smtClean="0">
                <a:solidFill>
                  <a:srgbClr val="FF0000"/>
                </a:solidFill>
              </a:rPr>
              <a:t>))</a:t>
            </a:r>
          </a:p>
          <a:p>
            <a:pPr marL="0" indent="0">
              <a:buNone/>
            </a:pPr>
            <a:r>
              <a:rPr lang="en-US" dirty="0"/>
              <a:t>inline </a:t>
            </a:r>
            <a:r>
              <a:rPr lang="en-US" dirty="0" err="1"/>
              <a:t>int</a:t>
            </a:r>
            <a:r>
              <a:rPr lang="en-US" dirty="0"/>
              <a:t> max(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 { return a &gt; b ? a : b;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template&lt;class T&gt;</a:t>
            </a:r>
          </a:p>
          <a:p>
            <a:pPr marL="0" indent="0">
              <a:buNone/>
            </a:pPr>
            <a:r>
              <a:rPr lang="fr-FR" dirty="0" err="1"/>
              <a:t>inline</a:t>
            </a:r>
            <a:r>
              <a:rPr lang="fr-FR" dirty="0"/>
              <a:t> </a:t>
            </a:r>
            <a:r>
              <a:rPr lang="fr-FR" dirty="0" err="1"/>
              <a:t>const</a:t>
            </a:r>
            <a:r>
              <a:rPr lang="fr-FR" dirty="0"/>
              <a:t> T&amp; max(</a:t>
            </a:r>
            <a:r>
              <a:rPr lang="fr-FR" dirty="0" err="1"/>
              <a:t>const</a:t>
            </a:r>
            <a:r>
              <a:rPr lang="fr-FR" dirty="0"/>
              <a:t> T&amp; a, </a:t>
            </a:r>
            <a:r>
              <a:rPr lang="fr-FR" dirty="0" err="1"/>
              <a:t>const</a:t>
            </a:r>
            <a:r>
              <a:rPr lang="fr-FR" dirty="0"/>
              <a:t> T&amp; b)</a:t>
            </a:r>
          </a:p>
          <a:p>
            <a:pPr marL="0" indent="0">
              <a:buNone/>
            </a:pPr>
            <a:r>
              <a:rPr lang="en-US" dirty="0"/>
              <a:t>{ return a &gt; b ? a : b; }</a:t>
            </a:r>
          </a:p>
        </p:txBody>
      </p:sp>
    </p:spTree>
    <p:extLst>
      <p:ext uri="{BB962C8B-B14F-4D97-AF65-F5344CB8AC3E}">
        <p14:creationId xmlns:p14="http://schemas.microsoft.com/office/powerpoint/2010/main" val="1630369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25: Avoid overloading on a pointer and a numerical type.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67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26: Guard against potential ambiguity.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67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27: Explicitly disallow use of implicitly generated member functions you don't want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99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28: Partition the global namespace.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33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Functions: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092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29: Avoid returning "handles" to internal data.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67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Item 30: Avoid member functions that return non-</a:t>
            </a:r>
            <a:r>
              <a:rPr lang="en-US" sz="3200" dirty="0" err="1"/>
              <a:t>const</a:t>
            </a:r>
            <a:r>
              <a:rPr lang="en-US" sz="3200" dirty="0"/>
              <a:t> pointers or references to members less accessible than</a:t>
            </a:r>
            <a:br>
              <a:rPr lang="en-US" sz="3200" dirty="0"/>
            </a:br>
            <a:r>
              <a:rPr lang="en-US" sz="3200" dirty="0"/>
              <a:t>themselves.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005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Item 31: Never return a reference to a local object or to a dereferenced pointer initialized by new within the</a:t>
            </a:r>
            <a:br>
              <a:rPr lang="en-US" sz="3600" dirty="0"/>
            </a:br>
            <a:r>
              <a:rPr lang="en-US" sz="3600" dirty="0"/>
              <a:t>function.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231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32: Postpone variable definitions as long as possible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497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33: Use </a:t>
            </a:r>
            <a:r>
              <a:rPr lang="en-US" dirty="0" err="1"/>
              <a:t>inlining</a:t>
            </a:r>
            <a:r>
              <a:rPr lang="en-US" dirty="0"/>
              <a:t> judiciously.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4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2: Prefer &lt;</a:t>
            </a:r>
            <a:r>
              <a:rPr lang="en-US" dirty="0" err="1"/>
              <a:t>iostream</a:t>
            </a:r>
            <a:r>
              <a:rPr lang="en-US" dirty="0"/>
              <a:t>&gt; to &lt;</a:t>
            </a:r>
            <a:r>
              <a:rPr lang="en-US" dirty="0" err="1"/>
              <a:t>stdio.h</a:t>
            </a:r>
            <a:r>
              <a:rPr lang="en-US" dirty="0"/>
              <a:t>&gt;.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type safety and extensibility offered by the classes and functions in the </a:t>
            </a:r>
            <a:r>
              <a:rPr lang="en-US" dirty="0" err="1"/>
              <a:t>iostream</a:t>
            </a:r>
            <a:r>
              <a:rPr lang="en-US" dirty="0"/>
              <a:t> library are more useful </a:t>
            </a:r>
            <a:r>
              <a:rPr lang="en-US" dirty="0" smtClean="0"/>
              <a:t>than you </a:t>
            </a:r>
            <a:r>
              <a:rPr lang="en-US" dirty="0"/>
              <a:t>might initially imagine, so don't throw them away just because you're used to &lt;</a:t>
            </a:r>
            <a:r>
              <a:rPr lang="en-US" dirty="0" err="1"/>
              <a:t>stdio.h</a:t>
            </a:r>
            <a:r>
              <a:rPr lang="en-US" dirty="0"/>
              <a:t>&gt;. After all, even </a:t>
            </a:r>
            <a:r>
              <a:rPr lang="en-US" dirty="0" smtClean="0"/>
              <a:t>after the </a:t>
            </a:r>
            <a:r>
              <a:rPr lang="en-US" dirty="0"/>
              <a:t>transition, you'll still have your memories.</a:t>
            </a:r>
          </a:p>
        </p:txBody>
      </p:sp>
    </p:spTree>
    <p:extLst>
      <p:ext uri="{BB962C8B-B14F-4D97-AF65-F5344CB8AC3E}">
        <p14:creationId xmlns:p14="http://schemas.microsoft.com/office/powerpoint/2010/main" val="2946623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34: Minimize compilation dependencies between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502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and Object-Oriented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183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35: Make sure public inheritance models "</a:t>
            </a:r>
            <a:r>
              <a:rPr lang="en-US" dirty="0" err="1"/>
              <a:t>isa.</a:t>
            </a:r>
            <a:r>
              <a:rPr lang="en-US" dirty="0"/>
              <a:t>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429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36: Differentiate between inheritance of interface and inheritance of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720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37: Never redefine an inherited </a:t>
            </a:r>
            <a:r>
              <a:rPr lang="en-US" dirty="0" err="1"/>
              <a:t>nonvirtual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981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38: Never redefine an inherited default parameter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397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39: Avoid casts down the inheritance hierarchy.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866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40: Model "has-a" or "is-implemented-in-terms-of" through layering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438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41: Differentiate between inheritance and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206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42: Use private inheritance judiciously.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0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3: Prefer new and delete to </a:t>
            </a:r>
            <a:r>
              <a:rPr lang="en-US" dirty="0" err="1"/>
              <a:t>malloc</a:t>
            </a:r>
            <a:r>
              <a:rPr lang="en-US" dirty="0"/>
              <a:t> and free.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Mixing new and delete with </a:t>
            </a:r>
            <a:r>
              <a:rPr lang="en-US" dirty="0" err="1"/>
              <a:t>malloc</a:t>
            </a:r>
            <a:r>
              <a:rPr lang="en-US" dirty="0"/>
              <a:t> and free is usually a bad idea. When you try to call free on a pointer you </a:t>
            </a:r>
            <a:r>
              <a:rPr lang="en-US" dirty="0" smtClean="0"/>
              <a:t>got from </a:t>
            </a:r>
            <a:r>
              <a:rPr lang="en-US" dirty="0"/>
              <a:t>new or call delete on a pointer you got from </a:t>
            </a:r>
            <a:r>
              <a:rPr lang="en-US" dirty="0" err="1"/>
              <a:t>malloc</a:t>
            </a:r>
            <a:r>
              <a:rPr lang="en-US" dirty="0"/>
              <a:t>, the results are undefined, and we all know </a:t>
            </a:r>
            <a:r>
              <a:rPr lang="en-US" dirty="0" smtClean="0"/>
              <a:t>what "undefined</a:t>
            </a:r>
            <a:r>
              <a:rPr lang="en-US" dirty="0"/>
              <a:t>" means: it means it works during development, it works during testing, and it blows up in your </a:t>
            </a:r>
            <a:r>
              <a:rPr lang="en-US" dirty="0" smtClean="0"/>
              <a:t>most important </a:t>
            </a:r>
            <a:r>
              <a:rPr lang="en-US" dirty="0"/>
              <a:t>customers' faces.</a:t>
            </a:r>
          </a:p>
        </p:txBody>
      </p:sp>
    </p:spTree>
    <p:extLst>
      <p:ext uri="{BB962C8B-B14F-4D97-AF65-F5344CB8AC3E}">
        <p14:creationId xmlns:p14="http://schemas.microsoft.com/office/powerpoint/2010/main" val="15092635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43: Use multiple inheritance judiciously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672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44: Say what you mean; understand what you're saying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178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394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45: Know what functions C++ silently writes and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356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46: Prefer compile-time and link-time errors to runtime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776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47: Ensure that non-local static objects are initialized before they're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350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48: Pay attention to compiler warnings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998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49: Familiarize yourself with the standard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204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50: Improve your understanding of C++.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792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9600" dirty="0" smtClean="0"/>
              <a:t>More Effective C++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Scott Meyers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183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4: Prefer C++-style comments.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981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646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1: Distinguish between pointers and references.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03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2: Prefer C++-style casts.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3: Never treat arrays </a:t>
            </a:r>
            <a:r>
              <a:rPr lang="en-US" dirty="0" err="1"/>
              <a:t>polymorphically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5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Item 4: </a:t>
            </a:r>
            <a:r>
              <a:rPr lang="fr-FR" dirty="0" err="1"/>
              <a:t>Avoid</a:t>
            </a:r>
            <a:r>
              <a:rPr lang="fr-FR" dirty="0"/>
              <a:t> </a:t>
            </a:r>
            <a:r>
              <a:rPr lang="fr-FR" dirty="0" err="1"/>
              <a:t>gratuitous</a:t>
            </a:r>
            <a:r>
              <a:rPr lang="fr-FR" dirty="0"/>
              <a:t> default </a:t>
            </a:r>
            <a:r>
              <a:rPr lang="fr-FR" dirty="0" err="1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285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4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5: Be wary of user-defined conversion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135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6: Distinguish between prefix and postfix forms of increment and decrement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444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7: Never overload &amp;&amp;, ||, or ,.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807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8: Understand the different meanings of new and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09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Memory management concerns in C++ fall into two general camps: getting it right and making it </a:t>
            </a:r>
            <a:r>
              <a:rPr lang="en-US" dirty="0" smtClean="0"/>
              <a:t>perform efficiently</a:t>
            </a:r>
          </a:p>
          <a:p>
            <a:pPr marL="0" indent="0">
              <a:buNone/>
            </a:pPr>
            <a:r>
              <a:rPr lang="en-US" dirty="0" smtClean="0"/>
              <a:t>Getting </a:t>
            </a:r>
            <a:r>
              <a:rPr lang="en-US" dirty="0"/>
              <a:t>things right means calling memory allocation and deallocation routines correctly.</a:t>
            </a:r>
          </a:p>
          <a:p>
            <a:pPr marL="0" indent="0">
              <a:buNone/>
            </a:pPr>
            <a:r>
              <a:rPr lang="en-US" dirty="0" smtClean="0"/>
              <a:t>Making </a:t>
            </a:r>
            <a:r>
              <a:rPr lang="en-US" dirty="0"/>
              <a:t>things perform efficiently, on the other hand, often means writing custom versions of the allocation </a:t>
            </a:r>
            <a:r>
              <a:rPr lang="en-US" dirty="0" smtClean="0"/>
              <a:t>and deallocation </a:t>
            </a:r>
            <a:r>
              <a:rPr lang="en-US" dirty="0"/>
              <a:t>routines. </a:t>
            </a:r>
          </a:p>
          <a:p>
            <a:pPr marL="0" indent="0">
              <a:buNone/>
            </a:pPr>
            <a:r>
              <a:rPr lang="en-US" dirty="0"/>
              <a:t>In C, a memory leak arises whenever memory allocated through </a:t>
            </a:r>
            <a:r>
              <a:rPr lang="en-US" dirty="0" err="1"/>
              <a:t>malloc</a:t>
            </a:r>
            <a:r>
              <a:rPr lang="en-US" dirty="0"/>
              <a:t> is never returned through free. </a:t>
            </a:r>
            <a:r>
              <a:rPr lang="en-US" dirty="0" smtClean="0"/>
              <a:t>The names </a:t>
            </a:r>
            <a:r>
              <a:rPr lang="en-US" dirty="0"/>
              <a:t>of the players in C++ are new and delete, but the story is much the same</a:t>
            </a:r>
          </a:p>
        </p:txBody>
      </p:sp>
    </p:spTree>
    <p:extLst>
      <p:ext uri="{BB962C8B-B14F-4D97-AF65-F5344CB8AC3E}">
        <p14:creationId xmlns:p14="http://schemas.microsoft.com/office/powerpoint/2010/main" val="39297314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268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9: Use destructors to prevent resource leaks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882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10: Prevent resource leaks </a:t>
            </a:r>
            <a:r>
              <a:rPr lang="en-US" dirty="0" smtClean="0"/>
              <a:t>in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144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11: Prevent exceptions from leaving destructors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458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Item 12: Understand how throwing an exception differs from passing a parameter or calling a virtual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883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13: Catch exceptions by reference.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502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14: Use exception specifications judiciously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407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15: Understand the costs of 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910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497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16: Remember the 80-20 rule.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5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5: Use the same form in corresponding uses of new and delete.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string *stringPtr1 = new string;</a:t>
            </a:r>
          </a:p>
          <a:p>
            <a:pPr marL="0" indent="0">
              <a:buNone/>
            </a:pPr>
            <a:r>
              <a:rPr lang="en-US" dirty="0"/>
              <a:t>string *stringPtr2 = new string[100];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/>
              <a:t>delete stringPtr1; // delete an object</a:t>
            </a:r>
          </a:p>
          <a:p>
            <a:pPr marL="0" indent="0">
              <a:buNone/>
            </a:pPr>
            <a:r>
              <a:rPr lang="en-US" dirty="0"/>
              <a:t>delete [] stringPtr2; // delete an array of</a:t>
            </a:r>
          </a:p>
          <a:p>
            <a:pPr marL="0" indent="0">
              <a:buNone/>
            </a:pPr>
            <a:r>
              <a:rPr lang="en-US" dirty="0"/>
              <a:t>// objects</a:t>
            </a:r>
          </a:p>
          <a:p>
            <a:pPr marL="0" indent="0">
              <a:buNone/>
            </a:pPr>
            <a:r>
              <a:rPr lang="en-US" dirty="0"/>
              <a:t>What would happen if you used the "[]" form on stringPtr1? The result is undefined.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would happen if </a:t>
            </a:r>
            <a:r>
              <a:rPr lang="en-US" dirty="0" smtClean="0"/>
              <a:t>you didn't </a:t>
            </a:r>
            <a:r>
              <a:rPr lang="en-US" dirty="0"/>
              <a:t>use the "[]" form on stringPtr2? Well, that's undefined too.</a:t>
            </a:r>
          </a:p>
        </p:txBody>
      </p:sp>
    </p:spTree>
    <p:extLst>
      <p:ext uri="{BB962C8B-B14F-4D97-AF65-F5344CB8AC3E}">
        <p14:creationId xmlns:p14="http://schemas.microsoft.com/office/powerpoint/2010/main" val="28325291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17: Consider using lazy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3713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18: Amortize the cost of expected 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2807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19: Understand the origin of temporary objects.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287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21: Overload to avoid implicit type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6815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22: Consider using </a:t>
            </a:r>
            <a:r>
              <a:rPr lang="en-US" i="1" dirty="0"/>
              <a:t>op= </a:t>
            </a:r>
            <a:r>
              <a:rPr lang="en-US" dirty="0"/>
              <a:t>instead of stand-alone </a:t>
            </a:r>
            <a:r>
              <a:rPr lang="en-US" i="1" dirty="0"/>
              <a:t>op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3278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23: Consider alternative libraries.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192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Item 24: Understand the costs of virtual functions, multiple inheritance, virtual base classes, and RTTI.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1460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1963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25: Virtualizing constructors and non-member functions.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2716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26: Limiting the number of objects of a class.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2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6: Use delete on pointer members in destructors.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21508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27: Requiring or prohibiting heap-based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3654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28: Smart pointers.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0299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29: Reference 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863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30: Proxy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3136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31: Making functions virtual with respect to more than one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9920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65535" y="3290501"/>
            <a:ext cx="24609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0" u="none" strike="noStrike" baseline="0" dirty="0" smtClean="0">
                <a:latin typeface="Times New Roman" panose="02020603050405020304" pitchFamily="18" charset="0"/>
              </a:rPr>
              <a:t>Item 32: Program in the future tense.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6518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32: Program in the future tense.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8024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33: Make non-leaf classes abstract.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745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34: Understand how to combine C++ and C in the same program.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9710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35: Familiarize yourself with </a:t>
            </a:r>
            <a:r>
              <a:rPr lang="en-US" b="1" dirty="0"/>
              <a:t>°</a:t>
            </a:r>
            <a:r>
              <a:rPr lang="en-US" dirty="0"/>
              <a:t>the language standard.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67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1380</Words>
  <Application>Microsoft Office PowerPoint</Application>
  <PresentationFormat>Widescreen</PresentationFormat>
  <Paragraphs>128</Paragraphs>
  <Slides>99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4" baseType="lpstr">
      <vt:lpstr>Arial</vt:lpstr>
      <vt:lpstr>Calibri</vt:lpstr>
      <vt:lpstr>Calibri Light</vt:lpstr>
      <vt:lpstr>Times New Roman</vt:lpstr>
      <vt:lpstr>Office Theme</vt:lpstr>
      <vt:lpstr>Effective C++</vt:lpstr>
      <vt:lpstr>Shifting from C to C++</vt:lpstr>
      <vt:lpstr>Item 1: Prefer const and inline to #define.      “prefer the compiler to the preprocessor”</vt:lpstr>
      <vt:lpstr>Item 2: Prefer &lt;iostream&gt; to &lt;stdio.h&gt;.</vt:lpstr>
      <vt:lpstr>Item 3: Prefer new and delete to malloc and free.</vt:lpstr>
      <vt:lpstr>Item 4: Prefer C++-style comments.</vt:lpstr>
      <vt:lpstr>Memory Management</vt:lpstr>
      <vt:lpstr>Item 5: Use the same form in corresponding uses of new and delete.</vt:lpstr>
      <vt:lpstr>Item 6: Use delete on pointer members in destructors.</vt:lpstr>
      <vt:lpstr>Item 7: Be prepared for out-of-memory conditions</vt:lpstr>
      <vt:lpstr>Item 8: Adhere to convention when writing operator new and operator delete.</vt:lpstr>
      <vt:lpstr>Item 9: Avoid hiding the "normal" form of new.</vt:lpstr>
      <vt:lpstr>Item 10: Write operator delete if you write operator new</vt:lpstr>
      <vt:lpstr>Constructors, Destructors, and Assignment Operators</vt:lpstr>
      <vt:lpstr>Item 11: Declare a copy constructor and an assignment operator for classes with dynamically allocated memory.</vt:lpstr>
      <vt:lpstr>Item 12: Prefer initialization to assignment in constructors.</vt:lpstr>
      <vt:lpstr>Item 13: List members in an initialization list in the order in which they are declared.</vt:lpstr>
      <vt:lpstr>Item 14: Make sure base classes have virtual destructors</vt:lpstr>
      <vt:lpstr>Item 15: Have operator= return a reference to *this.</vt:lpstr>
      <vt:lpstr>Item 16: Assign to all data members in operator=.</vt:lpstr>
      <vt:lpstr>Item 17: Check for assignment to self in operator=.</vt:lpstr>
      <vt:lpstr>Classes and Functions: Design and Declaration</vt:lpstr>
      <vt:lpstr>Item 18: Strive for class interfaces that are complete and minimal.</vt:lpstr>
      <vt:lpstr>Item 19: Differentiate among member functions, non-member functions, and friend functions.</vt:lpstr>
      <vt:lpstr>Item 20: Avoid data members in the public interface.</vt:lpstr>
      <vt:lpstr>Item 21: Use const whenever possible.</vt:lpstr>
      <vt:lpstr>Item 22: Prefer pass-by-reference to pass-by-value.</vt:lpstr>
      <vt:lpstr>Item 23: Don't try to return a reference when you must return an object.</vt:lpstr>
      <vt:lpstr>Item 24: Choose carefully between function overloading and parameter defaulting</vt:lpstr>
      <vt:lpstr>Item 25: Avoid overloading on a pointer and a numerical type.</vt:lpstr>
      <vt:lpstr>Item 26: Guard against potential ambiguity.</vt:lpstr>
      <vt:lpstr>Item 27: Explicitly disallow use of implicitly generated member functions you don't want</vt:lpstr>
      <vt:lpstr>Item 28: Partition the global namespace.</vt:lpstr>
      <vt:lpstr>Classes and Functions: Implementation</vt:lpstr>
      <vt:lpstr>Item 29: Avoid returning "handles" to internal data.</vt:lpstr>
      <vt:lpstr>Item 30: Avoid member functions that return non-const pointers or references to members less accessible than themselves.</vt:lpstr>
      <vt:lpstr>Item 31: Never return a reference to a local object or to a dereferenced pointer initialized by new within the function.</vt:lpstr>
      <vt:lpstr>Item 32: Postpone variable definitions as long as possible</vt:lpstr>
      <vt:lpstr>Item 33: Use inlining judiciously.</vt:lpstr>
      <vt:lpstr>Item 34: Minimize compilation dependencies between files</vt:lpstr>
      <vt:lpstr>Inheritance and Object-Oriented Design</vt:lpstr>
      <vt:lpstr>Item 35: Make sure public inheritance models "isa."</vt:lpstr>
      <vt:lpstr>Item 36: Differentiate between inheritance of interface and inheritance of implementation</vt:lpstr>
      <vt:lpstr>Item 37: Never redefine an inherited nonvirtual function</vt:lpstr>
      <vt:lpstr>Item 38: Never redefine an inherited default parameter value</vt:lpstr>
      <vt:lpstr>Item 39: Avoid casts down the inheritance hierarchy.</vt:lpstr>
      <vt:lpstr>Item 40: Model "has-a" or "is-implemented-in-terms-of" through layering</vt:lpstr>
      <vt:lpstr>Item 41: Differentiate between inheritance and templates</vt:lpstr>
      <vt:lpstr>Item 42: Use private inheritance judiciously.</vt:lpstr>
      <vt:lpstr>Item 43: Use multiple inheritance judiciously</vt:lpstr>
      <vt:lpstr>Item 44: Say what you mean; understand what you're saying</vt:lpstr>
      <vt:lpstr>Miscellany</vt:lpstr>
      <vt:lpstr>Item 45: Know what functions C++ silently writes and calls</vt:lpstr>
      <vt:lpstr>Item 46: Prefer compile-time and link-time errors to runtime errors</vt:lpstr>
      <vt:lpstr>Item 47: Ensure that non-local static objects are initialized before they're used</vt:lpstr>
      <vt:lpstr>Item 48: Pay attention to compiler warnings</vt:lpstr>
      <vt:lpstr>Item 49: Familiarize yourself with the standard library</vt:lpstr>
      <vt:lpstr>Item 50: Improve your understanding of C++.</vt:lpstr>
      <vt:lpstr>More Effective C++</vt:lpstr>
      <vt:lpstr>Basics</vt:lpstr>
      <vt:lpstr>Item 1: Distinguish between pointers and references.</vt:lpstr>
      <vt:lpstr>Item 2: Prefer C++-style casts.</vt:lpstr>
      <vt:lpstr>Item 3: Never treat arrays polymorphically</vt:lpstr>
      <vt:lpstr>Item 4: Avoid gratuitous default constructors</vt:lpstr>
      <vt:lpstr>Operators</vt:lpstr>
      <vt:lpstr>Item 5: Be wary of user-defined conversion functions</vt:lpstr>
      <vt:lpstr>Item 6: Distinguish between prefix and postfix forms of increment and decrement operators</vt:lpstr>
      <vt:lpstr>Item 7: Never overload &amp;&amp;, ||, or ,.</vt:lpstr>
      <vt:lpstr>Item 8: Understand the different meanings of new and delete</vt:lpstr>
      <vt:lpstr>Exceptions</vt:lpstr>
      <vt:lpstr>Item 9: Use destructors to prevent resource leaks</vt:lpstr>
      <vt:lpstr>Item 10: Prevent resource leaks in constructors</vt:lpstr>
      <vt:lpstr>Item 11: Prevent exceptions from leaving destructors</vt:lpstr>
      <vt:lpstr>Item 12: Understand how throwing an exception differs from passing a parameter or calling a virtual function</vt:lpstr>
      <vt:lpstr>Item 13: Catch exceptions by reference.</vt:lpstr>
      <vt:lpstr>Item 14: Use exception specifications judiciously</vt:lpstr>
      <vt:lpstr>Item 15: Understand the costs of exception handling</vt:lpstr>
      <vt:lpstr>Efficiency</vt:lpstr>
      <vt:lpstr>Item 16: Remember the 80-20 rule.</vt:lpstr>
      <vt:lpstr>Item 17: Consider using lazy evaluation</vt:lpstr>
      <vt:lpstr>Item 18: Amortize the cost of expected computations</vt:lpstr>
      <vt:lpstr>Item 19: Understand the origin of temporary objects.</vt:lpstr>
      <vt:lpstr>Item 21: Overload to avoid implicit type conversion</vt:lpstr>
      <vt:lpstr>Item 22: Consider using op= instead of stand-alone op.</vt:lpstr>
      <vt:lpstr>Item 23: Consider alternative libraries.</vt:lpstr>
      <vt:lpstr>Item 24: Understand the costs of virtual functions, multiple inheritance, virtual base classes, and RTTI.</vt:lpstr>
      <vt:lpstr>Techniques</vt:lpstr>
      <vt:lpstr>Item 25: Virtualizing constructors and non-member functions.</vt:lpstr>
      <vt:lpstr>Item 26: Limiting the number of objects of a class.</vt:lpstr>
      <vt:lpstr>Item 27: Requiring or prohibiting heap-based objects</vt:lpstr>
      <vt:lpstr>Item 28: Smart pointers.</vt:lpstr>
      <vt:lpstr>Item 29: Reference counting</vt:lpstr>
      <vt:lpstr>Item 30: Proxy classes</vt:lpstr>
      <vt:lpstr>Item 31: Making functions virtual with respect to more than one object</vt:lpstr>
      <vt:lpstr>Miscellany</vt:lpstr>
      <vt:lpstr>Item 32: Program in the future tense.</vt:lpstr>
      <vt:lpstr>Item 33: Make non-leaf classes abstract.</vt:lpstr>
      <vt:lpstr>Item 34: Understand how to combine C++ and C in the same program.</vt:lpstr>
      <vt:lpstr>Item 35: Familiarize yourself with °the language standard.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C++</dc:title>
  <dc:creator>eugene</dc:creator>
  <cp:lastModifiedBy>eugene</cp:lastModifiedBy>
  <cp:revision>13</cp:revision>
  <dcterms:created xsi:type="dcterms:W3CDTF">2017-03-17T20:09:04Z</dcterms:created>
  <dcterms:modified xsi:type="dcterms:W3CDTF">2017-03-17T22:10:19Z</dcterms:modified>
</cp:coreProperties>
</file>