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94" r:id="rId34"/>
    <p:sldId id="295" r:id="rId35"/>
    <p:sldId id="296" r:id="rId36"/>
    <p:sldId id="297" r:id="rId37"/>
    <p:sldId id="298" r:id="rId38"/>
    <p:sldId id="308" r:id="rId39"/>
    <p:sldId id="299" r:id="rId40"/>
    <p:sldId id="287" r:id="rId41"/>
    <p:sldId id="300" r:id="rId42"/>
    <p:sldId id="301" r:id="rId43"/>
    <p:sldId id="302" r:id="rId44"/>
    <p:sldId id="303" r:id="rId45"/>
    <p:sldId id="304" r:id="rId46"/>
    <p:sldId id="305" r:id="rId47"/>
    <p:sldId id="306" r:id="rId48"/>
    <p:sldId id="307" r:id="rId49"/>
    <p:sldId id="288" r:id="rId50"/>
    <p:sldId id="289" r:id="rId51"/>
    <p:sldId id="290" r:id="rId52"/>
    <p:sldId id="291" r:id="rId53"/>
    <p:sldId id="309" r:id="rId54"/>
    <p:sldId id="310" r:id="rId55"/>
    <p:sldId id="316" r:id="rId56"/>
    <p:sldId id="318" r:id="rId57"/>
    <p:sldId id="317" r:id="rId58"/>
    <p:sldId id="313" r:id="rId59"/>
    <p:sldId id="319" r:id="rId60"/>
    <p:sldId id="320" r:id="rId61"/>
    <p:sldId id="321" r:id="rId62"/>
    <p:sldId id="314" r:id="rId63"/>
    <p:sldId id="322" r:id="rId64"/>
    <p:sldId id="323" r:id="rId65"/>
    <p:sldId id="315" r:id="rId66"/>
    <p:sldId id="324" r:id="rId67"/>
    <p:sldId id="292" r:id="rId68"/>
    <p:sldId id="325" r:id="rId69"/>
    <p:sldId id="326" r:id="rId70"/>
    <p:sldId id="327" r:id="rId71"/>
    <p:sldId id="328" r:id="rId72"/>
    <p:sldId id="329" r:id="rId73"/>
    <p:sldId id="330" r:id="rId74"/>
    <p:sldId id="331" r:id="rId7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110" d="100"/>
          <a:sy n="110" d="100"/>
        </p:scale>
        <p:origin x="6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76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22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62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76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86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1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94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152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4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0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0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56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9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07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1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7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096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152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extLst>
      <p:ext uri="{BB962C8B-B14F-4D97-AF65-F5344CB8AC3E}">
        <p14:creationId xmlns:p14="http://schemas.microsoft.com/office/powerpoint/2010/main" val="150117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extLst>
      <p:ext uri="{BB962C8B-B14F-4D97-AF65-F5344CB8AC3E}">
        <p14:creationId xmlns:p14="http://schemas.microsoft.com/office/powerpoint/2010/main" val="1875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extLst>
      <p:ext uri="{BB962C8B-B14F-4D97-AF65-F5344CB8AC3E}">
        <p14:creationId xmlns:p14="http://schemas.microsoft.com/office/powerpoint/2010/main" val="53685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48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97757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90338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15646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202347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369905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75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966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extLst>
      <p:ext uri="{BB962C8B-B14F-4D97-AF65-F5344CB8AC3E}">
        <p14:creationId xmlns:p14="http://schemas.microsoft.com/office/powerpoint/2010/main" val="62385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13: Minimize the accessibility of classes and members</a:t>
            </a:r>
            <a:endParaRPr lang="en-US" dirty="0"/>
          </a:p>
        </p:txBody>
      </p:sp>
      <p:sp>
        <p:nvSpPr>
          <p:cNvPr id="3" name="Text Placeholder 2"/>
          <p:cNvSpPr>
            <a:spLocks noGrp="1"/>
          </p:cNvSpPr>
          <p:nvPr>
            <p:ph type="body" idx="1"/>
          </p:nvPr>
        </p:nvSpPr>
        <p:spPr/>
        <p:txBody>
          <a:bodyPr/>
          <a:lstStyle/>
          <a:p>
            <a:r>
              <a:rPr lang="en-US" b="1" dirty="0"/>
              <a:t>make each class or member as inaccessible </a:t>
            </a:r>
            <a:r>
              <a:rPr lang="en-US" b="1" dirty="0" smtClean="0"/>
              <a:t>as possible</a:t>
            </a:r>
            <a:r>
              <a:rPr lang="en-US" b="1" dirty="0"/>
              <a:t>.</a:t>
            </a:r>
            <a:endParaRPr lang="en-US" b="1" dirty="0" smtClean="0"/>
          </a:p>
          <a:p>
            <a:r>
              <a:rPr lang="en-US" b="1" dirty="0" smtClean="0"/>
              <a:t>Instance </a:t>
            </a:r>
            <a:r>
              <a:rPr lang="en-US" b="1" dirty="0"/>
              <a:t>fields should never be </a:t>
            </a:r>
            <a:r>
              <a:rPr lang="en-US" b="1" dirty="0" smtClean="0"/>
              <a:t>public</a:t>
            </a:r>
          </a:p>
          <a:p>
            <a:r>
              <a:rPr lang="en-US" b="1" dirty="0" smtClean="0"/>
              <a:t>Classes with </a:t>
            </a:r>
            <a:r>
              <a:rPr lang="en-US" b="1" dirty="0"/>
              <a:t>public mutable fields are not thread-safe</a:t>
            </a:r>
            <a:endParaRPr lang="en-US" dirty="0"/>
          </a:p>
        </p:txBody>
      </p:sp>
    </p:spTree>
    <p:extLst>
      <p:ext uri="{BB962C8B-B14F-4D97-AF65-F5344CB8AC3E}">
        <p14:creationId xmlns:p14="http://schemas.microsoft.com/office/powerpoint/2010/main" val="288080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14: In public classes, use accessor methods, not public fields</a:t>
            </a:r>
            <a:endParaRPr lang="en-US" dirty="0"/>
          </a:p>
        </p:txBody>
      </p:sp>
      <p:sp>
        <p:nvSpPr>
          <p:cNvPr id="3" name="Text Placeholder 2"/>
          <p:cNvSpPr>
            <a:spLocks noGrp="1"/>
          </p:cNvSpPr>
          <p:nvPr>
            <p:ph type="body" idx="1"/>
          </p:nvPr>
        </p:nvSpPr>
        <p:spPr/>
        <p:txBody>
          <a:bodyPr/>
          <a:lstStyle/>
          <a:p>
            <a:r>
              <a:rPr lang="en-US" dirty="0"/>
              <a:t>In summary, public classes should never expose mutable fields. It is </a:t>
            </a:r>
            <a:r>
              <a:rPr lang="en-US" dirty="0" smtClean="0"/>
              <a:t>less harmful</a:t>
            </a:r>
            <a:r>
              <a:rPr lang="en-US" dirty="0"/>
              <a:t>, though still questionable, for public classes to expose immutable fields.</a:t>
            </a:r>
          </a:p>
          <a:p>
            <a:r>
              <a:rPr lang="en-US" dirty="0"/>
              <a:t>It is, however, sometimes desirable for package-private or private nested classes </a:t>
            </a:r>
            <a:r>
              <a:rPr lang="en-US" dirty="0" smtClean="0"/>
              <a:t>to expose </a:t>
            </a:r>
            <a:r>
              <a:rPr lang="en-US" dirty="0"/>
              <a:t>fields, whether mutable or immutable.</a:t>
            </a:r>
          </a:p>
        </p:txBody>
      </p:sp>
    </p:spTree>
    <p:extLst>
      <p:ext uri="{BB962C8B-B14F-4D97-AF65-F5344CB8AC3E}">
        <p14:creationId xmlns:p14="http://schemas.microsoft.com/office/powerpoint/2010/main" val="3057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15: Minimize mutability</a:t>
            </a:r>
            <a:endParaRPr lang="en-US" dirty="0"/>
          </a:p>
        </p:txBody>
      </p:sp>
      <p:sp>
        <p:nvSpPr>
          <p:cNvPr id="3" name="Text Placeholder 2"/>
          <p:cNvSpPr>
            <a:spLocks noGrp="1"/>
          </p:cNvSpPr>
          <p:nvPr>
            <p:ph type="body" idx="1"/>
          </p:nvPr>
        </p:nvSpPr>
        <p:spPr>
          <a:xfrm>
            <a:off x="838199" y="1503122"/>
            <a:ext cx="10515599" cy="5185775"/>
          </a:xfrm>
        </p:spPr>
        <p:txBody>
          <a:bodyPr/>
          <a:lstStyle/>
          <a:p>
            <a:r>
              <a:rPr lang="en-US" sz="1800" dirty="0"/>
              <a:t>1. </a:t>
            </a:r>
            <a:r>
              <a:rPr lang="en-US" sz="1800" b="1" dirty="0"/>
              <a:t>Don’t provide any methods that modify the object’s state </a:t>
            </a:r>
            <a:r>
              <a:rPr lang="en-US" sz="1800" dirty="0"/>
              <a:t>(known as </a:t>
            </a:r>
            <a:r>
              <a:rPr lang="en-US" sz="1800" i="1" dirty="0" err="1"/>
              <a:t>mutators</a:t>
            </a:r>
            <a:r>
              <a:rPr lang="en-US" sz="1800" dirty="0"/>
              <a:t>).</a:t>
            </a:r>
          </a:p>
          <a:p>
            <a:r>
              <a:rPr lang="en-US" sz="1800" dirty="0"/>
              <a:t>2. </a:t>
            </a:r>
            <a:r>
              <a:rPr lang="en-US" sz="1800" b="1" dirty="0"/>
              <a:t>Ensure that the class can’t be extended. </a:t>
            </a:r>
            <a:r>
              <a:rPr lang="en-US" sz="1800" dirty="0"/>
              <a:t>This prevents careless or </a:t>
            </a:r>
            <a:r>
              <a:rPr lang="en-US" sz="1800" dirty="0" smtClean="0"/>
              <a:t>malicious subclasses </a:t>
            </a:r>
            <a:r>
              <a:rPr lang="en-US" sz="1800" dirty="0"/>
              <a:t>from compromising the immutable behavior of the class by </a:t>
            </a:r>
            <a:r>
              <a:rPr lang="en-US" sz="1800" dirty="0" smtClean="0"/>
              <a:t>behaving as </a:t>
            </a:r>
            <a:r>
              <a:rPr lang="en-US" sz="1800" dirty="0"/>
              <a:t>if the object’s state has changed. Preventing </a:t>
            </a:r>
            <a:r>
              <a:rPr lang="en-US" sz="1800" dirty="0" err="1"/>
              <a:t>subclassing</a:t>
            </a:r>
            <a:r>
              <a:rPr lang="en-US" sz="1800" dirty="0"/>
              <a:t> is generally </a:t>
            </a:r>
            <a:r>
              <a:rPr lang="en-US" sz="1800" dirty="0" smtClean="0"/>
              <a:t>accomplished by </a:t>
            </a:r>
            <a:r>
              <a:rPr lang="en-US" sz="1800" dirty="0"/>
              <a:t>making the class final, but there is an alternative that </a:t>
            </a:r>
            <a:r>
              <a:rPr lang="en-US" sz="1800" dirty="0" smtClean="0"/>
              <a:t>we’ll discuss </a:t>
            </a:r>
            <a:r>
              <a:rPr lang="en-US" sz="1800" dirty="0"/>
              <a:t>later.</a:t>
            </a:r>
          </a:p>
          <a:p>
            <a:r>
              <a:rPr lang="en-US" sz="1800" dirty="0"/>
              <a:t>3. </a:t>
            </a:r>
            <a:r>
              <a:rPr lang="en-US" sz="1800" b="1" dirty="0"/>
              <a:t>Make all fields final. </a:t>
            </a:r>
            <a:r>
              <a:rPr lang="en-US" sz="1800" dirty="0"/>
              <a:t>This clearly expresses your intent in a manner that is </a:t>
            </a:r>
            <a:r>
              <a:rPr lang="en-US" sz="1800" dirty="0" smtClean="0"/>
              <a:t>enforced by </a:t>
            </a:r>
            <a:r>
              <a:rPr lang="en-US" sz="1800" dirty="0"/>
              <a:t>the system. Also, it is necessary to ensure correct behavior if a </a:t>
            </a:r>
            <a:r>
              <a:rPr lang="en-US" sz="1800" dirty="0" smtClean="0"/>
              <a:t>reference to </a:t>
            </a:r>
            <a:r>
              <a:rPr lang="en-US" sz="1800" dirty="0"/>
              <a:t>a newly created instance is passed from one thread to another </a:t>
            </a:r>
            <a:r>
              <a:rPr lang="en-US" sz="1800" dirty="0" smtClean="0"/>
              <a:t>without synchronization</a:t>
            </a:r>
            <a:r>
              <a:rPr lang="en-US" sz="1800" dirty="0"/>
              <a:t>, as spelled out in the </a:t>
            </a:r>
            <a:r>
              <a:rPr lang="en-US" sz="1800" i="1" dirty="0"/>
              <a:t>memory model </a:t>
            </a:r>
            <a:r>
              <a:rPr lang="en-US" sz="1800" dirty="0"/>
              <a:t>[JLS, 17.5; Goetz06 16].</a:t>
            </a:r>
          </a:p>
          <a:p>
            <a:r>
              <a:rPr lang="en-US" sz="1800" dirty="0"/>
              <a:t>4. </a:t>
            </a:r>
            <a:r>
              <a:rPr lang="en-US" sz="1800" b="1" dirty="0"/>
              <a:t>Make all fields private. </a:t>
            </a:r>
            <a:r>
              <a:rPr lang="en-US" sz="1800" dirty="0"/>
              <a:t>This prevents clients from obtaining access to </a:t>
            </a:r>
            <a:r>
              <a:rPr lang="en-US" sz="1800" dirty="0" smtClean="0"/>
              <a:t>mutable objects </a:t>
            </a:r>
            <a:r>
              <a:rPr lang="en-US" sz="1800" dirty="0"/>
              <a:t>referred to by fields and modifying these objects directly. While </a:t>
            </a:r>
            <a:r>
              <a:rPr lang="en-US" sz="1800" dirty="0" smtClean="0"/>
              <a:t>it is </a:t>
            </a:r>
            <a:r>
              <a:rPr lang="en-US" sz="1800" dirty="0"/>
              <a:t>technically permissible for immutable classes to have public final fields </a:t>
            </a:r>
            <a:r>
              <a:rPr lang="en-US" sz="1800" dirty="0" smtClean="0"/>
              <a:t>containing primitive </a:t>
            </a:r>
            <a:r>
              <a:rPr lang="en-US" sz="1800" dirty="0"/>
              <a:t>values or references to immutable objects, it is not </a:t>
            </a:r>
            <a:r>
              <a:rPr lang="en-US" sz="1800" dirty="0" smtClean="0"/>
              <a:t>recommended because </a:t>
            </a:r>
            <a:r>
              <a:rPr lang="en-US" sz="1800" dirty="0"/>
              <a:t>it precludes changing the internal representation in a </a:t>
            </a:r>
            <a:r>
              <a:rPr lang="en-US" sz="1800" dirty="0" smtClean="0"/>
              <a:t>later release </a:t>
            </a:r>
            <a:r>
              <a:rPr lang="en-US" sz="1800" dirty="0"/>
              <a:t>(Item 13).</a:t>
            </a:r>
          </a:p>
          <a:p>
            <a:r>
              <a:rPr lang="en-US" sz="1800" dirty="0"/>
              <a:t>5. </a:t>
            </a:r>
            <a:r>
              <a:rPr lang="en-US" sz="1800" b="1" dirty="0"/>
              <a:t>Ensure exclusive access to any mutable components. </a:t>
            </a:r>
            <a:r>
              <a:rPr lang="en-US" sz="1800" dirty="0"/>
              <a:t>If your class has </a:t>
            </a:r>
            <a:r>
              <a:rPr lang="en-US" sz="1800" dirty="0" smtClean="0"/>
              <a:t>any fields </a:t>
            </a:r>
            <a:r>
              <a:rPr lang="en-US" sz="1800" dirty="0"/>
              <a:t>that refer to mutable objects, ensure that clients of the class cannot </a:t>
            </a:r>
            <a:r>
              <a:rPr lang="en-US" sz="1800" dirty="0" smtClean="0"/>
              <a:t>obtain references </a:t>
            </a:r>
            <a:r>
              <a:rPr lang="en-US" sz="1800" dirty="0"/>
              <a:t>to these objects. Never initialize such a field to a client-provided </a:t>
            </a:r>
            <a:r>
              <a:rPr lang="en-US" sz="1800" dirty="0" smtClean="0"/>
              <a:t>object reference </a:t>
            </a:r>
            <a:r>
              <a:rPr lang="en-US" sz="1800" dirty="0"/>
              <a:t>or return the object reference from an accessor. Make </a:t>
            </a:r>
            <a:r>
              <a:rPr lang="en-US" sz="1800" i="1" dirty="0" smtClean="0"/>
              <a:t>defensive copies </a:t>
            </a:r>
            <a:r>
              <a:rPr lang="en-US" sz="1800" dirty="0"/>
              <a:t>(Item 39) in constructors, accessors, and </a:t>
            </a:r>
            <a:r>
              <a:rPr lang="en-US" sz="1800" dirty="0" err="1" smtClean="0"/>
              <a:t>readObject</a:t>
            </a:r>
            <a:r>
              <a:rPr lang="en-US" sz="1800" dirty="0" smtClean="0"/>
              <a:t> </a:t>
            </a:r>
            <a:r>
              <a:rPr lang="en-US" sz="1800" dirty="0"/>
              <a:t>methods (</a:t>
            </a:r>
            <a:r>
              <a:rPr lang="en-US" sz="1800" dirty="0" smtClean="0"/>
              <a:t>Item 76</a:t>
            </a:r>
            <a:r>
              <a:rPr lang="en-US" sz="1800" dirty="0"/>
              <a:t>).</a:t>
            </a:r>
          </a:p>
        </p:txBody>
      </p:sp>
    </p:spTree>
    <p:extLst>
      <p:ext uri="{BB962C8B-B14F-4D97-AF65-F5344CB8AC3E}">
        <p14:creationId xmlns:p14="http://schemas.microsoft.com/office/powerpoint/2010/main" val="169319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01249"/>
            <a:ext cx="10515599" cy="5575714"/>
          </a:xfrm>
        </p:spPr>
        <p:txBody>
          <a:bodyPr/>
          <a:lstStyle/>
          <a:p>
            <a:r>
              <a:rPr lang="en-US" b="1" dirty="0" smtClean="0"/>
              <a:t> Immutable </a:t>
            </a:r>
            <a:r>
              <a:rPr lang="en-US" b="1" dirty="0"/>
              <a:t>objects </a:t>
            </a:r>
            <a:r>
              <a:rPr lang="en-US" b="1" dirty="0" smtClean="0"/>
              <a:t>are simple</a:t>
            </a:r>
          </a:p>
          <a:p>
            <a:pPr>
              <a:buFont typeface="Arial" panose="020B0604020202020204" pitchFamily="34" charset="0"/>
              <a:buChar char="•"/>
            </a:pPr>
            <a:r>
              <a:rPr lang="en-US" b="1" dirty="0" smtClean="0"/>
              <a:t> Immutable </a:t>
            </a:r>
            <a:r>
              <a:rPr lang="en-US" b="1" dirty="0"/>
              <a:t>objects are inherently thread-safe; they require no synchronization</a:t>
            </a:r>
            <a:r>
              <a:rPr lang="en-US" b="1" dirty="0" smtClean="0"/>
              <a:t>.</a:t>
            </a:r>
          </a:p>
          <a:p>
            <a:pPr>
              <a:buFont typeface="Arial" panose="020B0604020202020204" pitchFamily="34" charset="0"/>
              <a:buChar char="•"/>
            </a:pPr>
            <a:r>
              <a:rPr lang="en-US" b="1" dirty="0" smtClean="0"/>
              <a:t> Not </a:t>
            </a:r>
            <a:r>
              <a:rPr lang="en-US" b="1" dirty="0"/>
              <a:t>only can you share immutable objects, but you can share their internals.</a:t>
            </a:r>
            <a:endParaRPr lang="en-US" b="1" dirty="0" smtClean="0"/>
          </a:p>
          <a:p>
            <a:r>
              <a:rPr lang="en-US" b="1" dirty="0" smtClean="0"/>
              <a:t> Immutable </a:t>
            </a:r>
            <a:r>
              <a:rPr lang="en-US" b="1" dirty="0"/>
              <a:t>objects make great building blocks for other objects</a:t>
            </a:r>
            <a:r>
              <a:rPr lang="en-US" dirty="0" smtClean="0"/>
              <a:t>, whether mutable </a:t>
            </a:r>
            <a:r>
              <a:rPr lang="en-US" dirty="0"/>
              <a:t>or immutable</a:t>
            </a:r>
            <a:endParaRPr lang="en-US" dirty="0" smtClean="0"/>
          </a:p>
          <a:p>
            <a:r>
              <a:rPr lang="en-US" b="1" dirty="0" smtClean="0"/>
              <a:t> The </a:t>
            </a:r>
            <a:r>
              <a:rPr lang="en-US" b="1" dirty="0"/>
              <a:t>only real disadvantage of immutable classes is that they require </a:t>
            </a:r>
            <a:r>
              <a:rPr lang="en-US" b="1" dirty="0" smtClean="0"/>
              <a:t>a separate </a:t>
            </a:r>
            <a:r>
              <a:rPr lang="en-US" b="1" dirty="0"/>
              <a:t>object for each distinct value</a:t>
            </a:r>
            <a:endParaRPr lang="en-US" dirty="0"/>
          </a:p>
        </p:txBody>
      </p:sp>
    </p:spTree>
    <p:extLst>
      <p:ext uri="{BB962C8B-B14F-4D97-AF65-F5344CB8AC3E}">
        <p14:creationId xmlns:p14="http://schemas.microsoft.com/office/powerpoint/2010/main" val="64993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16: Favor composition over inheritance</a:t>
            </a:r>
            <a:endParaRPr lang="en-US" dirty="0"/>
          </a:p>
        </p:txBody>
      </p:sp>
      <p:sp>
        <p:nvSpPr>
          <p:cNvPr id="3" name="Text Placeholder 2"/>
          <p:cNvSpPr>
            <a:spLocks noGrp="1"/>
          </p:cNvSpPr>
          <p:nvPr>
            <p:ph type="body" idx="1"/>
          </p:nvPr>
        </p:nvSpPr>
        <p:spPr/>
        <p:txBody>
          <a:bodyPr/>
          <a:lstStyle/>
          <a:p>
            <a:pPr marL="177800" indent="0">
              <a:buNone/>
            </a:pPr>
            <a:r>
              <a:rPr lang="en-US" dirty="0" smtClean="0"/>
              <a:t>Inheritance is powerful, but it is problematic because it violates encapsulation. It is appropriate only when a genuine subtype relationship exists between the subclass and the superclass. </a:t>
            </a:r>
          </a:p>
          <a:p>
            <a:pPr marL="177800" indent="0">
              <a:buNone/>
            </a:pPr>
            <a:r>
              <a:rPr lang="en-US" dirty="0" smtClean="0"/>
              <a:t>Even then, inheritance may lead to fragility if the subclass is in a different package from the superclass and the superclass is not designed for inheritance. </a:t>
            </a:r>
          </a:p>
          <a:p>
            <a:pPr marL="177800" indent="0">
              <a:buNone/>
            </a:pPr>
            <a:r>
              <a:rPr lang="en-US" dirty="0" smtClean="0"/>
              <a:t>To avoid this fragility, use composition and </a:t>
            </a:r>
            <a:r>
              <a:rPr lang="en-US" dirty="0"/>
              <a:t>forwarding instead of inheritance, especially if an appropriate interface </a:t>
            </a:r>
            <a:r>
              <a:rPr lang="en-US" dirty="0" smtClean="0"/>
              <a:t>to implement </a:t>
            </a:r>
            <a:r>
              <a:rPr lang="en-US" dirty="0"/>
              <a:t>a wrapper class exists. Not only are wrapper classes more robust </a:t>
            </a:r>
            <a:r>
              <a:rPr lang="en-US" dirty="0" smtClean="0"/>
              <a:t>than subclasses</a:t>
            </a:r>
            <a:r>
              <a:rPr lang="en-US" dirty="0"/>
              <a:t>, they are also more </a:t>
            </a:r>
            <a:r>
              <a:rPr lang="en-US" dirty="0" smtClean="0"/>
              <a:t>powerful</a:t>
            </a:r>
          </a:p>
          <a:p>
            <a:pPr marL="177800" indent="0">
              <a:buNone/>
            </a:pPr>
            <a:endParaRPr lang="en-US" dirty="0"/>
          </a:p>
        </p:txBody>
      </p:sp>
    </p:spTree>
    <p:extLst>
      <p:ext uri="{BB962C8B-B14F-4D97-AF65-F5344CB8AC3E}">
        <p14:creationId xmlns:p14="http://schemas.microsoft.com/office/powerpoint/2010/main" val="294091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Item 17: Design and document for inheritance or else prohibit it</a:t>
            </a:r>
            <a:endParaRPr lang="en-US" sz="4000" dirty="0"/>
          </a:p>
        </p:txBody>
      </p:sp>
      <p:sp>
        <p:nvSpPr>
          <p:cNvPr id="3" name="Text Placeholder 2"/>
          <p:cNvSpPr>
            <a:spLocks noGrp="1"/>
          </p:cNvSpPr>
          <p:nvPr>
            <p:ph type="body" idx="1"/>
          </p:nvPr>
        </p:nvSpPr>
        <p:spPr/>
        <p:txBody>
          <a:bodyPr/>
          <a:lstStyle/>
          <a:p>
            <a:r>
              <a:rPr lang="en-US" b="1" dirty="0"/>
              <a:t>The </a:t>
            </a:r>
            <a:r>
              <a:rPr lang="en-US" b="1" i="1" dirty="0"/>
              <a:t>only </a:t>
            </a:r>
            <a:r>
              <a:rPr lang="en-US" b="1" dirty="0"/>
              <a:t>way to test a class designed for inheritance is to write </a:t>
            </a:r>
            <a:r>
              <a:rPr lang="en-US" b="1" dirty="0" smtClean="0"/>
              <a:t>subclasses</a:t>
            </a:r>
          </a:p>
          <a:p>
            <a:r>
              <a:rPr lang="en-US" b="1" dirty="0"/>
              <a:t>Constructors must not invoke </a:t>
            </a:r>
            <a:r>
              <a:rPr lang="en-US" b="1" dirty="0" err="1"/>
              <a:t>overridable</a:t>
            </a:r>
            <a:r>
              <a:rPr lang="en-US" b="1" dirty="0"/>
              <a:t> methods</a:t>
            </a:r>
            <a:r>
              <a:rPr lang="en-US" dirty="0" smtClean="0"/>
              <a:t>,</a:t>
            </a:r>
          </a:p>
          <a:p>
            <a:r>
              <a:rPr lang="en-US" b="1" dirty="0"/>
              <a:t>neither clone nor </a:t>
            </a:r>
            <a:r>
              <a:rPr lang="en-US" b="1" dirty="0" err="1"/>
              <a:t>readObject</a:t>
            </a:r>
            <a:r>
              <a:rPr lang="en-US" b="1" dirty="0"/>
              <a:t> may invoke an </a:t>
            </a:r>
            <a:r>
              <a:rPr lang="en-US" b="1" dirty="0" err="1"/>
              <a:t>overridable</a:t>
            </a:r>
            <a:r>
              <a:rPr lang="en-US" b="1" dirty="0"/>
              <a:t> method, directly </a:t>
            </a:r>
            <a:r>
              <a:rPr lang="en-US" b="1" dirty="0" smtClean="0"/>
              <a:t>or indirectly</a:t>
            </a:r>
            <a:r>
              <a:rPr lang="en-US" dirty="0"/>
              <a:t>.</a:t>
            </a:r>
          </a:p>
        </p:txBody>
      </p:sp>
    </p:spTree>
    <p:extLst>
      <p:ext uri="{BB962C8B-B14F-4D97-AF65-F5344CB8AC3E}">
        <p14:creationId xmlns:p14="http://schemas.microsoft.com/office/powerpoint/2010/main" val="312388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18: Prefer interfaces to abstract classes</a:t>
            </a:r>
            <a:endParaRPr lang="en-US" dirty="0"/>
          </a:p>
        </p:txBody>
      </p:sp>
      <p:sp>
        <p:nvSpPr>
          <p:cNvPr id="3" name="Text Placeholder 2"/>
          <p:cNvSpPr>
            <a:spLocks noGrp="1"/>
          </p:cNvSpPr>
          <p:nvPr>
            <p:ph type="body" idx="1"/>
          </p:nvPr>
        </p:nvSpPr>
        <p:spPr>
          <a:xfrm>
            <a:off x="838200" y="1515648"/>
            <a:ext cx="10515599" cy="4972833"/>
          </a:xfrm>
        </p:spPr>
        <p:txBody>
          <a:bodyPr/>
          <a:lstStyle/>
          <a:p>
            <a:pPr marL="177800" indent="0">
              <a:buNone/>
            </a:pPr>
            <a:r>
              <a:rPr lang="en-US" dirty="0"/>
              <a:t>A</a:t>
            </a:r>
            <a:r>
              <a:rPr lang="en-US" dirty="0" smtClean="0"/>
              <a:t>n </a:t>
            </a:r>
            <a:r>
              <a:rPr lang="en-US" dirty="0"/>
              <a:t>interface is generally the best way to define a type </a:t>
            </a:r>
            <a:r>
              <a:rPr lang="en-US" dirty="0" smtClean="0"/>
              <a:t>that permits </a:t>
            </a:r>
            <a:r>
              <a:rPr lang="en-US" dirty="0"/>
              <a:t>multiple implementations. An exception to this rule is the case where </a:t>
            </a:r>
            <a:r>
              <a:rPr lang="en-US" dirty="0" smtClean="0"/>
              <a:t>ease of </a:t>
            </a:r>
            <a:r>
              <a:rPr lang="en-US" dirty="0"/>
              <a:t>evolution is deemed more important than flexibility and power. </a:t>
            </a:r>
            <a:endParaRPr lang="en-US" dirty="0" smtClean="0"/>
          </a:p>
          <a:p>
            <a:pPr marL="177800" indent="0">
              <a:buNone/>
            </a:pPr>
            <a:r>
              <a:rPr lang="en-US" dirty="0" smtClean="0"/>
              <a:t>Under these circumstances</a:t>
            </a:r>
            <a:r>
              <a:rPr lang="en-US" dirty="0"/>
              <a:t>, you should use an abstract class to define the type, but only if </a:t>
            </a:r>
            <a:r>
              <a:rPr lang="en-US" dirty="0" smtClean="0"/>
              <a:t>you understand </a:t>
            </a:r>
            <a:r>
              <a:rPr lang="en-US" dirty="0"/>
              <a:t>and can accept the limitations. If you export a nontrivial interface, </a:t>
            </a:r>
            <a:r>
              <a:rPr lang="en-US" dirty="0" smtClean="0"/>
              <a:t>you should </a:t>
            </a:r>
            <a:r>
              <a:rPr lang="en-US" dirty="0"/>
              <a:t>strongly consider providing a skeletal implementation to go with it.</a:t>
            </a:r>
          </a:p>
          <a:p>
            <a:pPr marL="177800" indent="0">
              <a:buNone/>
            </a:pPr>
            <a:r>
              <a:rPr lang="en-US" dirty="0"/>
              <a:t>Finally, you should design all of your public interfaces with the utmost care </a:t>
            </a:r>
            <a:r>
              <a:rPr lang="en-US" dirty="0" smtClean="0"/>
              <a:t>and test </a:t>
            </a:r>
            <a:r>
              <a:rPr lang="en-US" dirty="0"/>
              <a:t>them thoroughly by writing multiple implementations.</a:t>
            </a:r>
          </a:p>
        </p:txBody>
      </p:sp>
    </p:spTree>
    <p:extLst>
      <p:ext uri="{BB962C8B-B14F-4D97-AF65-F5344CB8AC3E}">
        <p14:creationId xmlns:p14="http://schemas.microsoft.com/office/powerpoint/2010/main" val="25823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19: Use interfaces only to define types</a:t>
            </a:r>
            <a:endParaRPr lang="en-US" dirty="0"/>
          </a:p>
        </p:txBody>
      </p:sp>
      <p:sp>
        <p:nvSpPr>
          <p:cNvPr id="3" name="Text Placeholder 2"/>
          <p:cNvSpPr>
            <a:spLocks noGrp="1"/>
          </p:cNvSpPr>
          <p:nvPr>
            <p:ph type="body" idx="1"/>
          </p:nvPr>
        </p:nvSpPr>
        <p:spPr/>
        <p:txBody>
          <a:bodyPr/>
          <a:lstStyle/>
          <a:p>
            <a:pPr marL="177800" indent="0">
              <a:buNone/>
            </a:pPr>
            <a:r>
              <a:rPr lang="en-US" dirty="0"/>
              <a:t>I</a:t>
            </a:r>
            <a:r>
              <a:rPr lang="en-US" dirty="0" smtClean="0"/>
              <a:t>nterfaces </a:t>
            </a:r>
            <a:r>
              <a:rPr lang="en-US" dirty="0"/>
              <a:t>should be used only to define types. They should </a:t>
            </a:r>
            <a:r>
              <a:rPr lang="en-US" dirty="0" smtClean="0"/>
              <a:t>not be </a:t>
            </a:r>
            <a:r>
              <a:rPr lang="en-US" dirty="0"/>
              <a:t>used to export constants.</a:t>
            </a:r>
          </a:p>
        </p:txBody>
      </p:sp>
    </p:spTree>
    <p:extLst>
      <p:ext uri="{BB962C8B-B14F-4D97-AF65-F5344CB8AC3E}">
        <p14:creationId xmlns:p14="http://schemas.microsoft.com/office/powerpoint/2010/main" val="270540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20: Prefer class hierarchies to tagged classes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agged </a:t>
            </a:r>
            <a:r>
              <a:rPr lang="en-US" dirty="0"/>
              <a:t>classes are seldom appropriate. If you’re tempted to </a:t>
            </a:r>
            <a:r>
              <a:rPr lang="en-US" dirty="0" smtClean="0"/>
              <a:t>write a </a:t>
            </a:r>
            <a:r>
              <a:rPr lang="en-US" dirty="0"/>
              <a:t>class with an explicit tag field, think about whether the tag could be </a:t>
            </a:r>
            <a:r>
              <a:rPr lang="en-US" dirty="0" smtClean="0"/>
              <a:t>eliminated and </a:t>
            </a:r>
            <a:r>
              <a:rPr lang="en-US" dirty="0"/>
              <a:t>the class replaced by a hierarchy. When you encounter an existing class with </a:t>
            </a:r>
            <a:r>
              <a:rPr lang="en-US" dirty="0" smtClean="0"/>
              <a:t>a tag </a:t>
            </a:r>
            <a:r>
              <a:rPr lang="en-US" dirty="0"/>
              <a:t>field, consider refactoring it into a hierarchy.</a:t>
            </a:r>
          </a:p>
        </p:txBody>
      </p:sp>
    </p:spTree>
    <p:extLst>
      <p:ext uri="{BB962C8B-B14F-4D97-AF65-F5344CB8AC3E}">
        <p14:creationId xmlns:p14="http://schemas.microsoft.com/office/powerpoint/2010/main" val="52710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21: Use function objects to represent strategies</a:t>
            </a:r>
            <a:endParaRPr lang="en-US" dirty="0"/>
          </a:p>
        </p:txBody>
      </p:sp>
      <p:sp>
        <p:nvSpPr>
          <p:cNvPr id="3" name="Text Placeholder 2"/>
          <p:cNvSpPr>
            <a:spLocks noGrp="1"/>
          </p:cNvSpPr>
          <p:nvPr>
            <p:ph type="body" idx="1"/>
          </p:nvPr>
        </p:nvSpPr>
        <p:spPr/>
        <p:txBody>
          <a:bodyPr/>
          <a:lstStyle/>
          <a:p>
            <a:pPr marL="177800" indent="0">
              <a:buNone/>
            </a:pPr>
            <a:r>
              <a:rPr lang="en-US" dirty="0"/>
              <a:t>To implement this pattern in Java, declare an interface to represent </a:t>
            </a:r>
            <a:r>
              <a:rPr lang="en-US" dirty="0" smtClean="0"/>
              <a:t>the strategy</a:t>
            </a:r>
            <a:r>
              <a:rPr lang="en-US" dirty="0"/>
              <a:t>, and a class that implements this interface for each concrete strategy.</a:t>
            </a:r>
          </a:p>
          <a:p>
            <a:pPr marL="177800" indent="0">
              <a:buNone/>
            </a:pPr>
            <a:r>
              <a:rPr lang="en-US" dirty="0"/>
              <a:t>When a concrete strategy is used only once, it is typically declared and </a:t>
            </a:r>
            <a:r>
              <a:rPr lang="en-US" dirty="0" smtClean="0"/>
              <a:t>instantiated as </a:t>
            </a:r>
            <a:r>
              <a:rPr lang="en-US" dirty="0"/>
              <a:t>an anonymous class. </a:t>
            </a:r>
            <a:endParaRPr lang="en-US" dirty="0" smtClean="0"/>
          </a:p>
          <a:p>
            <a:pPr marL="177800" indent="0">
              <a:buNone/>
            </a:pPr>
            <a:r>
              <a:rPr lang="en-US" dirty="0" smtClean="0"/>
              <a:t>When </a:t>
            </a:r>
            <a:r>
              <a:rPr lang="en-US" dirty="0"/>
              <a:t>a concrete strategy is designed for </a:t>
            </a:r>
            <a:r>
              <a:rPr lang="en-US" dirty="0" smtClean="0"/>
              <a:t>repeated use</a:t>
            </a:r>
            <a:r>
              <a:rPr lang="en-US" dirty="0"/>
              <a:t>, it is generally implemented as a private static member class and exported in </a:t>
            </a:r>
            <a:r>
              <a:rPr lang="en-US" dirty="0" smtClean="0"/>
              <a:t>a public </a:t>
            </a:r>
            <a:r>
              <a:rPr lang="en-US" dirty="0"/>
              <a:t>static final field whose type is the strategy interface.</a:t>
            </a:r>
          </a:p>
        </p:txBody>
      </p:sp>
    </p:spTree>
    <p:extLst>
      <p:ext uri="{BB962C8B-B14F-4D97-AF65-F5344CB8AC3E}">
        <p14:creationId xmlns:p14="http://schemas.microsoft.com/office/powerpoint/2010/main" val="372652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5247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22: Favor static member classes over </a:t>
            </a:r>
            <a:r>
              <a:rPr lang="en-US" b="1" dirty="0" err="1"/>
              <a:t>nonstatic</a:t>
            </a:r>
            <a:endParaRPr lang="en-US" dirty="0"/>
          </a:p>
        </p:txBody>
      </p:sp>
      <p:sp>
        <p:nvSpPr>
          <p:cNvPr id="3" name="Text Placeholder 2"/>
          <p:cNvSpPr>
            <a:spLocks noGrp="1"/>
          </p:cNvSpPr>
          <p:nvPr>
            <p:ph type="body" idx="1"/>
          </p:nvPr>
        </p:nvSpPr>
        <p:spPr>
          <a:xfrm>
            <a:off x="838200" y="1841326"/>
            <a:ext cx="10515599" cy="5016674"/>
          </a:xfrm>
        </p:spPr>
        <p:txBody>
          <a:bodyPr/>
          <a:lstStyle/>
          <a:p>
            <a:pPr marL="177800" indent="0">
              <a:buNone/>
            </a:pPr>
            <a:r>
              <a:rPr lang="en-US" dirty="0"/>
              <a:t>There are four kinds of nested classes:</a:t>
            </a:r>
          </a:p>
          <a:p>
            <a:pPr marL="177800" indent="0">
              <a:buNone/>
            </a:pPr>
            <a:r>
              <a:rPr lang="en-US" sz="2000" i="1" dirty="0" smtClean="0"/>
              <a:t>	static </a:t>
            </a:r>
            <a:r>
              <a:rPr lang="en-US" sz="2000" i="1" dirty="0"/>
              <a:t>member classes</a:t>
            </a:r>
            <a:r>
              <a:rPr lang="en-US" sz="2000" dirty="0"/>
              <a:t>, </a:t>
            </a:r>
            <a:endParaRPr lang="en-US" sz="2000" dirty="0" smtClean="0"/>
          </a:p>
          <a:p>
            <a:pPr marL="177800" indent="0">
              <a:buNone/>
            </a:pPr>
            <a:r>
              <a:rPr lang="en-US" sz="2000" dirty="0" smtClean="0"/>
              <a:t>If </a:t>
            </a:r>
            <a:r>
              <a:rPr lang="en-US" sz="2000" dirty="0"/>
              <a:t>a nested class needs to be visible outside of a single method or is too </a:t>
            </a:r>
            <a:r>
              <a:rPr lang="en-US" sz="2000" dirty="0" smtClean="0"/>
              <a:t>long to </a:t>
            </a:r>
            <a:r>
              <a:rPr lang="en-US" sz="2000" dirty="0"/>
              <a:t>fit comfortably inside a method, use a member class. </a:t>
            </a:r>
            <a:endParaRPr lang="en-US" sz="2000" dirty="0" smtClean="0"/>
          </a:p>
          <a:p>
            <a:pPr marL="177800" indent="0">
              <a:buNone/>
            </a:pPr>
            <a:r>
              <a:rPr lang="en-US" sz="2000" i="1" dirty="0"/>
              <a:t>	</a:t>
            </a:r>
            <a:r>
              <a:rPr lang="en-US" sz="2000" i="1" dirty="0" err="1"/>
              <a:t>nonstatic</a:t>
            </a:r>
            <a:r>
              <a:rPr lang="en-US" sz="2000" i="1" dirty="0"/>
              <a:t> member classes</a:t>
            </a:r>
            <a:r>
              <a:rPr lang="en-US" sz="2000" dirty="0"/>
              <a:t>, </a:t>
            </a:r>
            <a:endParaRPr lang="en-US" sz="2000" dirty="0" smtClean="0"/>
          </a:p>
          <a:p>
            <a:pPr marL="177800" indent="0">
              <a:buNone/>
            </a:pPr>
            <a:r>
              <a:rPr lang="en-US" sz="2000" dirty="0" smtClean="0"/>
              <a:t>If </a:t>
            </a:r>
            <a:r>
              <a:rPr lang="en-US" sz="2000" dirty="0"/>
              <a:t>each instance of </a:t>
            </a:r>
            <a:r>
              <a:rPr lang="en-US" sz="2000" dirty="0" smtClean="0"/>
              <a:t>the member </a:t>
            </a:r>
            <a:r>
              <a:rPr lang="en-US" sz="2000" dirty="0"/>
              <a:t>class needs a reference to its enclosing instance, make it </a:t>
            </a:r>
            <a:r>
              <a:rPr lang="en-US" sz="2000" dirty="0" err="1"/>
              <a:t>nonstatic</a:t>
            </a:r>
            <a:r>
              <a:rPr lang="en-US" sz="2000" dirty="0"/>
              <a:t>; </a:t>
            </a:r>
            <a:endParaRPr lang="en-US" sz="2000" dirty="0" smtClean="0"/>
          </a:p>
          <a:p>
            <a:pPr marL="177800" indent="0">
              <a:buNone/>
            </a:pPr>
            <a:r>
              <a:rPr lang="en-US" sz="2000" i="1" dirty="0"/>
              <a:t>	anonymous </a:t>
            </a:r>
            <a:r>
              <a:rPr lang="en-US" sz="2000" i="1" dirty="0" smtClean="0"/>
              <a:t>classes</a:t>
            </a:r>
            <a:endParaRPr lang="en-US" sz="2000" dirty="0" smtClean="0"/>
          </a:p>
          <a:p>
            <a:pPr marL="177800" indent="0">
              <a:buNone/>
            </a:pPr>
            <a:r>
              <a:rPr lang="en-US" sz="2000" dirty="0" smtClean="0"/>
              <a:t>Otherwise, make </a:t>
            </a:r>
            <a:r>
              <a:rPr lang="en-US" sz="2000" dirty="0"/>
              <a:t>it static. Assuming the class belongs inside a method, if you need </a:t>
            </a:r>
            <a:r>
              <a:rPr lang="en-US" sz="2000" dirty="0" smtClean="0"/>
              <a:t>to create </a:t>
            </a:r>
            <a:r>
              <a:rPr lang="en-US" sz="2000" dirty="0"/>
              <a:t>instances from only one location and there is a preexisting type that </a:t>
            </a:r>
            <a:r>
              <a:rPr lang="en-US" sz="2000" dirty="0" smtClean="0"/>
              <a:t>characterizes the </a:t>
            </a:r>
            <a:r>
              <a:rPr lang="en-US" sz="2000" dirty="0"/>
              <a:t>class, make it an anonymous class; </a:t>
            </a:r>
            <a:endParaRPr lang="en-US" sz="2000" dirty="0" smtClean="0"/>
          </a:p>
          <a:p>
            <a:pPr marL="177800" indent="0">
              <a:buNone/>
            </a:pPr>
            <a:r>
              <a:rPr lang="en-US" sz="2000" i="1" dirty="0"/>
              <a:t>	local </a:t>
            </a:r>
            <a:r>
              <a:rPr lang="en-US" sz="2000" i="1" dirty="0" smtClean="0"/>
              <a:t>classes</a:t>
            </a:r>
            <a:endParaRPr lang="en-US" sz="2000" dirty="0" smtClean="0"/>
          </a:p>
          <a:p>
            <a:pPr marL="177800" indent="0">
              <a:buNone/>
            </a:pPr>
            <a:r>
              <a:rPr lang="en-US" sz="2000" dirty="0" smtClean="0"/>
              <a:t>otherwise</a:t>
            </a:r>
            <a:r>
              <a:rPr lang="en-US" sz="2000" dirty="0"/>
              <a:t>, make it a local </a:t>
            </a:r>
            <a:r>
              <a:rPr lang="en-US" sz="2000" dirty="0" smtClean="0"/>
              <a:t>class.</a:t>
            </a:r>
            <a:endParaRPr lang="en-US" sz="2000" i="1" dirty="0"/>
          </a:p>
        </p:txBody>
      </p:sp>
    </p:spTree>
    <p:extLst>
      <p:ext uri="{BB962C8B-B14F-4D97-AF65-F5344CB8AC3E}">
        <p14:creationId xmlns:p14="http://schemas.microsoft.com/office/powerpoint/2010/main" val="1865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5</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Generics </a:t>
            </a:r>
            <a:endParaRPr lang="en-US" sz="5400" b="1" dirty="0" smtClean="0"/>
          </a:p>
          <a:p>
            <a:pPr marL="177800" indent="0">
              <a:buNone/>
            </a:pPr>
            <a:r>
              <a:rPr lang="en-US" sz="3200" dirty="0"/>
              <a:t>With generics, you tell the </a:t>
            </a:r>
            <a:r>
              <a:rPr lang="en-US" sz="3200" dirty="0" smtClean="0"/>
              <a:t>compiler what </a:t>
            </a:r>
            <a:r>
              <a:rPr lang="en-US" sz="3200" dirty="0"/>
              <a:t>types of objects are permitted in each collection. The compiler inserts </a:t>
            </a:r>
            <a:r>
              <a:rPr lang="en-US" sz="3200" dirty="0" smtClean="0"/>
              <a:t>casts for </a:t>
            </a:r>
            <a:r>
              <a:rPr lang="en-US" sz="3200" dirty="0"/>
              <a:t>you automatically and tells you at compile time if you try to insert an object </a:t>
            </a:r>
            <a:r>
              <a:rPr lang="en-US" sz="3200" dirty="0" smtClean="0"/>
              <a:t>of the </a:t>
            </a:r>
            <a:r>
              <a:rPr lang="en-US" sz="3200" dirty="0"/>
              <a:t>wrong type. </a:t>
            </a:r>
            <a:endParaRPr lang="en-US" sz="3200" dirty="0" smtClean="0"/>
          </a:p>
          <a:p>
            <a:pPr marL="177800" indent="0">
              <a:buNone/>
            </a:pPr>
            <a:r>
              <a:rPr lang="en-US" sz="3200" dirty="0" smtClean="0"/>
              <a:t>This </a:t>
            </a:r>
            <a:r>
              <a:rPr lang="en-US" sz="3200" dirty="0"/>
              <a:t>results in programs that are both safer and clearer, but </a:t>
            </a:r>
            <a:r>
              <a:rPr lang="en-US" sz="3200" dirty="0" smtClean="0"/>
              <a:t>these benefits </a:t>
            </a:r>
            <a:r>
              <a:rPr lang="en-US" sz="3200" dirty="0"/>
              <a:t>come with complications</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577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23: Don’t use raw types in new </a:t>
            </a:r>
            <a:r>
              <a:rPr lang="en-US" dirty="0" smtClean="0"/>
              <a:t>code</a:t>
            </a:r>
            <a:endParaRPr lang="en-US" dirty="0"/>
          </a:p>
        </p:txBody>
      </p:sp>
      <p:sp>
        <p:nvSpPr>
          <p:cNvPr id="3" name="Text Placeholder 2"/>
          <p:cNvSpPr>
            <a:spLocks noGrp="1"/>
          </p:cNvSpPr>
          <p:nvPr>
            <p:ph type="body" idx="1"/>
          </p:nvPr>
        </p:nvSpPr>
        <p:spPr/>
        <p:txBody>
          <a:bodyPr/>
          <a:lstStyle/>
          <a:p>
            <a:pPr marL="177800" indent="0">
              <a:buNone/>
            </a:pPr>
            <a:r>
              <a:rPr lang="en-US" b="1" dirty="0"/>
              <a:t>Y</a:t>
            </a:r>
            <a:r>
              <a:rPr lang="en-US" b="1" dirty="0" smtClean="0"/>
              <a:t>ou </a:t>
            </a:r>
            <a:r>
              <a:rPr lang="en-US" b="1" dirty="0"/>
              <a:t>lose type safety if you use a raw type like List, but not if you </a:t>
            </a:r>
            <a:r>
              <a:rPr lang="en-US" b="1" dirty="0" smtClean="0"/>
              <a:t>use a </a:t>
            </a:r>
            <a:r>
              <a:rPr lang="en-US" b="1" dirty="0"/>
              <a:t>parameterized type like List&lt;Object&gt;.</a:t>
            </a:r>
            <a:endParaRPr lang="en-US" dirty="0"/>
          </a:p>
        </p:txBody>
      </p:sp>
    </p:spTree>
    <p:extLst>
      <p:ext uri="{BB962C8B-B14F-4D97-AF65-F5344CB8AC3E}">
        <p14:creationId xmlns:p14="http://schemas.microsoft.com/office/powerpoint/2010/main" val="12772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24: Eliminate unchecked </a:t>
            </a:r>
            <a:r>
              <a:rPr lang="en-US" dirty="0" smtClean="0"/>
              <a:t>warnings</a:t>
            </a:r>
            <a:endParaRPr lang="en-US" dirty="0"/>
          </a:p>
        </p:txBody>
      </p:sp>
      <p:sp>
        <p:nvSpPr>
          <p:cNvPr id="3" name="Text Placeholder 2"/>
          <p:cNvSpPr>
            <a:spLocks noGrp="1"/>
          </p:cNvSpPr>
          <p:nvPr>
            <p:ph type="body" idx="1"/>
          </p:nvPr>
        </p:nvSpPr>
        <p:spPr/>
        <p:txBody>
          <a:bodyPr/>
          <a:lstStyle/>
          <a:p>
            <a:pPr marL="177800" indent="0">
              <a:buNone/>
            </a:pPr>
            <a:r>
              <a:rPr lang="en-US" b="1" dirty="0"/>
              <a:t>If you can’t eliminate a warning, and you can prove that the code </a:t>
            </a:r>
            <a:r>
              <a:rPr lang="en-US" b="1" dirty="0" smtClean="0"/>
              <a:t>that provoked </a:t>
            </a:r>
            <a:r>
              <a:rPr lang="en-US" b="1" dirty="0"/>
              <a:t>the warning is </a:t>
            </a:r>
            <a:r>
              <a:rPr lang="en-US" b="1" dirty="0" err="1"/>
              <a:t>typesafe</a:t>
            </a:r>
            <a:r>
              <a:rPr lang="en-US" b="1" dirty="0"/>
              <a:t>, then (and only then) suppress the </a:t>
            </a:r>
            <a:r>
              <a:rPr lang="en-US" b="1" dirty="0" smtClean="0"/>
              <a:t>warning with </a:t>
            </a:r>
            <a:r>
              <a:rPr lang="en-US" b="1" dirty="0"/>
              <a:t>an </a:t>
            </a:r>
            <a:r>
              <a:rPr lang="en-US" b="1" dirty="0">
                <a:solidFill>
                  <a:srgbClr val="FF0000"/>
                </a:solidFill>
              </a:rPr>
              <a:t>@</a:t>
            </a:r>
            <a:r>
              <a:rPr lang="en-US" b="1" dirty="0" err="1">
                <a:solidFill>
                  <a:srgbClr val="FF0000"/>
                </a:solidFill>
              </a:rPr>
              <a:t>SuppressWarnings</a:t>
            </a:r>
            <a:r>
              <a:rPr lang="en-US" b="1" dirty="0">
                <a:solidFill>
                  <a:srgbClr val="FF0000"/>
                </a:solidFill>
              </a:rPr>
              <a:t>("unchecked"</a:t>
            </a:r>
            <a:r>
              <a:rPr lang="en-US" b="1" dirty="0"/>
              <a:t>) </a:t>
            </a:r>
            <a:r>
              <a:rPr lang="en-US" b="1" dirty="0" smtClean="0"/>
              <a:t>annotation</a:t>
            </a:r>
          </a:p>
          <a:p>
            <a:pPr marL="177800" indent="0">
              <a:buNone/>
            </a:pPr>
            <a:r>
              <a:rPr lang="en-US" b="1" dirty="0"/>
              <a:t>Always use the </a:t>
            </a:r>
            <a:r>
              <a:rPr lang="en-US" b="1" dirty="0" err="1" smtClean="0"/>
              <a:t>SuppressWarnings</a:t>
            </a:r>
            <a:r>
              <a:rPr lang="en-US" b="1" dirty="0" smtClean="0"/>
              <a:t> </a:t>
            </a:r>
            <a:r>
              <a:rPr lang="en-US" b="1" dirty="0"/>
              <a:t>annotation on the smallest scope </a:t>
            </a:r>
            <a:r>
              <a:rPr lang="en-US" b="1" dirty="0" smtClean="0"/>
              <a:t>possible</a:t>
            </a:r>
          </a:p>
          <a:p>
            <a:pPr marL="177800" indent="0">
              <a:buNone/>
            </a:pPr>
            <a:r>
              <a:rPr lang="en-US" dirty="0"/>
              <a:t>unchecked warnings are important. Don’t ignore them. </a:t>
            </a:r>
            <a:r>
              <a:rPr lang="en-US" dirty="0" smtClean="0"/>
              <a:t>Every unchecked </a:t>
            </a:r>
            <a:r>
              <a:rPr lang="en-US" dirty="0"/>
              <a:t>warning represents the potential for a </a:t>
            </a:r>
            <a:r>
              <a:rPr lang="en-US" dirty="0" err="1"/>
              <a:t>ClassCastException</a:t>
            </a:r>
            <a:r>
              <a:rPr lang="en-US" dirty="0"/>
              <a:t> at </a:t>
            </a:r>
            <a:r>
              <a:rPr lang="en-US" dirty="0" smtClean="0"/>
              <a:t>runtime. </a:t>
            </a:r>
          </a:p>
          <a:p>
            <a:pPr marL="177800" indent="0">
              <a:buNone/>
            </a:pPr>
            <a:r>
              <a:rPr lang="en-US" dirty="0" smtClean="0"/>
              <a:t>Do </a:t>
            </a:r>
            <a:r>
              <a:rPr lang="en-US" dirty="0"/>
              <a:t>your best to eliminate these warnings</a:t>
            </a:r>
          </a:p>
        </p:txBody>
      </p:sp>
    </p:spTree>
    <p:extLst>
      <p:ext uri="{BB962C8B-B14F-4D97-AF65-F5344CB8AC3E}">
        <p14:creationId xmlns:p14="http://schemas.microsoft.com/office/powerpoint/2010/main" val="230423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25: Prefer lists to arrays</a:t>
            </a:r>
          </a:p>
        </p:txBody>
      </p:sp>
      <p:sp>
        <p:nvSpPr>
          <p:cNvPr id="3" name="Text Placeholder 2"/>
          <p:cNvSpPr>
            <a:spLocks noGrp="1"/>
          </p:cNvSpPr>
          <p:nvPr>
            <p:ph type="body" idx="1"/>
          </p:nvPr>
        </p:nvSpPr>
        <p:spPr/>
        <p:txBody>
          <a:bodyPr/>
          <a:lstStyle/>
          <a:p>
            <a:pPr marL="177800" indent="0">
              <a:buNone/>
            </a:pPr>
            <a:r>
              <a:rPr lang="en-US" dirty="0"/>
              <a:t>A</a:t>
            </a:r>
            <a:r>
              <a:rPr lang="en-US" dirty="0" smtClean="0"/>
              <a:t>rrays </a:t>
            </a:r>
            <a:r>
              <a:rPr lang="en-US" dirty="0"/>
              <a:t>and generics have very different type rules. </a:t>
            </a:r>
            <a:endParaRPr lang="en-US" dirty="0" smtClean="0"/>
          </a:p>
          <a:p>
            <a:pPr marL="177800" indent="0">
              <a:buNone/>
            </a:pPr>
            <a:r>
              <a:rPr lang="en-US" dirty="0"/>
              <a:t>	</a:t>
            </a:r>
            <a:r>
              <a:rPr lang="en-US" dirty="0" smtClean="0"/>
              <a:t>Arrays are covariant </a:t>
            </a:r>
            <a:r>
              <a:rPr lang="en-US" dirty="0"/>
              <a:t>and reified; generics are invariant and erased. </a:t>
            </a:r>
            <a:endParaRPr lang="en-US" dirty="0" smtClean="0"/>
          </a:p>
          <a:p>
            <a:pPr marL="177800" indent="0">
              <a:buNone/>
            </a:pPr>
            <a:r>
              <a:rPr lang="en-US" dirty="0" smtClean="0"/>
              <a:t>As </a:t>
            </a:r>
            <a:r>
              <a:rPr lang="en-US" dirty="0"/>
              <a:t>a consequence, </a:t>
            </a:r>
            <a:r>
              <a:rPr lang="en-US" dirty="0" smtClean="0"/>
              <a:t>arrays provide </a:t>
            </a:r>
            <a:r>
              <a:rPr lang="en-US" dirty="0"/>
              <a:t>runtime type safety but not compile-time type safety and vice versa </a:t>
            </a:r>
            <a:r>
              <a:rPr lang="en-US" dirty="0" smtClean="0"/>
              <a:t>for generics</a:t>
            </a:r>
            <a:r>
              <a:rPr lang="en-US" dirty="0"/>
              <a:t>. </a:t>
            </a:r>
            <a:endParaRPr lang="en-US" dirty="0" smtClean="0"/>
          </a:p>
          <a:p>
            <a:pPr marL="177800" indent="0">
              <a:buNone/>
            </a:pPr>
            <a:r>
              <a:rPr lang="en-US" dirty="0" smtClean="0"/>
              <a:t>Generally </a:t>
            </a:r>
            <a:r>
              <a:rPr lang="en-US" dirty="0"/>
              <a:t>speaking, arrays and generics don’t mix well. If you find</a:t>
            </a:r>
          </a:p>
          <a:p>
            <a:pPr marL="177800" indent="0">
              <a:buNone/>
            </a:pPr>
            <a:r>
              <a:rPr lang="en-US" dirty="0" smtClean="0"/>
              <a:t> yourself </a:t>
            </a:r>
            <a:r>
              <a:rPr lang="en-US" dirty="0"/>
              <a:t>mixing them and getting compile-time errors or warnings, your </a:t>
            </a:r>
            <a:r>
              <a:rPr lang="en-US" dirty="0" smtClean="0"/>
              <a:t>first impulse </a:t>
            </a:r>
            <a:r>
              <a:rPr lang="en-US" dirty="0"/>
              <a:t>should be to replace the arrays with lists</a:t>
            </a:r>
          </a:p>
        </p:txBody>
      </p:sp>
    </p:spTree>
    <p:extLst>
      <p:ext uri="{BB962C8B-B14F-4D97-AF65-F5344CB8AC3E}">
        <p14:creationId xmlns:p14="http://schemas.microsoft.com/office/powerpoint/2010/main" val="2076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26: Favor generic </a:t>
            </a:r>
            <a:r>
              <a:rPr lang="en-US" dirty="0" smtClean="0"/>
              <a:t>types</a:t>
            </a:r>
            <a:endParaRPr lang="en-US" dirty="0"/>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types are safer and easier to use than types that </a:t>
            </a:r>
            <a:r>
              <a:rPr lang="en-US" dirty="0" smtClean="0"/>
              <a:t>require casts </a:t>
            </a:r>
            <a:r>
              <a:rPr lang="en-US" dirty="0"/>
              <a:t>in client code. When you design new types, make sure that they can be </a:t>
            </a:r>
            <a:r>
              <a:rPr lang="en-US" dirty="0" smtClean="0"/>
              <a:t>used without </a:t>
            </a:r>
            <a:r>
              <a:rPr lang="en-US" dirty="0"/>
              <a:t>such casts. </a:t>
            </a:r>
            <a:endParaRPr lang="en-US" dirty="0" smtClean="0"/>
          </a:p>
          <a:p>
            <a:pPr marL="177800" indent="0">
              <a:buNone/>
            </a:pPr>
            <a:r>
              <a:rPr lang="en-US" dirty="0" smtClean="0"/>
              <a:t>This </a:t>
            </a:r>
            <a:r>
              <a:rPr lang="en-US" dirty="0"/>
              <a:t>will often mean making the types generic. </a:t>
            </a:r>
            <a:endParaRPr lang="en-US" dirty="0" smtClean="0"/>
          </a:p>
          <a:p>
            <a:pPr marL="177800" indent="0">
              <a:buNone/>
            </a:pPr>
            <a:r>
              <a:rPr lang="en-US" dirty="0" smtClean="0"/>
              <a:t>Generify your existing </a:t>
            </a:r>
            <a:r>
              <a:rPr lang="en-US" dirty="0"/>
              <a:t>types as time permits. This will make life easier for new users of </a:t>
            </a:r>
            <a:r>
              <a:rPr lang="en-US" dirty="0" smtClean="0"/>
              <a:t>these types </a:t>
            </a:r>
            <a:r>
              <a:rPr lang="en-US" dirty="0"/>
              <a:t>without breaking existing </a:t>
            </a:r>
            <a:r>
              <a:rPr lang="en-US" dirty="0" smtClean="0"/>
              <a:t>clients (Item 23)</a:t>
            </a:r>
            <a:endParaRPr lang="en-US" dirty="0"/>
          </a:p>
        </p:txBody>
      </p:sp>
    </p:spTree>
    <p:extLst>
      <p:ext uri="{BB962C8B-B14F-4D97-AF65-F5344CB8AC3E}">
        <p14:creationId xmlns:p14="http://schemas.microsoft.com/office/powerpoint/2010/main" val="16242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27: Favor generic methods</a:t>
            </a:r>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methods, like generic types, are safer and easier to </a:t>
            </a:r>
            <a:r>
              <a:rPr lang="en-US" dirty="0" smtClean="0"/>
              <a:t>use than </a:t>
            </a:r>
            <a:r>
              <a:rPr lang="en-US" dirty="0"/>
              <a:t>methods that require their clients to cast input parameters and return values.</a:t>
            </a:r>
          </a:p>
          <a:p>
            <a:pPr marL="177800" indent="0">
              <a:buNone/>
            </a:pPr>
            <a:r>
              <a:rPr lang="en-US" dirty="0"/>
              <a:t>Like types, you should make sure that your new methods can be used </a:t>
            </a:r>
            <a:r>
              <a:rPr lang="en-US" dirty="0" smtClean="0"/>
              <a:t>without casts</a:t>
            </a:r>
            <a:r>
              <a:rPr lang="en-US" dirty="0"/>
              <a:t>, which will often mean making them generic. And like types, you </a:t>
            </a:r>
            <a:r>
              <a:rPr lang="en-US" dirty="0" smtClean="0"/>
              <a:t>should generify </a:t>
            </a:r>
            <a:r>
              <a:rPr lang="en-US" dirty="0"/>
              <a:t>your existing methods to make life easier for new users without </a:t>
            </a:r>
            <a:r>
              <a:rPr lang="en-US" dirty="0" smtClean="0"/>
              <a:t>breaking existing </a:t>
            </a:r>
            <a:r>
              <a:rPr lang="en-US" dirty="0"/>
              <a:t>clients (Item 23).</a:t>
            </a:r>
          </a:p>
        </p:txBody>
      </p:sp>
    </p:spTree>
    <p:extLst>
      <p:ext uri="{BB962C8B-B14F-4D97-AF65-F5344CB8AC3E}">
        <p14:creationId xmlns:p14="http://schemas.microsoft.com/office/powerpoint/2010/main" val="71489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 (1)</a:t>
            </a:r>
            <a:endParaRPr lang="en-US" dirty="0"/>
          </a:p>
        </p:txBody>
      </p:sp>
      <p:sp>
        <p:nvSpPr>
          <p:cNvPr id="3" name="Text Placeholder 2"/>
          <p:cNvSpPr>
            <a:spLocks noGrp="1"/>
          </p:cNvSpPr>
          <p:nvPr>
            <p:ph type="body" idx="1"/>
          </p:nvPr>
        </p:nvSpPr>
        <p:spPr>
          <a:xfrm>
            <a:off x="838200" y="1825624"/>
            <a:ext cx="10515599" cy="5032375"/>
          </a:xfrm>
        </p:spPr>
        <p:txBody>
          <a:bodyPr/>
          <a:lstStyle/>
          <a:p>
            <a:pPr marL="177800" indent="0">
              <a:buNone/>
            </a:pPr>
            <a:r>
              <a:rPr lang="en-US" dirty="0"/>
              <a:t>“</a:t>
            </a:r>
            <a:r>
              <a:rPr lang="en-US" dirty="0" err="1"/>
              <a:t>Iterable</a:t>
            </a:r>
            <a:r>
              <a:rPr lang="en-US" dirty="0"/>
              <a:t> </a:t>
            </a:r>
            <a:r>
              <a:rPr lang="en-US" dirty="0" smtClean="0"/>
              <a:t>of some </a:t>
            </a:r>
            <a:r>
              <a:rPr lang="en-US" dirty="0"/>
              <a:t>subtype of E,” and there is a wildcard type that means precisely that: </a:t>
            </a:r>
            <a:r>
              <a:rPr lang="en-US" dirty="0" err="1"/>
              <a:t>Iterable</a:t>
            </a:r>
            <a:r>
              <a:rPr lang="en-US" dirty="0" smtClean="0"/>
              <a:t>&lt;? extends </a:t>
            </a:r>
            <a:r>
              <a:rPr lang="en-US" dirty="0"/>
              <a:t>E</a:t>
            </a:r>
            <a:r>
              <a:rPr lang="en-US" dirty="0" smtClean="0"/>
              <a:t>&gt;</a:t>
            </a:r>
          </a:p>
          <a:p>
            <a:pPr marL="177800" indent="0">
              <a:buNone/>
            </a:pPr>
            <a:r>
              <a:rPr lang="en-US" sz="1600" b="1" dirty="0" smtClean="0"/>
              <a:t>	// </a:t>
            </a:r>
            <a:r>
              <a:rPr lang="en-US" sz="1600" b="1" dirty="0"/>
              <a:t>Wildcard type for parameter that serves as an E </a:t>
            </a:r>
            <a:r>
              <a:rPr lang="en-US" sz="1600" b="1" dirty="0">
                <a:solidFill>
                  <a:srgbClr val="FF0000"/>
                </a:solidFill>
              </a:rPr>
              <a:t>producer</a:t>
            </a:r>
          </a:p>
          <a:p>
            <a:pPr marL="177800" indent="0">
              <a:buNone/>
            </a:pPr>
            <a:r>
              <a:rPr lang="en-US" sz="1600" dirty="0" smtClean="0"/>
              <a:t>	public </a:t>
            </a:r>
            <a:r>
              <a:rPr lang="en-US" sz="1600" dirty="0"/>
              <a:t>void </a:t>
            </a:r>
            <a:r>
              <a:rPr lang="en-US" sz="1600" dirty="0" err="1"/>
              <a:t>pushAll</a:t>
            </a:r>
            <a:r>
              <a:rPr lang="en-US" sz="1600" dirty="0"/>
              <a:t>(</a:t>
            </a:r>
            <a:r>
              <a:rPr lang="en-US" sz="1600" b="1" dirty="0" err="1"/>
              <a:t>Iterable</a:t>
            </a:r>
            <a:r>
              <a:rPr lang="en-US" sz="1600" b="1" dirty="0"/>
              <a:t>&lt;? extends E&gt; </a:t>
            </a:r>
            <a:r>
              <a:rPr lang="en-US" sz="1600" dirty="0" err="1"/>
              <a:t>src</a:t>
            </a:r>
            <a:r>
              <a:rPr lang="en-US" sz="1600" dirty="0"/>
              <a:t>) {</a:t>
            </a:r>
          </a:p>
          <a:p>
            <a:pPr marL="177800" indent="0">
              <a:buNone/>
            </a:pPr>
            <a:r>
              <a:rPr lang="en-US" sz="1600" dirty="0" smtClean="0"/>
              <a:t>	for </a:t>
            </a:r>
            <a:r>
              <a:rPr lang="en-US" sz="1600" dirty="0"/>
              <a:t>(E </a:t>
            </a:r>
            <a:r>
              <a:rPr lang="en-US" sz="1600" dirty="0" err="1"/>
              <a:t>e</a:t>
            </a:r>
            <a:r>
              <a:rPr lang="en-US" sz="1600" dirty="0"/>
              <a:t> : </a:t>
            </a:r>
            <a:r>
              <a:rPr lang="en-US" sz="1600" dirty="0" err="1"/>
              <a:t>src</a:t>
            </a:r>
            <a:r>
              <a:rPr lang="en-US" sz="1600" dirty="0"/>
              <a:t>)</a:t>
            </a:r>
          </a:p>
          <a:p>
            <a:pPr marL="177800" indent="0">
              <a:buNone/>
            </a:pPr>
            <a:r>
              <a:rPr lang="en-US" sz="1600" dirty="0" smtClean="0"/>
              <a:t>		push(e); }</a:t>
            </a:r>
          </a:p>
          <a:p>
            <a:pPr marL="177800" indent="0">
              <a:buNone/>
            </a:pPr>
            <a:r>
              <a:rPr lang="en-US" dirty="0" smtClean="0"/>
              <a:t>“Collection </a:t>
            </a:r>
            <a:r>
              <a:rPr lang="en-US" dirty="0"/>
              <a:t>of some </a:t>
            </a:r>
            <a:r>
              <a:rPr lang="en-US" dirty="0" err="1"/>
              <a:t>supertype</a:t>
            </a:r>
            <a:r>
              <a:rPr lang="en-US" dirty="0"/>
              <a:t> of E” (</a:t>
            </a:r>
            <a:r>
              <a:rPr lang="en-US" dirty="0" smtClean="0"/>
              <a:t>where </a:t>
            </a:r>
            <a:r>
              <a:rPr lang="en-US" dirty="0" err="1" smtClean="0"/>
              <a:t>supertype</a:t>
            </a:r>
            <a:r>
              <a:rPr lang="en-US" dirty="0" smtClean="0"/>
              <a:t> </a:t>
            </a:r>
            <a:r>
              <a:rPr lang="en-US" dirty="0"/>
              <a:t>is defined such that E is a </a:t>
            </a:r>
            <a:r>
              <a:rPr lang="en-US" dirty="0" err="1"/>
              <a:t>supertype</a:t>
            </a:r>
            <a:r>
              <a:rPr lang="en-US" dirty="0"/>
              <a:t> of itself [JLS, 4.10]). Again, there </a:t>
            </a:r>
            <a:r>
              <a:rPr lang="en-US" dirty="0" smtClean="0"/>
              <a:t>is a </a:t>
            </a:r>
            <a:r>
              <a:rPr lang="en-US" dirty="0"/>
              <a:t>wildcard type that means precisely that: Collection&lt;? super E</a:t>
            </a:r>
            <a:r>
              <a:rPr lang="en-US" dirty="0" smtClean="0"/>
              <a:t>&gt;</a:t>
            </a:r>
          </a:p>
          <a:p>
            <a:pPr marL="177800" indent="0">
              <a:buNone/>
            </a:pPr>
            <a:r>
              <a:rPr lang="en-US" sz="1600" b="1" dirty="0" smtClean="0"/>
              <a:t>	// </a:t>
            </a:r>
            <a:r>
              <a:rPr lang="en-US" sz="1600" b="1" dirty="0"/>
              <a:t>Wildcard type for parameter that serves as an E </a:t>
            </a:r>
            <a:r>
              <a:rPr lang="en-US" sz="1600" b="1" dirty="0">
                <a:solidFill>
                  <a:srgbClr val="FF0000"/>
                </a:solidFill>
              </a:rPr>
              <a:t>consumer</a:t>
            </a:r>
          </a:p>
          <a:p>
            <a:pPr marL="177800" indent="0">
              <a:buNone/>
            </a:pPr>
            <a:r>
              <a:rPr lang="en-US" sz="1600" dirty="0" smtClean="0"/>
              <a:t>	public </a:t>
            </a:r>
            <a:r>
              <a:rPr lang="en-US" sz="1600" dirty="0"/>
              <a:t>void </a:t>
            </a:r>
            <a:r>
              <a:rPr lang="en-US" sz="1600" dirty="0" err="1"/>
              <a:t>popAll</a:t>
            </a:r>
            <a:r>
              <a:rPr lang="en-US" sz="1600" dirty="0"/>
              <a:t>(</a:t>
            </a:r>
            <a:r>
              <a:rPr lang="en-US" sz="1600" b="1" dirty="0"/>
              <a:t>Collection&lt;? super E&gt; </a:t>
            </a:r>
            <a:r>
              <a:rPr lang="en-US" sz="1600" dirty="0" err="1"/>
              <a:t>dst</a:t>
            </a:r>
            <a:r>
              <a:rPr lang="en-US" sz="1600" dirty="0"/>
              <a:t>) {</a:t>
            </a:r>
          </a:p>
          <a:p>
            <a:pPr marL="177800" indent="0">
              <a:buNone/>
            </a:pPr>
            <a:r>
              <a:rPr lang="en-US" sz="1600" dirty="0" smtClean="0"/>
              <a:t>	while </a:t>
            </a:r>
            <a:r>
              <a:rPr lang="en-US" sz="1600" dirty="0"/>
              <a:t>(!</a:t>
            </a:r>
            <a:r>
              <a:rPr lang="en-US" sz="1600" dirty="0" err="1"/>
              <a:t>isEmpty</a:t>
            </a:r>
            <a:r>
              <a:rPr lang="en-US" sz="1600" dirty="0"/>
              <a:t>())</a:t>
            </a:r>
          </a:p>
          <a:p>
            <a:pPr marL="177800" indent="0">
              <a:buNone/>
            </a:pPr>
            <a:r>
              <a:rPr lang="en-US" sz="1600" dirty="0" smtClean="0"/>
              <a:t>		</a:t>
            </a:r>
            <a:r>
              <a:rPr lang="en-US" sz="1600" dirty="0" err="1" smtClean="0"/>
              <a:t>dst.add</a:t>
            </a:r>
            <a:r>
              <a:rPr lang="en-US" sz="1600" dirty="0" smtClean="0"/>
              <a:t>(pop()); }</a:t>
            </a:r>
            <a:endParaRPr lang="en-US" sz="1600" dirty="0"/>
          </a:p>
        </p:txBody>
      </p:sp>
    </p:spTree>
    <p:extLst>
      <p:ext uri="{BB962C8B-B14F-4D97-AF65-F5344CB8AC3E}">
        <p14:creationId xmlns:p14="http://schemas.microsoft.com/office/powerpoint/2010/main" val="590232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 (2)</a:t>
            </a:r>
            <a:endParaRPr lang="en-US" dirty="0"/>
          </a:p>
        </p:txBody>
      </p:sp>
      <p:sp>
        <p:nvSpPr>
          <p:cNvPr id="3" name="Text Placeholder 2"/>
          <p:cNvSpPr>
            <a:spLocks noGrp="1"/>
          </p:cNvSpPr>
          <p:nvPr>
            <p:ph type="body" idx="1"/>
          </p:nvPr>
        </p:nvSpPr>
        <p:spPr/>
        <p:txBody>
          <a:bodyPr/>
          <a:lstStyle/>
          <a:p>
            <a:pPr marL="177800" indent="0">
              <a:buNone/>
            </a:pPr>
            <a:r>
              <a:rPr lang="en-US" b="1" dirty="0"/>
              <a:t>For maximum flexibility, use wildcard types on </a:t>
            </a:r>
            <a:r>
              <a:rPr lang="en-US" b="1" dirty="0" smtClean="0"/>
              <a:t>input parameters </a:t>
            </a:r>
            <a:r>
              <a:rPr lang="en-US" b="1" dirty="0"/>
              <a:t>that </a:t>
            </a:r>
            <a:r>
              <a:rPr lang="en-US" b="1" dirty="0" smtClean="0"/>
              <a:t>represent</a:t>
            </a:r>
          </a:p>
          <a:p>
            <a:pPr marL="177800" indent="0">
              <a:buNone/>
            </a:pPr>
            <a:r>
              <a:rPr lang="en-US" dirty="0"/>
              <a:t>H</a:t>
            </a:r>
            <a:r>
              <a:rPr lang="en-US" dirty="0" smtClean="0"/>
              <a:t>elp </a:t>
            </a:r>
            <a:r>
              <a:rPr lang="en-US" dirty="0"/>
              <a:t>you remember which wildcard type to use:</a:t>
            </a:r>
          </a:p>
          <a:p>
            <a:pPr marL="177800" indent="0">
              <a:buNone/>
            </a:pPr>
            <a:r>
              <a:rPr lang="en-US" b="1" dirty="0"/>
              <a:t>PECS stands for producer-extends, consumer-super.</a:t>
            </a:r>
            <a:r>
              <a:rPr lang="en-US" b="1" dirty="0" smtClean="0"/>
              <a:t> </a:t>
            </a:r>
            <a:r>
              <a:rPr lang="en-US" b="1" dirty="0"/>
              <a:t>producers or </a:t>
            </a:r>
            <a:r>
              <a:rPr lang="en-US" b="1" dirty="0" smtClean="0"/>
              <a:t>consumers</a:t>
            </a:r>
          </a:p>
          <a:p>
            <a:pPr marL="177800" indent="0">
              <a:buNone/>
            </a:pPr>
            <a:r>
              <a:rPr lang="en-US" dirty="0"/>
              <a:t>if a parameterized type represents a T producer, use &lt;? extends T</a:t>
            </a:r>
            <a:r>
              <a:rPr lang="en-US" dirty="0" smtClean="0"/>
              <a:t>&gt;;</a:t>
            </a:r>
          </a:p>
          <a:p>
            <a:pPr marL="177800" indent="0">
              <a:buNone/>
            </a:pPr>
            <a:r>
              <a:rPr lang="en-US" dirty="0" smtClean="0"/>
              <a:t>If a parameter </a:t>
            </a:r>
            <a:r>
              <a:rPr lang="en-US" dirty="0"/>
              <a:t>consumes E </a:t>
            </a:r>
            <a:r>
              <a:rPr lang="en-US" dirty="0" smtClean="0"/>
              <a:t>instances from, </a:t>
            </a:r>
            <a:r>
              <a:rPr lang="en-US" dirty="0"/>
              <a:t>so the appropriate type for </a:t>
            </a:r>
            <a:r>
              <a:rPr lang="en-US" dirty="0" err="1"/>
              <a:t>dst</a:t>
            </a:r>
            <a:r>
              <a:rPr lang="en-US" dirty="0"/>
              <a:t> is Collection&lt;? super E&gt;</a:t>
            </a:r>
          </a:p>
        </p:txBody>
      </p:sp>
    </p:spTree>
    <p:extLst>
      <p:ext uri="{BB962C8B-B14F-4D97-AF65-F5344CB8AC3E}">
        <p14:creationId xmlns:p14="http://schemas.microsoft.com/office/powerpoint/2010/main" val="3990370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29: Consider </a:t>
            </a:r>
            <a:r>
              <a:rPr lang="en-US" dirty="0" err="1"/>
              <a:t>typesafe</a:t>
            </a:r>
            <a:r>
              <a:rPr lang="en-US" dirty="0"/>
              <a:t> heterogeneous containers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177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extLst>
      <p:ext uri="{BB962C8B-B14F-4D97-AF65-F5344CB8AC3E}">
        <p14:creationId xmlns:p14="http://schemas.microsoft.com/office/powerpoint/2010/main" val="1827729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6</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err="1"/>
              <a:t>Enums</a:t>
            </a:r>
            <a:r>
              <a:rPr lang="en-US" sz="5400" b="1" dirty="0"/>
              <a:t> and </a:t>
            </a:r>
            <a:r>
              <a:rPr lang="en-US" sz="5400" b="1" dirty="0" smtClean="0"/>
              <a:t>Annotations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6294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30: Use </a:t>
            </a:r>
            <a:r>
              <a:rPr lang="en-US" dirty="0" err="1"/>
              <a:t>enums</a:t>
            </a:r>
            <a:r>
              <a:rPr lang="en-US" dirty="0"/>
              <a:t> instead of </a:t>
            </a:r>
            <a:r>
              <a:rPr lang="en-US" dirty="0" err="1"/>
              <a:t>int</a:t>
            </a:r>
            <a:r>
              <a:rPr lang="en-US" dirty="0"/>
              <a:t> </a:t>
            </a:r>
            <a:r>
              <a:rPr lang="en-US" dirty="0" smtClean="0"/>
              <a:t>constants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0106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31: Use instance fields instead of ordinals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768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32: Use </a:t>
            </a:r>
            <a:r>
              <a:rPr lang="en-US" dirty="0" err="1"/>
              <a:t>EnumSet</a:t>
            </a:r>
            <a:r>
              <a:rPr lang="en-US" dirty="0"/>
              <a:t> instead of bit fields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047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33: Use </a:t>
            </a:r>
            <a:r>
              <a:rPr lang="en-US" dirty="0" err="1"/>
              <a:t>EnumMap</a:t>
            </a:r>
            <a:r>
              <a:rPr lang="en-US" dirty="0"/>
              <a:t> instead of ordinal </a:t>
            </a:r>
            <a:r>
              <a:rPr lang="en-US" dirty="0" smtClean="0"/>
              <a:t>indexing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000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34: Emulate extensible </a:t>
            </a:r>
            <a:r>
              <a:rPr lang="en-US" dirty="0" err="1"/>
              <a:t>enums</a:t>
            </a:r>
            <a:r>
              <a:rPr lang="en-US" dirty="0"/>
              <a:t> with interfaces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766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35: Prefer annotations to naming patterns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73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36: Consistently use the Override </a:t>
            </a:r>
            <a:r>
              <a:rPr lang="en-US" dirty="0" smtClean="0"/>
              <a:t>annotation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285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37: Use marker interfaces to define types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5613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7</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Methods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727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302478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8</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General Programming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0650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9</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Exceptions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21712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10</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Concurrency</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158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66: Synchronize access to shared mutable data</a:t>
            </a:r>
            <a:endParaRPr lang="en-US" dirty="0"/>
          </a:p>
        </p:txBody>
      </p:sp>
      <p:sp>
        <p:nvSpPr>
          <p:cNvPr id="3" name="Text Placeholder 2"/>
          <p:cNvSpPr>
            <a:spLocks noGrp="1"/>
          </p:cNvSpPr>
          <p:nvPr>
            <p:ph type="body" idx="1"/>
          </p:nvPr>
        </p:nvSpPr>
        <p:spPr>
          <a:xfrm>
            <a:off x="838200" y="1825624"/>
            <a:ext cx="10515599" cy="4738013"/>
          </a:xfrm>
        </p:spPr>
        <p:txBody>
          <a:bodyPr/>
          <a:lstStyle/>
          <a:p>
            <a:pPr marL="177800" indent="0">
              <a:buNone/>
            </a:pPr>
            <a:r>
              <a:rPr lang="en-US" b="1" dirty="0"/>
              <a:t>W</a:t>
            </a:r>
            <a:r>
              <a:rPr lang="en-US" b="1" dirty="0" smtClean="0"/>
              <a:t>hen </a:t>
            </a:r>
            <a:r>
              <a:rPr lang="en-US" b="1" dirty="0"/>
              <a:t>multiple threads share mutable data, each thread </a:t>
            </a:r>
            <a:r>
              <a:rPr lang="en-US" b="1" dirty="0" smtClean="0"/>
              <a:t>that reads </a:t>
            </a:r>
            <a:r>
              <a:rPr lang="en-US" b="1" dirty="0"/>
              <a:t>or writes the data must perform synchronization. </a:t>
            </a:r>
            <a:r>
              <a:rPr lang="en-US" dirty="0"/>
              <a:t>Without </a:t>
            </a:r>
            <a:r>
              <a:rPr lang="en-US" dirty="0" smtClean="0"/>
              <a:t>synchronization, there </a:t>
            </a:r>
            <a:r>
              <a:rPr lang="en-US" dirty="0"/>
              <a:t>is no guarantee that one thread’s changes will be visible to another. </a:t>
            </a:r>
            <a:endParaRPr lang="en-US" dirty="0" smtClean="0"/>
          </a:p>
          <a:p>
            <a:pPr marL="177800" indent="0">
              <a:buNone/>
            </a:pPr>
            <a:r>
              <a:rPr lang="en-US" dirty="0" smtClean="0"/>
              <a:t>The penalties </a:t>
            </a:r>
            <a:r>
              <a:rPr lang="en-US" dirty="0"/>
              <a:t>for failing to synchronize shared mutable data are liveness and </a:t>
            </a:r>
            <a:r>
              <a:rPr lang="en-US" dirty="0" smtClean="0"/>
              <a:t>safety failures</a:t>
            </a:r>
            <a:r>
              <a:rPr lang="en-US" dirty="0"/>
              <a:t>. These failures are among the most difficult to debug. They can be </a:t>
            </a:r>
            <a:r>
              <a:rPr lang="en-US" dirty="0" smtClean="0"/>
              <a:t>intermittent and </a:t>
            </a:r>
            <a:r>
              <a:rPr lang="en-US" dirty="0"/>
              <a:t>timing-dependent, and program behavior can vary radically from </a:t>
            </a:r>
            <a:r>
              <a:rPr lang="en-US" dirty="0" smtClean="0"/>
              <a:t>one VM </a:t>
            </a:r>
            <a:r>
              <a:rPr lang="en-US" dirty="0"/>
              <a:t>to another. </a:t>
            </a:r>
            <a:endParaRPr lang="en-US" dirty="0" smtClean="0"/>
          </a:p>
          <a:p>
            <a:pPr marL="177800" indent="0">
              <a:buNone/>
            </a:pPr>
            <a:r>
              <a:rPr lang="en-US" dirty="0" smtClean="0"/>
              <a:t>If </a:t>
            </a:r>
            <a:r>
              <a:rPr lang="en-US" dirty="0"/>
              <a:t>you need only inter-thread communication, and not </a:t>
            </a:r>
            <a:r>
              <a:rPr lang="en-US" dirty="0" smtClean="0"/>
              <a:t>mutual exclusion</a:t>
            </a:r>
            <a:r>
              <a:rPr lang="en-US" dirty="0"/>
              <a:t>, the volatile modifier is an acceptable form of synchronization, but </a:t>
            </a:r>
            <a:r>
              <a:rPr lang="en-US" dirty="0" smtClean="0"/>
              <a:t>it can </a:t>
            </a:r>
            <a:r>
              <a:rPr lang="en-US" dirty="0"/>
              <a:t>be tricky to use correctly.</a:t>
            </a:r>
          </a:p>
        </p:txBody>
      </p:sp>
    </p:spTree>
    <p:extLst>
      <p:ext uri="{BB962C8B-B14F-4D97-AF65-F5344CB8AC3E}">
        <p14:creationId xmlns:p14="http://schemas.microsoft.com/office/powerpoint/2010/main" val="3495942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67: Avoid excessive synchronization</a:t>
            </a:r>
            <a:endParaRPr lang="en-US" dirty="0"/>
          </a:p>
        </p:txBody>
      </p:sp>
      <p:sp>
        <p:nvSpPr>
          <p:cNvPr id="3" name="Text Placeholder 2"/>
          <p:cNvSpPr>
            <a:spLocks noGrp="1"/>
          </p:cNvSpPr>
          <p:nvPr>
            <p:ph type="body" idx="1"/>
          </p:nvPr>
        </p:nvSpPr>
        <p:spPr/>
        <p:txBody>
          <a:bodyPr/>
          <a:lstStyle/>
          <a:p>
            <a:pPr marL="177800" indent="0">
              <a:buNone/>
            </a:pPr>
            <a:r>
              <a:rPr lang="en-US" dirty="0"/>
              <a:t>A</a:t>
            </a:r>
            <a:r>
              <a:rPr lang="en-US" dirty="0" smtClean="0"/>
              <a:t>void </a:t>
            </a:r>
            <a:r>
              <a:rPr lang="en-US" dirty="0"/>
              <a:t>deadlock and data corruption, never call an alien </a:t>
            </a:r>
            <a:r>
              <a:rPr lang="en-US" dirty="0" smtClean="0"/>
              <a:t>method from </a:t>
            </a:r>
            <a:r>
              <a:rPr lang="en-US" dirty="0"/>
              <a:t>within a synchronized region. More generally, try to limit the amount </a:t>
            </a:r>
            <a:r>
              <a:rPr lang="en-US" dirty="0" smtClean="0"/>
              <a:t>of work </a:t>
            </a:r>
            <a:r>
              <a:rPr lang="en-US" dirty="0"/>
              <a:t>that you do from within synchronized regions. </a:t>
            </a:r>
            <a:endParaRPr lang="en-US" dirty="0" smtClean="0"/>
          </a:p>
          <a:p>
            <a:pPr marL="177800" indent="0">
              <a:buNone/>
            </a:pPr>
            <a:r>
              <a:rPr lang="en-US" dirty="0" smtClean="0"/>
              <a:t>When </a:t>
            </a:r>
            <a:r>
              <a:rPr lang="en-US" dirty="0"/>
              <a:t>you are designing </a:t>
            </a:r>
            <a:r>
              <a:rPr lang="en-US" dirty="0" smtClean="0"/>
              <a:t>a mutable </a:t>
            </a:r>
            <a:r>
              <a:rPr lang="en-US" dirty="0"/>
              <a:t>class, think about whether it should do its own synchronization. </a:t>
            </a:r>
            <a:endParaRPr lang="en-US" dirty="0" smtClean="0"/>
          </a:p>
          <a:p>
            <a:pPr marL="177800" indent="0">
              <a:buNone/>
            </a:pPr>
            <a:r>
              <a:rPr lang="en-US" dirty="0" smtClean="0"/>
              <a:t>In the modern </a:t>
            </a:r>
            <a:r>
              <a:rPr lang="en-US" dirty="0"/>
              <a:t>multicore era, it is more important than ever not to synchronize </a:t>
            </a:r>
            <a:r>
              <a:rPr lang="en-US" dirty="0" smtClean="0"/>
              <a:t>excessively. </a:t>
            </a:r>
          </a:p>
          <a:p>
            <a:pPr marL="177800" indent="0">
              <a:buNone/>
            </a:pPr>
            <a:r>
              <a:rPr lang="en-US" dirty="0" smtClean="0"/>
              <a:t>Synchronize </a:t>
            </a:r>
            <a:r>
              <a:rPr lang="en-US" dirty="0"/>
              <a:t>your class internally only if there is a good reason to do </a:t>
            </a:r>
            <a:r>
              <a:rPr lang="en-US" dirty="0" smtClean="0"/>
              <a:t>so, and </a:t>
            </a:r>
            <a:r>
              <a:rPr lang="en-US" dirty="0"/>
              <a:t>document your decision clearly</a:t>
            </a:r>
          </a:p>
        </p:txBody>
      </p:sp>
    </p:spTree>
    <p:extLst>
      <p:ext uri="{BB962C8B-B14F-4D97-AF65-F5344CB8AC3E}">
        <p14:creationId xmlns:p14="http://schemas.microsoft.com/office/powerpoint/2010/main" val="632284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68: Prefer executors and tasks to threads</a:t>
            </a:r>
            <a:endParaRPr lang="en-US" dirty="0"/>
          </a:p>
        </p:txBody>
      </p:sp>
      <p:sp>
        <p:nvSpPr>
          <p:cNvPr id="3" name="Text Placeholder 2"/>
          <p:cNvSpPr>
            <a:spLocks noGrp="1"/>
          </p:cNvSpPr>
          <p:nvPr>
            <p:ph type="body" idx="1"/>
          </p:nvPr>
        </p:nvSpPr>
        <p:spPr/>
        <p:txBody>
          <a:bodyPr/>
          <a:lstStyle/>
          <a:p>
            <a:pPr marL="177800" indent="0">
              <a:buNone/>
            </a:pPr>
            <a:r>
              <a:rPr lang="en-US" dirty="0" smtClean="0"/>
              <a:t>If you’re </a:t>
            </a:r>
            <a:r>
              <a:rPr lang="en-US" dirty="0"/>
              <a:t>writing a small program, or a lightly loaded server, using </a:t>
            </a:r>
            <a:r>
              <a:rPr lang="en-US" dirty="0" err="1" smtClean="0"/>
              <a:t>Executors.new-CachedThreadPool</a:t>
            </a:r>
            <a:r>
              <a:rPr lang="en-US" dirty="0" smtClean="0"/>
              <a:t> </a:t>
            </a:r>
            <a:r>
              <a:rPr lang="en-US" dirty="0"/>
              <a:t>is generally a good choice, as it demands no </a:t>
            </a:r>
            <a:r>
              <a:rPr lang="en-US" dirty="0" smtClean="0"/>
              <a:t>configuration and </a:t>
            </a:r>
            <a:r>
              <a:rPr lang="en-US" dirty="0"/>
              <a:t>generally “does the right thing</a:t>
            </a:r>
            <a:r>
              <a:rPr lang="en-US" dirty="0" smtClean="0"/>
              <a:t>.”</a:t>
            </a:r>
          </a:p>
          <a:p>
            <a:pPr marL="177800" indent="0">
              <a:buNone/>
            </a:pPr>
            <a:r>
              <a:rPr lang="en-US" dirty="0"/>
              <a:t>I</a:t>
            </a:r>
            <a:r>
              <a:rPr lang="en-US" dirty="0" smtClean="0"/>
              <a:t>n </a:t>
            </a:r>
            <a:r>
              <a:rPr lang="en-US" dirty="0"/>
              <a:t>a heavily loaded production </a:t>
            </a:r>
            <a:r>
              <a:rPr lang="en-US" dirty="0" smtClean="0"/>
              <a:t>server, using </a:t>
            </a:r>
            <a:r>
              <a:rPr lang="en-US" dirty="0" err="1"/>
              <a:t>Executors.newFixedThreadPool</a:t>
            </a:r>
            <a:r>
              <a:rPr lang="en-US" dirty="0"/>
              <a:t>, which gives </a:t>
            </a:r>
            <a:r>
              <a:rPr lang="en-US" dirty="0" smtClean="0"/>
              <a:t>you a </a:t>
            </a:r>
            <a:r>
              <a:rPr lang="en-US" dirty="0"/>
              <a:t>pool with a fixed number of threads, or using the </a:t>
            </a:r>
            <a:r>
              <a:rPr lang="en-US" dirty="0" err="1"/>
              <a:t>ThreadPoolExecutor</a:t>
            </a:r>
            <a:r>
              <a:rPr lang="en-US" dirty="0"/>
              <a:t> </a:t>
            </a:r>
            <a:r>
              <a:rPr lang="en-US" dirty="0" smtClean="0"/>
              <a:t>class directly</a:t>
            </a:r>
            <a:r>
              <a:rPr lang="en-US" dirty="0"/>
              <a:t>, for maximum control</a:t>
            </a:r>
            <a:r>
              <a:rPr lang="en-US" dirty="0" smtClean="0"/>
              <a:t>.</a:t>
            </a:r>
          </a:p>
          <a:p>
            <a:pPr marL="177800" indent="0">
              <a:buNone/>
            </a:pPr>
            <a:r>
              <a:rPr lang="en-US" dirty="0"/>
              <a:t>There are two kinds of tasks: </a:t>
            </a:r>
            <a:r>
              <a:rPr lang="en-US" dirty="0" smtClean="0"/>
              <a:t>Runnable and </a:t>
            </a:r>
            <a:r>
              <a:rPr lang="en-US" dirty="0"/>
              <a:t>its close cousin, Callable (which is like Runnable, except that </a:t>
            </a:r>
            <a:r>
              <a:rPr lang="en-US" dirty="0" smtClean="0"/>
              <a:t>it returns </a:t>
            </a:r>
            <a:r>
              <a:rPr lang="en-US" dirty="0"/>
              <a:t>a value).</a:t>
            </a:r>
          </a:p>
        </p:txBody>
      </p:sp>
    </p:spTree>
    <p:extLst>
      <p:ext uri="{BB962C8B-B14F-4D97-AF65-F5344CB8AC3E}">
        <p14:creationId xmlns:p14="http://schemas.microsoft.com/office/powerpoint/2010/main" val="4041128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higher-level </a:t>
            </a:r>
            <a:r>
              <a:rPr lang="en-US" b="1" dirty="0" smtClean="0"/>
              <a:t>Concurrency Utilities</a:t>
            </a:r>
            <a:endParaRPr lang="en-US" b="1" dirty="0"/>
          </a:p>
        </p:txBody>
      </p:sp>
      <p:sp>
        <p:nvSpPr>
          <p:cNvPr id="3" name="Text Placeholder 2"/>
          <p:cNvSpPr>
            <a:spLocks noGrp="1"/>
          </p:cNvSpPr>
          <p:nvPr>
            <p:ph type="body" idx="1"/>
          </p:nvPr>
        </p:nvSpPr>
        <p:spPr/>
        <p:txBody>
          <a:bodyPr/>
          <a:lstStyle/>
          <a:p>
            <a:pPr marL="177800" indent="0">
              <a:buNone/>
            </a:pPr>
            <a:r>
              <a:rPr lang="en-US" b="1" dirty="0"/>
              <a:t>Given the difficulty of using wait </a:t>
            </a:r>
            <a:r>
              <a:rPr lang="en-US" b="1" dirty="0" smtClean="0"/>
              <a:t>and notify </a:t>
            </a:r>
            <a:r>
              <a:rPr lang="en-US" b="1" dirty="0"/>
              <a:t>correctly, you should use the higher-level concurrency utilities instead.</a:t>
            </a:r>
          </a:p>
          <a:p>
            <a:pPr marL="177800" indent="0">
              <a:buNone/>
            </a:pPr>
            <a:r>
              <a:rPr lang="en-US" dirty="0"/>
              <a:t>The higher-level utilities in </a:t>
            </a:r>
            <a:r>
              <a:rPr lang="en-US" dirty="0" err="1"/>
              <a:t>java.util.concurrent</a:t>
            </a:r>
            <a:r>
              <a:rPr lang="en-US" dirty="0"/>
              <a:t> fall into three categories:</a:t>
            </a:r>
          </a:p>
          <a:p>
            <a:pPr marL="692150" indent="-514350">
              <a:buFont typeface="+mj-lt"/>
              <a:buAutoNum type="arabicPeriod"/>
            </a:pPr>
            <a:r>
              <a:rPr lang="en-US" dirty="0" smtClean="0"/>
              <a:t>	Executor </a:t>
            </a:r>
            <a:r>
              <a:rPr lang="en-US" dirty="0"/>
              <a:t>Framework, which was covered only briefly in Item 68; </a:t>
            </a:r>
            <a:endParaRPr lang="en-US" dirty="0" smtClean="0"/>
          </a:p>
          <a:p>
            <a:pPr marL="692150" indent="-514350">
              <a:buFont typeface="+mj-lt"/>
              <a:buAutoNum type="arabicPeriod"/>
            </a:pPr>
            <a:r>
              <a:rPr lang="en-US" dirty="0"/>
              <a:t>	</a:t>
            </a:r>
            <a:r>
              <a:rPr lang="en-US" dirty="0" smtClean="0"/>
              <a:t>concurrent</a:t>
            </a:r>
            <a:r>
              <a:rPr lang="en-US" dirty="0"/>
              <a:t> </a:t>
            </a:r>
            <a:r>
              <a:rPr lang="en-US" dirty="0" smtClean="0"/>
              <a:t>collections</a:t>
            </a:r>
          </a:p>
          <a:p>
            <a:pPr marL="692150" indent="-514350">
              <a:buFont typeface="+mj-lt"/>
              <a:buAutoNum type="arabicPeriod"/>
            </a:pPr>
            <a:r>
              <a:rPr lang="en-US" dirty="0"/>
              <a:t>	</a:t>
            </a:r>
            <a:r>
              <a:rPr lang="en-US" dirty="0" smtClean="0"/>
              <a:t>synchronizers</a:t>
            </a:r>
            <a:endParaRPr lang="en-US" dirty="0"/>
          </a:p>
        </p:txBody>
      </p:sp>
    </p:spTree>
    <p:extLst>
      <p:ext uri="{BB962C8B-B14F-4D97-AF65-F5344CB8AC3E}">
        <p14:creationId xmlns:p14="http://schemas.microsoft.com/office/powerpoint/2010/main" val="2065224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69: Prefer concurrency utilities to wait and notify</a:t>
            </a:r>
            <a:endParaRPr lang="en-US" dirty="0"/>
          </a:p>
        </p:txBody>
      </p:sp>
      <p:sp>
        <p:nvSpPr>
          <p:cNvPr id="3" name="Text Placeholder 2"/>
          <p:cNvSpPr>
            <a:spLocks noGrp="1"/>
          </p:cNvSpPr>
          <p:nvPr>
            <p:ph type="body" idx="1"/>
          </p:nvPr>
        </p:nvSpPr>
        <p:spPr/>
        <p:txBody>
          <a:bodyPr/>
          <a:lstStyle/>
          <a:p>
            <a:r>
              <a:rPr lang="en-US" dirty="0"/>
              <a:t>Unless you have a compelling </a:t>
            </a:r>
            <a:r>
              <a:rPr lang="en-US" dirty="0" smtClean="0"/>
              <a:t>reason to </a:t>
            </a:r>
            <a:r>
              <a:rPr lang="en-US" dirty="0"/>
              <a:t>do otherwise, </a:t>
            </a:r>
            <a:r>
              <a:rPr lang="en-US" b="1" dirty="0"/>
              <a:t>use </a:t>
            </a:r>
            <a:r>
              <a:rPr lang="en-US" b="1" dirty="0" err="1"/>
              <a:t>ConcurrentHashMap</a:t>
            </a:r>
            <a:r>
              <a:rPr lang="en-US" b="1" dirty="0"/>
              <a:t> in preference to </a:t>
            </a:r>
            <a:r>
              <a:rPr lang="en-US" b="1" dirty="0" err="1" smtClean="0"/>
              <a:t>Collections.synchronizedMap</a:t>
            </a:r>
            <a:r>
              <a:rPr lang="en-US" b="1" dirty="0"/>
              <a:t> </a:t>
            </a:r>
            <a:r>
              <a:rPr lang="en-US" b="1" dirty="0" smtClean="0"/>
              <a:t>or </a:t>
            </a:r>
            <a:r>
              <a:rPr lang="en-US" b="1" dirty="0" err="1" smtClean="0"/>
              <a:t>Hashtable</a:t>
            </a:r>
            <a:endParaRPr lang="en-US" b="1" dirty="0"/>
          </a:p>
          <a:p>
            <a:r>
              <a:rPr lang="en-US" b="1" dirty="0"/>
              <a:t>For </a:t>
            </a:r>
            <a:r>
              <a:rPr lang="en-US" b="1" dirty="0" smtClean="0"/>
              <a:t>interval timing</a:t>
            </a:r>
            <a:r>
              <a:rPr lang="en-US" b="1" dirty="0"/>
              <a:t>, always use </a:t>
            </a:r>
            <a:r>
              <a:rPr lang="en-US" b="1" dirty="0" err="1"/>
              <a:t>System.nanoTime</a:t>
            </a:r>
            <a:r>
              <a:rPr lang="en-US" b="1" dirty="0"/>
              <a:t> in preference to </a:t>
            </a:r>
            <a:r>
              <a:rPr lang="en-US" b="1" dirty="0" err="1" smtClean="0"/>
              <a:t>System.currentTime</a:t>
            </a:r>
            <a:r>
              <a:rPr lang="en-US" b="1" dirty="0" smtClean="0"/>
              <a:t>-Millis.</a:t>
            </a:r>
          </a:p>
          <a:p>
            <a:pPr marL="177800" indent="0">
              <a:buNone/>
            </a:pPr>
            <a:r>
              <a:rPr lang="en-US" b="1" dirty="0" smtClean="0"/>
              <a:t>Always </a:t>
            </a:r>
            <a:r>
              <a:rPr lang="en-US" b="1" dirty="0"/>
              <a:t>use the wait loop idiom to invoke the wait method; never invoke </a:t>
            </a:r>
            <a:r>
              <a:rPr lang="en-US" b="1" dirty="0" smtClean="0"/>
              <a:t>it outside </a:t>
            </a:r>
            <a:r>
              <a:rPr lang="en-US" b="1" dirty="0"/>
              <a:t>of a </a:t>
            </a:r>
            <a:r>
              <a:rPr lang="en-US" b="1" dirty="0" smtClean="0"/>
              <a:t>loop</a:t>
            </a:r>
          </a:p>
          <a:p>
            <a:pPr marL="177800" indent="0">
              <a:buNone/>
            </a:pPr>
            <a:r>
              <a:rPr lang="en-US" dirty="0"/>
              <a:t>S</a:t>
            </a:r>
            <a:r>
              <a:rPr lang="en-US" dirty="0" smtClean="0"/>
              <a:t>hould </a:t>
            </a:r>
            <a:r>
              <a:rPr lang="en-US" i="1" dirty="0"/>
              <a:t>always </a:t>
            </a:r>
            <a:r>
              <a:rPr lang="en-US" dirty="0"/>
              <a:t>use </a:t>
            </a:r>
            <a:r>
              <a:rPr lang="en-US" dirty="0" err="1"/>
              <a:t>notifyAll</a:t>
            </a:r>
            <a:r>
              <a:rPr lang="en-US" dirty="0"/>
              <a:t>.</a:t>
            </a:r>
          </a:p>
        </p:txBody>
      </p:sp>
    </p:spTree>
    <p:extLst>
      <p:ext uri="{BB962C8B-B14F-4D97-AF65-F5344CB8AC3E}">
        <p14:creationId xmlns:p14="http://schemas.microsoft.com/office/powerpoint/2010/main" val="2381154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70: Document thread </a:t>
            </a:r>
            <a:r>
              <a:rPr lang="en-US" b="1" dirty="0" smtClean="0"/>
              <a:t>safety (1)</a:t>
            </a:r>
            <a:endParaRPr lang="en-US" dirty="0"/>
          </a:p>
        </p:txBody>
      </p:sp>
      <p:sp>
        <p:nvSpPr>
          <p:cNvPr id="3" name="Text Placeholder 2"/>
          <p:cNvSpPr>
            <a:spLocks noGrp="1"/>
          </p:cNvSpPr>
          <p:nvPr>
            <p:ph type="body" idx="1"/>
          </p:nvPr>
        </p:nvSpPr>
        <p:spPr>
          <a:xfrm>
            <a:off x="838200" y="1377862"/>
            <a:ext cx="10515599" cy="5480137"/>
          </a:xfrm>
        </p:spPr>
        <p:txBody>
          <a:bodyPr/>
          <a:lstStyle/>
          <a:p>
            <a:pPr marL="177800" indent="0">
              <a:buNone/>
            </a:pPr>
            <a:r>
              <a:rPr lang="en-US" sz="2000" b="1" dirty="0" smtClean="0"/>
              <a:t>immutable</a:t>
            </a:r>
            <a:r>
              <a:rPr lang="en-US" sz="2000" dirty="0" smtClean="0"/>
              <a:t>—Instances </a:t>
            </a:r>
            <a:r>
              <a:rPr lang="en-US" sz="2000" dirty="0"/>
              <a:t>of this class appear constant. No external </a:t>
            </a:r>
            <a:r>
              <a:rPr lang="en-US" sz="2000" dirty="0" smtClean="0"/>
              <a:t>synchronization is </a:t>
            </a:r>
            <a:r>
              <a:rPr lang="en-US" sz="2000" dirty="0"/>
              <a:t>necessary. </a:t>
            </a:r>
            <a:r>
              <a:rPr lang="en-US" sz="2000" dirty="0" smtClean="0"/>
              <a:t>Examples include String, Long, and </a:t>
            </a:r>
            <a:r>
              <a:rPr lang="en-US" sz="2000" dirty="0" err="1" smtClean="0"/>
              <a:t>BigInteger</a:t>
            </a:r>
            <a:r>
              <a:rPr lang="en-US" sz="2000" dirty="0" smtClean="0"/>
              <a:t> (Item 15).</a:t>
            </a:r>
            <a:endParaRPr lang="en-US" sz="2000" dirty="0"/>
          </a:p>
          <a:p>
            <a:pPr marL="177800" indent="0">
              <a:buNone/>
            </a:pPr>
            <a:r>
              <a:rPr lang="en-US" sz="2000" b="1" dirty="0" smtClean="0"/>
              <a:t>unconditionally </a:t>
            </a:r>
            <a:r>
              <a:rPr lang="en-US" sz="2000" b="1" dirty="0"/>
              <a:t>thread-safe</a:t>
            </a:r>
            <a:r>
              <a:rPr lang="en-US" sz="2000" dirty="0"/>
              <a:t>—Instances of this class are mutable, but </a:t>
            </a:r>
            <a:r>
              <a:rPr lang="en-US" sz="2000" dirty="0" smtClean="0"/>
              <a:t>the class </a:t>
            </a:r>
            <a:r>
              <a:rPr lang="en-US" sz="2000" dirty="0"/>
              <a:t>has sufficient internal synchronization that its instances can be </a:t>
            </a:r>
            <a:r>
              <a:rPr lang="en-US" sz="2000" dirty="0" smtClean="0"/>
              <a:t>used concurrently </a:t>
            </a:r>
            <a:r>
              <a:rPr lang="en-US" sz="2000" dirty="0"/>
              <a:t>without the need for any external synchronization. </a:t>
            </a:r>
            <a:r>
              <a:rPr lang="en-US" sz="2000" dirty="0" smtClean="0"/>
              <a:t>Examples include </a:t>
            </a:r>
            <a:r>
              <a:rPr lang="en-US" sz="2000" dirty="0"/>
              <a:t>Random and </a:t>
            </a:r>
            <a:r>
              <a:rPr lang="en-US" sz="2000" dirty="0" err="1"/>
              <a:t>ConcurrentHashMap</a:t>
            </a:r>
            <a:r>
              <a:rPr lang="en-US" sz="2000" dirty="0"/>
              <a:t>.</a:t>
            </a:r>
          </a:p>
          <a:p>
            <a:pPr marL="177800" indent="0">
              <a:buNone/>
            </a:pPr>
            <a:r>
              <a:rPr lang="en-US" sz="2000" b="1" dirty="0" smtClean="0"/>
              <a:t>conditionally </a:t>
            </a:r>
            <a:r>
              <a:rPr lang="en-US" sz="2000" b="1" dirty="0"/>
              <a:t>thread-safe</a:t>
            </a:r>
            <a:r>
              <a:rPr lang="en-US" sz="2000" dirty="0"/>
              <a:t>—Like unconditionally thread-safe, except </a:t>
            </a:r>
            <a:r>
              <a:rPr lang="en-US" sz="2000" dirty="0" smtClean="0"/>
              <a:t>that some </a:t>
            </a:r>
            <a:r>
              <a:rPr lang="en-US" sz="2000" dirty="0"/>
              <a:t>methods require external synchronization for safe concurrent </a:t>
            </a:r>
            <a:r>
              <a:rPr lang="en-US" sz="2000" dirty="0" smtClean="0"/>
              <a:t>use. Examples </a:t>
            </a:r>
            <a:r>
              <a:rPr lang="en-US" sz="2000" dirty="0"/>
              <a:t>include the collections returned by the </a:t>
            </a:r>
            <a:r>
              <a:rPr lang="en-US" sz="2000" dirty="0" err="1" smtClean="0"/>
              <a:t>Collections.synchronized</a:t>
            </a:r>
            <a:r>
              <a:rPr lang="en-US" sz="2000" dirty="0"/>
              <a:t> </a:t>
            </a:r>
            <a:r>
              <a:rPr lang="en-US" sz="2000" dirty="0" smtClean="0"/>
              <a:t>wrappers</a:t>
            </a:r>
            <a:r>
              <a:rPr lang="en-US" sz="2000" dirty="0"/>
              <a:t>, whose iterators require external synchronization.</a:t>
            </a:r>
          </a:p>
          <a:p>
            <a:pPr marL="177800" indent="0">
              <a:buNone/>
            </a:pPr>
            <a:r>
              <a:rPr lang="en-US" sz="2000" b="1" dirty="0" smtClean="0"/>
              <a:t>not thread-safe</a:t>
            </a:r>
            <a:r>
              <a:rPr lang="en-US" sz="2000" dirty="0" smtClean="0"/>
              <a:t>—Instances of this class are mutable. To use them concurrently, clients must surround each method invocation (or invocation sequence) with external synchronization of the clients’ choosing. Examples include the  general-purpose </a:t>
            </a:r>
            <a:r>
              <a:rPr lang="en-US" sz="2000" dirty="0"/>
              <a:t>collection implementations, such as </a:t>
            </a:r>
            <a:r>
              <a:rPr lang="en-US" sz="2000" dirty="0" err="1"/>
              <a:t>ArrayList</a:t>
            </a:r>
            <a:r>
              <a:rPr lang="en-US" sz="2000" dirty="0"/>
              <a:t> and </a:t>
            </a:r>
            <a:r>
              <a:rPr lang="en-US" sz="2000" dirty="0" err="1"/>
              <a:t>HashMap</a:t>
            </a:r>
            <a:r>
              <a:rPr lang="en-US" sz="2000" dirty="0"/>
              <a:t>.</a:t>
            </a:r>
          </a:p>
          <a:p>
            <a:pPr marL="177800" indent="0">
              <a:buNone/>
            </a:pPr>
            <a:r>
              <a:rPr lang="en-US" sz="2000" b="1" dirty="0" smtClean="0"/>
              <a:t>thread-hostile—</a:t>
            </a:r>
            <a:r>
              <a:rPr lang="en-US" sz="2000" dirty="0" smtClean="0"/>
              <a:t>This </a:t>
            </a:r>
            <a:r>
              <a:rPr lang="en-US" sz="2000" dirty="0"/>
              <a:t>class is not safe for concurrent use even if all method </a:t>
            </a:r>
            <a:r>
              <a:rPr lang="en-US" sz="2000" dirty="0" smtClean="0"/>
              <a:t>invocations are </a:t>
            </a:r>
            <a:r>
              <a:rPr lang="en-US" sz="2000" dirty="0"/>
              <a:t>surrounded by external synchronization. Thread hostility </a:t>
            </a:r>
            <a:r>
              <a:rPr lang="en-US" sz="2000" dirty="0" err="1" smtClean="0"/>
              <a:t>usuall</a:t>
            </a:r>
            <a:r>
              <a:rPr lang="en-US" sz="2000" dirty="0" smtClean="0"/>
              <a:t> results </a:t>
            </a:r>
            <a:r>
              <a:rPr lang="en-US" sz="2000" dirty="0"/>
              <a:t>from modifying static data without synchronization. No one writes  </a:t>
            </a:r>
            <a:r>
              <a:rPr lang="en-US" sz="2000" dirty="0" smtClean="0"/>
              <a:t>thread-hostile </a:t>
            </a:r>
            <a:r>
              <a:rPr lang="en-US" sz="2000" dirty="0"/>
              <a:t>class on purpose; such classes result from the failure to </a:t>
            </a:r>
            <a:r>
              <a:rPr lang="en-US" sz="2000" dirty="0" smtClean="0"/>
              <a:t>consider concurrency</a:t>
            </a:r>
            <a:r>
              <a:rPr lang="en-US" sz="2000" dirty="0"/>
              <a:t>. Luckily, there are very few thread-hostile classes or methods </a:t>
            </a:r>
            <a:r>
              <a:rPr lang="en-US" sz="2000" dirty="0" smtClean="0"/>
              <a:t>in the </a:t>
            </a:r>
            <a:r>
              <a:rPr lang="en-US" sz="2000" dirty="0"/>
              <a:t>Java libraries. The </a:t>
            </a:r>
            <a:r>
              <a:rPr lang="en-US" sz="2000" dirty="0" err="1"/>
              <a:t>System.runFinalizersOnExit</a:t>
            </a:r>
            <a:r>
              <a:rPr lang="en-US" sz="2000" dirty="0"/>
              <a:t> method is </a:t>
            </a:r>
            <a:r>
              <a:rPr lang="en-US" sz="2000" dirty="0" smtClean="0"/>
              <a:t>thread-hostile and </a:t>
            </a:r>
            <a:r>
              <a:rPr lang="en-US" sz="2000" dirty="0"/>
              <a:t>has been deprecated.</a:t>
            </a:r>
          </a:p>
        </p:txBody>
      </p:sp>
    </p:spTree>
    <p:extLst>
      <p:ext uri="{BB962C8B-B14F-4D97-AF65-F5344CB8AC3E}">
        <p14:creationId xmlns:p14="http://schemas.microsoft.com/office/powerpoint/2010/main" val="4070974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 the documentation</a:t>
            </a:r>
            <a:br>
              <a:rPr lang="en-US" dirty="0"/>
            </a:br>
            <a:r>
              <a:rPr lang="en-US" dirty="0"/>
              <a:t>for </a:t>
            </a:r>
            <a:r>
              <a:rPr lang="en-US" dirty="0" err="1"/>
              <a:t>Collections.synchronizedMap</a:t>
            </a:r>
            <a:r>
              <a:rPr lang="en-US" dirty="0"/>
              <a:t> says this</a:t>
            </a:r>
          </a:p>
        </p:txBody>
      </p:sp>
      <p:sp>
        <p:nvSpPr>
          <p:cNvPr id="3" name="Text Placeholder 2"/>
          <p:cNvSpPr>
            <a:spLocks noGrp="1"/>
          </p:cNvSpPr>
          <p:nvPr>
            <p:ph type="body" idx="1"/>
          </p:nvPr>
        </p:nvSpPr>
        <p:spPr/>
        <p:txBody>
          <a:bodyPr/>
          <a:lstStyle/>
          <a:p>
            <a:pPr marL="177800" indent="0">
              <a:buNone/>
            </a:pPr>
            <a:r>
              <a:rPr lang="en-US" dirty="0"/>
              <a:t>It is imperative that the user manually synchronize on the returned map </a:t>
            </a:r>
            <a:r>
              <a:rPr lang="en-US" dirty="0" smtClean="0"/>
              <a:t>when iterating </a:t>
            </a:r>
            <a:r>
              <a:rPr lang="en-US" dirty="0"/>
              <a:t>over any of its collection views:</a:t>
            </a:r>
          </a:p>
          <a:p>
            <a:pPr marL="177800" indent="0">
              <a:buNone/>
            </a:pPr>
            <a:r>
              <a:rPr lang="en-US" sz="1600" dirty="0"/>
              <a:t>Map&lt;K, V&gt; m = </a:t>
            </a:r>
            <a:r>
              <a:rPr lang="en-US" sz="1600" dirty="0" err="1"/>
              <a:t>Collections.synchronizedMap</a:t>
            </a:r>
            <a:r>
              <a:rPr lang="en-US" sz="1600" dirty="0"/>
              <a:t>(new </a:t>
            </a:r>
            <a:r>
              <a:rPr lang="en-US" sz="1600" dirty="0" err="1"/>
              <a:t>HashMap</a:t>
            </a:r>
            <a:r>
              <a:rPr lang="en-US" sz="1600" dirty="0"/>
              <a:t>&lt;K, V&gt;());</a:t>
            </a:r>
          </a:p>
          <a:p>
            <a:pPr marL="177800" indent="0">
              <a:buNone/>
            </a:pPr>
            <a:r>
              <a:rPr lang="en-US" sz="1600" dirty="0"/>
              <a:t>...</a:t>
            </a:r>
          </a:p>
          <a:p>
            <a:pPr marL="177800" indent="0">
              <a:buNone/>
            </a:pPr>
            <a:r>
              <a:rPr lang="en-US" sz="1600" dirty="0"/>
              <a:t>Set&lt;K&gt; s = </a:t>
            </a:r>
            <a:r>
              <a:rPr lang="en-US" sz="1600" dirty="0" err="1"/>
              <a:t>m.keySet</a:t>
            </a:r>
            <a:r>
              <a:rPr lang="en-US" sz="1600" dirty="0"/>
              <a:t>(); // Needn't be in synchronized block</a:t>
            </a:r>
          </a:p>
          <a:p>
            <a:pPr marL="177800" indent="0">
              <a:buNone/>
            </a:pPr>
            <a:r>
              <a:rPr lang="en-US" sz="1600" dirty="0"/>
              <a:t>...</a:t>
            </a:r>
          </a:p>
          <a:p>
            <a:pPr marL="177800" indent="0">
              <a:buNone/>
            </a:pPr>
            <a:r>
              <a:rPr lang="en-US" sz="1600" dirty="0"/>
              <a:t>synchronized(m) { // Synchronizing on m, not s!</a:t>
            </a:r>
          </a:p>
          <a:p>
            <a:pPr marL="177800" indent="0">
              <a:buNone/>
            </a:pPr>
            <a:r>
              <a:rPr lang="en-US" sz="1600" dirty="0" smtClean="0"/>
              <a:t>	for </a:t>
            </a:r>
            <a:r>
              <a:rPr lang="en-US" sz="1600" dirty="0"/>
              <a:t>(K key : s)</a:t>
            </a:r>
          </a:p>
          <a:p>
            <a:pPr marL="177800" indent="0">
              <a:buNone/>
            </a:pPr>
            <a:r>
              <a:rPr lang="en-US" sz="1600" dirty="0" smtClean="0"/>
              <a:t>	</a:t>
            </a:r>
            <a:r>
              <a:rPr lang="en-US" sz="1600" dirty="0" err="1" smtClean="0"/>
              <a:t>key.f</a:t>
            </a:r>
            <a:r>
              <a:rPr lang="en-US" sz="1600" dirty="0"/>
              <a:t>();</a:t>
            </a:r>
          </a:p>
          <a:p>
            <a:pPr marL="177800" indent="0">
              <a:buNone/>
            </a:pPr>
            <a:r>
              <a:rPr lang="en-US" sz="1600" dirty="0"/>
              <a:t>}</a:t>
            </a:r>
          </a:p>
          <a:p>
            <a:pPr marL="177800" indent="0">
              <a:buNone/>
            </a:pPr>
            <a:r>
              <a:rPr lang="en-US" dirty="0"/>
              <a:t>Failure to follow this advice may result in non-deterministic behavior</a:t>
            </a:r>
          </a:p>
        </p:txBody>
      </p:sp>
    </p:spTree>
    <p:extLst>
      <p:ext uri="{BB962C8B-B14F-4D97-AF65-F5344CB8AC3E}">
        <p14:creationId xmlns:p14="http://schemas.microsoft.com/office/powerpoint/2010/main" val="98716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860872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private lock object</a:t>
            </a:r>
            <a:endParaRPr lang="en-US" dirty="0"/>
          </a:p>
        </p:txBody>
      </p:sp>
      <p:sp>
        <p:nvSpPr>
          <p:cNvPr id="3" name="Text Placeholder 2"/>
          <p:cNvSpPr>
            <a:spLocks noGrp="1"/>
          </p:cNvSpPr>
          <p:nvPr>
            <p:ph type="body" idx="1"/>
          </p:nvPr>
        </p:nvSpPr>
        <p:spPr>
          <a:xfrm>
            <a:off x="588724" y="1825624"/>
            <a:ext cx="10765076" cy="5032375"/>
          </a:xfrm>
        </p:spPr>
        <p:txBody>
          <a:bodyPr/>
          <a:lstStyle/>
          <a:p>
            <a:pPr marL="177800" indent="0">
              <a:buNone/>
            </a:pPr>
            <a:r>
              <a:rPr lang="en-US" dirty="0"/>
              <a:t>To prevent this </a:t>
            </a:r>
            <a:r>
              <a:rPr lang="en-US" dirty="0" smtClean="0"/>
              <a:t>denial-of-service </a:t>
            </a:r>
            <a:r>
              <a:rPr lang="en-US" dirty="0"/>
              <a:t>attack, you can use a </a:t>
            </a:r>
            <a:r>
              <a:rPr lang="en-US" i="1" dirty="0"/>
              <a:t>private lock </a:t>
            </a:r>
            <a:r>
              <a:rPr lang="en-US" i="1" dirty="0" smtClean="0"/>
              <a:t>object </a:t>
            </a:r>
            <a:r>
              <a:rPr lang="en-US" dirty="0" smtClean="0"/>
              <a:t>instead </a:t>
            </a:r>
            <a:r>
              <a:rPr lang="en-US" dirty="0"/>
              <a:t>of using synchronized methods (which imply a publicly accessible lock):</a:t>
            </a:r>
          </a:p>
          <a:p>
            <a:pPr marL="177800" indent="0">
              <a:buNone/>
            </a:pPr>
            <a:r>
              <a:rPr lang="en-US" sz="2000" b="1" dirty="0"/>
              <a:t>// Private lock object idiom - thwarts denial-of-service attack</a:t>
            </a:r>
          </a:p>
          <a:p>
            <a:pPr marL="177800" indent="0">
              <a:buNone/>
            </a:pPr>
            <a:r>
              <a:rPr lang="en-US" sz="2000" dirty="0"/>
              <a:t>private final Object lock = new Object();</a:t>
            </a:r>
          </a:p>
          <a:p>
            <a:pPr marL="177800" indent="0">
              <a:buNone/>
            </a:pPr>
            <a:r>
              <a:rPr lang="en-US" sz="2000" dirty="0"/>
              <a:t>public void foo() {</a:t>
            </a:r>
          </a:p>
          <a:p>
            <a:pPr marL="177800" indent="0">
              <a:buNone/>
            </a:pPr>
            <a:r>
              <a:rPr lang="en-US" sz="2000" dirty="0" smtClean="0"/>
              <a:t>	synchronized(lock</a:t>
            </a:r>
            <a:r>
              <a:rPr lang="en-US" sz="2000" dirty="0"/>
              <a:t>) {</a:t>
            </a:r>
          </a:p>
          <a:p>
            <a:pPr marL="177800" indent="0">
              <a:buNone/>
            </a:pPr>
            <a:r>
              <a:rPr lang="en-US" sz="2000" dirty="0"/>
              <a:t>...</a:t>
            </a:r>
          </a:p>
          <a:p>
            <a:pPr marL="177800" indent="0">
              <a:buNone/>
            </a:pPr>
            <a:r>
              <a:rPr lang="en-US" sz="2000" dirty="0" smtClean="0"/>
              <a:t>	}</a:t>
            </a:r>
            <a:endParaRPr lang="en-US" sz="2000" dirty="0"/>
          </a:p>
          <a:p>
            <a:pPr marL="177800" indent="0">
              <a:buNone/>
            </a:pPr>
            <a:r>
              <a:rPr lang="en-US" sz="2000" dirty="0" smtClean="0"/>
              <a:t>}</a:t>
            </a:r>
          </a:p>
          <a:p>
            <a:pPr marL="177800" indent="0">
              <a:buNone/>
            </a:pPr>
            <a:r>
              <a:rPr lang="en-US" dirty="0"/>
              <a:t>T</a:t>
            </a:r>
            <a:r>
              <a:rPr lang="en-US" dirty="0" smtClean="0"/>
              <a:t>he </a:t>
            </a:r>
            <a:r>
              <a:rPr lang="en-US" dirty="0"/>
              <a:t>private lock object is inaccessible to clients of the class, it is </a:t>
            </a:r>
            <a:r>
              <a:rPr lang="en-US" dirty="0" smtClean="0"/>
              <a:t>impossible for </a:t>
            </a:r>
            <a:r>
              <a:rPr lang="en-US" dirty="0"/>
              <a:t>them to interfere with the object’s synchronization</a:t>
            </a:r>
          </a:p>
        </p:txBody>
      </p:sp>
    </p:spTree>
    <p:extLst>
      <p:ext uri="{BB962C8B-B14F-4D97-AF65-F5344CB8AC3E}">
        <p14:creationId xmlns:p14="http://schemas.microsoft.com/office/powerpoint/2010/main" val="896974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70: Document thread </a:t>
            </a:r>
            <a:r>
              <a:rPr lang="en-US" b="1" dirty="0" smtClean="0"/>
              <a:t>safety (2)</a:t>
            </a:r>
            <a:endParaRPr lang="en-US" dirty="0"/>
          </a:p>
        </p:txBody>
      </p:sp>
      <p:sp>
        <p:nvSpPr>
          <p:cNvPr id="3" name="Text Placeholder 2"/>
          <p:cNvSpPr>
            <a:spLocks noGrp="1"/>
          </p:cNvSpPr>
          <p:nvPr>
            <p:ph type="body" idx="1"/>
          </p:nvPr>
        </p:nvSpPr>
        <p:spPr/>
        <p:txBody>
          <a:bodyPr/>
          <a:lstStyle/>
          <a:p>
            <a:pPr marL="177800" indent="0">
              <a:buNone/>
            </a:pPr>
            <a:r>
              <a:rPr lang="en-US" dirty="0"/>
              <a:t>E</a:t>
            </a:r>
            <a:r>
              <a:rPr lang="en-US" dirty="0" smtClean="0"/>
              <a:t>very </a:t>
            </a:r>
            <a:r>
              <a:rPr lang="en-US" dirty="0"/>
              <a:t>class should clearly document its thread safety </a:t>
            </a:r>
            <a:r>
              <a:rPr lang="en-US" dirty="0" smtClean="0"/>
              <a:t>properties with </a:t>
            </a:r>
            <a:r>
              <a:rPr lang="en-US" dirty="0"/>
              <a:t>a carefully worded prose description or a thread safety annotation. </a:t>
            </a:r>
            <a:r>
              <a:rPr lang="en-US" dirty="0" smtClean="0"/>
              <a:t>The synchronized </a:t>
            </a:r>
            <a:r>
              <a:rPr lang="en-US" dirty="0"/>
              <a:t>modifier plays no part in this documentation. </a:t>
            </a:r>
            <a:r>
              <a:rPr lang="en-US" dirty="0" smtClean="0"/>
              <a:t>Conditionally thread-safe </a:t>
            </a:r>
            <a:r>
              <a:rPr lang="en-US" dirty="0"/>
              <a:t>classes must document which method invocation sequences </a:t>
            </a:r>
            <a:r>
              <a:rPr lang="en-US" dirty="0" smtClean="0"/>
              <a:t>require external </a:t>
            </a:r>
            <a:r>
              <a:rPr lang="en-US" dirty="0"/>
              <a:t>synchronization, and which lock to acquire when executing </a:t>
            </a:r>
            <a:r>
              <a:rPr lang="en-US" dirty="0" smtClean="0"/>
              <a:t>these sequences</a:t>
            </a:r>
            <a:r>
              <a:rPr lang="en-US" dirty="0"/>
              <a:t>. </a:t>
            </a:r>
            <a:endParaRPr lang="en-US" dirty="0" smtClean="0"/>
          </a:p>
          <a:p>
            <a:pPr marL="177800" indent="0">
              <a:buNone/>
            </a:pPr>
            <a:r>
              <a:rPr lang="en-US" dirty="0" smtClean="0"/>
              <a:t>If </a:t>
            </a:r>
            <a:r>
              <a:rPr lang="en-US" dirty="0"/>
              <a:t>you write an unconditionally thread-safe class, consider using a </a:t>
            </a:r>
            <a:r>
              <a:rPr lang="en-US" dirty="0" smtClean="0"/>
              <a:t>private lock </a:t>
            </a:r>
            <a:r>
              <a:rPr lang="en-US" dirty="0"/>
              <a:t>object in place of synchronized methods. This protects you against </a:t>
            </a:r>
            <a:r>
              <a:rPr lang="en-US" dirty="0" smtClean="0"/>
              <a:t>synchronization interference </a:t>
            </a:r>
            <a:r>
              <a:rPr lang="en-US" dirty="0"/>
              <a:t>by clients and subclasses and gives you the flexibility </a:t>
            </a:r>
            <a:r>
              <a:rPr lang="en-US" dirty="0" smtClean="0"/>
              <a:t>to adopt </a:t>
            </a:r>
            <a:r>
              <a:rPr lang="en-US" dirty="0"/>
              <a:t>a more sophisticated approach to concurrency control in a later release</a:t>
            </a:r>
          </a:p>
        </p:txBody>
      </p:sp>
    </p:spTree>
    <p:extLst>
      <p:ext uri="{BB962C8B-B14F-4D97-AF65-F5344CB8AC3E}">
        <p14:creationId xmlns:p14="http://schemas.microsoft.com/office/powerpoint/2010/main" val="2899031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71: Use lazy initialization judiciously</a:t>
            </a:r>
            <a:endParaRPr lang="en-US" dirty="0"/>
          </a:p>
        </p:txBody>
      </p:sp>
      <p:sp>
        <p:nvSpPr>
          <p:cNvPr id="3" name="Text Placeholder 2"/>
          <p:cNvSpPr>
            <a:spLocks noGrp="1"/>
          </p:cNvSpPr>
          <p:nvPr>
            <p:ph type="body" idx="1"/>
          </p:nvPr>
        </p:nvSpPr>
        <p:spPr/>
        <p:txBody>
          <a:bodyPr/>
          <a:lstStyle/>
          <a:p>
            <a:pPr marL="177800" indent="0">
              <a:buNone/>
            </a:pPr>
            <a:r>
              <a:rPr lang="en-US" i="1" dirty="0"/>
              <a:t>Lazy initialization </a:t>
            </a:r>
            <a:r>
              <a:rPr lang="en-US" dirty="0"/>
              <a:t>is the act of delaying the initialization of a field until </a:t>
            </a:r>
            <a:r>
              <a:rPr lang="en-US" dirty="0" smtClean="0"/>
              <a:t>its value </a:t>
            </a:r>
            <a:r>
              <a:rPr lang="en-US" dirty="0"/>
              <a:t>is </a:t>
            </a:r>
            <a:r>
              <a:rPr lang="en-US" dirty="0" smtClean="0"/>
              <a:t>needed</a:t>
            </a:r>
          </a:p>
          <a:p>
            <a:pPr marL="177800" indent="0">
              <a:buNone/>
            </a:pPr>
            <a:r>
              <a:rPr lang="en-US" b="1" dirty="0"/>
              <a:t>// Lazy initialization holder class idiom for static fields</a:t>
            </a:r>
          </a:p>
          <a:p>
            <a:pPr marL="177800" indent="0">
              <a:buNone/>
            </a:pPr>
            <a:r>
              <a:rPr lang="en-US" dirty="0" smtClean="0"/>
              <a:t> private </a:t>
            </a:r>
            <a:r>
              <a:rPr lang="en-US" dirty="0"/>
              <a:t>static class </a:t>
            </a:r>
            <a:r>
              <a:rPr lang="en-US" dirty="0" err="1"/>
              <a:t>FieldHolder</a:t>
            </a:r>
            <a:r>
              <a:rPr lang="en-US" dirty="0"/>
              <a:t> {</a:t>
            </a:r>
          </a:p>
          <a:p>
            <a:pPr marL="177800" indent="0">
              <a:buNone/>
            </a:pPr>
            <a:r>
              <a:rPr lang="en-US" dirty="0" smtClean="0"/>
              <a:t> static </a:t>
            </a:r>
            <a:r>
              <a:rPr lang="en-US" dirty="0"/>
              <a:t>final </a:t>
            </a:r>
            <a:r>
              <a:rPr lang="en-US" dirty="0" err="1"/>
              <a:t>FieldType</a:t>
            </a:r>
            <a:r>
              <a:rPr lang="en-US" dirty="0"/>
              <a:t> field = </a:t>
            </a:r>
            <a:r>
              <a:rPr lang="en-US" dirty="0" err="1"/>
              <a:t>computeFieldValue</a:t>
            </a:r>
            <a:r>
              <a:rPr lang="en-US" dirty="0"/>
              <a:t>();</a:t>
            </a:r>
          </a:p>
          <a:p>
            <a:pPr marL="177800" indent="0">
              <a:buNone/>
            </a:pPr>
            <a:r>
              <a:rPr lang="en-US" dirty="0" smtClean="0"/>
              <a:t> }</a:t>
            </a:r>
            <a:endParaRPr lang="en-US" dirty="0"/>
          </a:p>
          <a:p>
            <a:pPr marL="177800" indent="0">
              <a:buNone/>
            </a:pPr>
            <a:r>
              <a:rPr lang="en-US" dirty="0" smtClean="0"/>
              <a:t> static </a:t>
            </a:r>
            <a:r>
              <a:rPr lang="en-US" dirty="0" err="1"/>
              <a:t>FieldType</a:t>
            </a:r>
            <a:r>
              <a:rPr lang="en-US" dirty="0"/>
              <a:t> </a:t>
            </a:r>
            <a:r>
              <a:rPr lang="en-US" dirty="0" err="1"/>
              <a:t>getField</a:t>
            </a:r>
            <a:r>
              <a:rPr lang="en-US" dirty="0"/>
              <a:t>() { return </a:t>
            </a:r>
            <a:r>
              <a:rPr lang="en-US" dirty="0" err="1"/>
              <a:t>FieldHolder.field</a:t>
            </a:r>
            <a:r>
              <a:rPr lang="en-US" dirty="0"/>
              <a:t>; }</a:t>
            </a:r>
          </a:p>
        </p:txBody>
      </p:sp>
    </p:spTree>
    <p:extLst>
      <p:ext uri="{BB962C8B-B14F-4D97-AF65-F5344CB8AC3E}">
        <p14:creationId xmlns:p14="http://schemas.microsoft.com/office/powerpoint/2010/main" val="3155785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double-check </a:t>
            </a:r>
            <a:r>
              <a:rPr lang="en-US" b="1" i="1" dirty="0" smtClean="0"/>
              <a:t>idiom</a:t>
            </a:r>
            <a:endParaRPr lang="en-US" dirty="0"/>
          </a:p>
        </p:txBody>
      </p:sp>
      <p:sp>
        <p:nvSpPr>
          <p:cNvPr id="3" name="Text Placeholder 2"/>
          <p:cNvSpPr>
            <a:spLocks noGrp="1"/>
          </p:cNvSpPr>
          <p:nvPr>
            <p:ph type="body" idx="1"/>
          </p:nvPr>
        </p:nvSpPr>
        <p:spPr>
          <a:xfrm>
            <a:off x="838200" y="1825624"/>
            <a:ext cx="10515599" cy="5032375"/>
          </a:xfrm>
        </p:spPr>
        <p:txBody>
          <a:bodyPr/>
          <a:lstStyle/>
          <a:p>
            <a:pPr marL="177800" indent="0">
              <a:buNone/>
            </a:pPr>
            <a:r>
              <a:rPr lang="en-US" b="1" dirty="0"/>
              <a:t>If you need to use lazy initialization for performance on an instance </a:t>
            </a:r>
            <a:r>
              <a:rPr lang="en-US" b="1" dirty="0" smtClean="0"/>
              <a:t>field, use </a:t>
            </a:r>
            <a:r>
              <a:rPr lang="en-US" b="1" dirty="0"/>
              <a:t>the </a:t>
            </a:r>
            <a:r>
              <a:rPr lang="en-US" b="1" i="1" dirty="0"/>
              <a:t>double-check </a:t>
            </a:r>
            <a:r>
              <a:rPr lang="en-US" b="1" i="1" dirty="0" smtClean="0"/>
              <a:t>idiom</a:t>
            </a:r>
          </a:p>
          <a:p>
            <a:pPr marL="177800" indent="0">
              <a:buNone/>
            </a:pPr>
            <a:r>
              <a:rPr lang="en-US" sz="1800" b="1" dirty="0"/>
              <a:t>// Double-check idiom for lazy initialization of instance fields</a:t>
            </a:r>
          </a:p>
          <a:p>
            <a:pPr marL="177800" indent="0">
              <a:buNone/>
            </a:pPr>
            <a:r>
              <a:rPr lang="en-US" sz="1800" dirty="0"/>
              <a:t>private </a:t>
            </a:r>
            <a:r>
              <a:rPr lang="en-US" sz="1800" b="1" dirty="0"/>
              <a:t>volatile </a:t>
            </a:r>
            <a:r>
              <a:rPr lang="en-US" sz="1800" dirty="0" err="1"/>
              <a:t>FieldType</a:t>
            </a:r>
            <a:r>
              <a:rPr lang="en-US" sz="1800" dirty="0"/>
              <a:t> field;</a:t>
            </a:r>
          </a:p>
          <a:p>
            <a:pPr marL="177800" indent="0">
              <a:buNone/>
            </a:pPr>
            <a:r>
              <a:rPr lang="en-US" sz="1800" dirty="0" err="1"/>
              <a:t>FieldType</a:t>
            </a:r>
            <a:r>
              <a:rPr lang="en-US" sz="1800" dirty="0"/>
              <a:t> </a:t>
            </a:r>
            <a:r>
              <a:rPr lang="en-US" sz="1800" dirty="0" err="1"/>
              <a:t>getField</a:t>
            </a:r>
            <a:r>
              <a:rPr lang="en-US" sz="1800" dirty="0"/>
              <a:t>() {</a:t>
            </a:r>
          </a:p>
          <a:p>
            <a:pPr marL="177800" indent="0">
              <a:buNone/>
            </a:pPr>
            <a:r>
              <a:rPr lang="en-US" sz="1800" dirty="0" err="1"/>
              <a:t>FieldType</a:t>
            </a:r>
            <a:r>
              <a:rPr lang="en-US" sz="1800" dirty="0"/>
              <a:t> result = field;</a:t>
            </a:r>
          </a:p>
          <a:p>
            <a:pPr marL="177800" indent="0">
              <a:buNone/>
            </a:pPr>
            <a:r>
              <a:rPr lang="en-US" sz="1800" dirty="0"/>
              <a:t>if (result == null) { // First check (no locking)</a:t>
            </a:r>
          </a:p>
          <a:p>
            <a:pPr marL="177800" indent="0">
              <a:buNone/>
            </a:pPr>
            <a:r>
              <a:rPr lang="en-US" sz="1800" dirty="0" smtClean="0"/>
              <a:t>	synchronized(this</a:t>
            </a:r>
            <a:r>
              <a:rPr lang="en-US" sz="1800" dirty="0"/>
              <a:t>) {</a:t>
            </a:r>
          </a:p>
          <a:p>
            <a:pPr marL="177800" indent="0">
              <a:buNone/>
            </a:pPr>
            <a:r>
              <a:rPr lang="en-US" sz="1800" dirty="0" smtClean="0"/>
              <a:t>		result </a:t>
            </a:r>
            <a:r>
              <a:rPr lang="en-US" sz="1800" dirty="0"/>
              <a:t>= field;</a:t>
            </a:r>
          </a:p>
          <a:p>
            <a:pPr marL="177800" indent="0">
              <a:buNone/>
            </a:pPr>
            <a:r>
              <a:rPr lang="en-US" sz="1800" dirty="0" smtClean="0"/>
              <a:t>	if </a:t>
            </a:r>
            <a:r>
              <a:rPr lang="en-US" sz="1800" dirty="0"/>
              <a:t>(result == null) // Second check (with locking)</a:t>
            </a:r>
          </a:p>
          <a:p>
            <a:pPr marL="177800" indent="0">
              <a:buNone/>
            </a:pPr>
            <a:r>
              <a:rPr lang="en-US" sz="1800" dirty="0" smtClean="0"/>
              <a:t>		field </a:t>
            </a:r>
            <a:r>
              <a:rPr lang="en-US" sz="1800" dirty="0"/>
              <a:t>= result = </a:t>
            </a:r>
            <a:r>
              <a:rPr lang="en-US" sz="1800" dirty="0" err="1"/>
              <a:t>computeFieldValue</a:t>
            </a:r>
            <a:r>
              <a:rPr lang="en-US" sz="1800" dirty="0" smtClean="0"/>
              <a:t>(); }</a:t>
            </a:r>
            <a:r>
              <a:rPr lang="en-US" sz="1800" dirty="0"/>
              <a:t> </a:t>
            </a:r>
            <a:r>
              <a:rPr lang="en-US" sz="1800" dirty="0" smtClean="0"/>
              <a:t>}</a:t>
            </a:r>
            <a:endParaRPr lang="en-US" sz="1800" dirty="0"/>
          </a:p>
          <a:p>
            <a:pPr marL="177800" indent="0">
              <a:buNone/>
            </a:pPr>
            <a:r>
              <a:rPr lang="en-US" sz="1800" dirty="0" smtClean="0"/>
              <a:t>	return </a:t>
            </a:r>
            <a:r>
              <a:rPr lang="en-US" sz="1800" dirty="0"/>
              <a:t>result</a:t>
            </a:r>
            <a:r>
              <a:rPr lang="en-US" sz="1800" dirty="0" smtClean="0"/>
              <a:t>; }</a:t>
            </a:r>
            <a:endParaRPr lang="en-US" sz="1800" dirty="0"/>
          </a:p>
        </p:txBody>
      </p:sp>
    </p:spTree>
    <p:extLst>
      <p:ext uri="{BB962C8B-B14F-4D97-AF65-F5344CB8AC3E}">
        <p14:creationId xmlns:p14="http://schemas.microsoft.com/office/powerpoint/2010/main" val="1319765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Single-check idiom</a:t>
            </a:r>
            <a:endParaRPr lang="en-US" dirty="0"/>
          </a:p>
        </p:txBody>
      </p:sp>
      <p:sp>
        <p:nvSpPr>
          <p:cNvPr id="3" name="Text Placeholder 2"/>
          <p:cNvSpPr>
            <a:spLocks noGrp="1"/>
          </p:cNvSpPr>
          <p:nvPr>
            <p:ph type="body" idx="1"/>
          </p:nvPr>
        </p:nvSpPr>
        <p:spPr/>
        <p:txBody>
          <a:bodyPr/>
          <a:lstStyle/>
          <a:p>
            <a:pPr marL="177800" indent="0">
              <a:buNone/>
            </a:pPr>
            <a:r>
              <a:rPr lang="en-US" b="1" dirty="0"/>
              <a:t>// Single-check idiom - can cause repeated initialization!</a:t>
            </a:r>
          </a:p>
          <a:p>
            <a:pPr marL="177800" indent="0">
              <a:buNone/>
            </a:pPr>
            <a:r>
              <a:rPr lang="en-US" dirty="0"/>
              <a:t>private </a:t>
            </a:r>
            <a:r>
              <a:rPr lang="en-US" b="1" dirty="0"/>
              <a:t>volatile </a:t>
            </a:r>
            <a:r>
              <a:rPr lang="en-US" dirty="0" err="1"/>
              <a:t>FieldType</a:t>
            </a:r>
            <a:r>
              <a:rPr lang="en-US" dirty="0"/>
              <a:t> field;</a:t>
            </a:r>
          </a:p>
          <a:p>
            <a:pPr marL="177800" indent="0">
              <a:buNone/>
            </a:pPr>
            <a:r>
              <a:rPr lang="en-US" dirty="0"/>
              <a:t>private </a:t>
            </a:r>
            <a:r>
              <a:rPr lang="en-US" dirty="0" err="1"/>
              <a:t>FieldType</a:t>
            </a:r>
            <a:r>
              <a:rPr lang="en-US" dirty="0"/>
              <a:t> </a:t>
            </a:r>
            <a:r>
              <a:rPr lang="en-US" dirty="0" err="1"/>
              <a:t>getField</a:t>
            </a:r>
            <a:r>
              <a:rPr lang="en-US" dirty="0"/>
              <a:t>() {</a:t>
            </a:r>
          </a:p>
          <a:p>
            <a:pPr marL="177800" indent="0">
              <a:buNone/>
            </a:pPr>
            <a:r>
              <a:rPr lang="en-US" dirty="0" smtClean="0"/>
              <a:t>	</a:t>
            </a:r>
            <a:r>
              <a:rPr lang="en-US" dirty="0" err="1" smtClean="0"/>
              <a:t>FieldType</a:t>
            </a:r>
            <a:r>
              <a:rPr lang="en-US" dirty="0" smtClean="0"/>
              <a:t> </a:t>
            </a:r>
            <a:r>
              <a:rPr lang="en-US" dirty="0"/>
              <a:t>result = field;</a:t>
            </a:r>
          </a:p>
          <a:p>
            <a:pPr marL="177800" indent="0">
              <a:buNone/>
            </a:pPr>
            <a:r>
              <a:rPr lang="en-US" dirty="0" smtClean="0"/>
              <a:t>	if </a:t>
            </a:r>
            <a:r>
              <a:rPr lang="en-US" dirty="0"/>
              <a:t>(result == null)</a:t>
            </a:r>
          </a:p>
          <a:p>
            <a:pPr marL="177800" indent="0">
              <a:buNone/>
            </a:pPr>
            <a:r>
              <a:rPr lang="en-US" dirty="0" smtClean="0"/>
              <a:t>		field </a:t>
            </a:r>
            <a:r>
              <a:rPr lang="en-US" dirty="0"/>
              <a:t>= result = </a:t>
            </a:r>
            <a:r>
              <a:rPr lang="en-US" dirty="0" err="1"/>
              <a:t>computeFieldValue</a:t>
            </a:r>
            <a:r>
              <a:rPr lang="en-US" dirty="0"/>
              <a:t>();</a:t>
            </a:r>
          </a:p>
          <a:p>
            <a:pPr marL="177800" indent="0">
              <a:buNone/>
            </a:pPr>
            <a:r>
              <a:rPr lang="en-US" dirty="0" smtClean="0"/>
              <a:t>	return </a:t>
            </a:r>
            <a:r>
              <a:rPr lang="en-US" dirty="0"/>
              <a:t>result;</a:t>
            </a:r>
          </a:p>
          <a:p>
            <a:pPr marL="177800" indent="0">
              <a:buNone/>
            </a:pPr>
            <a:r>
              <a:rPr lang="en-US" dirty="0" smtClean="0"/>
              <a:t>}</a:t>
            </a:r>
            <a:endParaRPr lang="en-US" dirty="0"/>
          </a:p>
        </p:txBody>
      </p:sp>
    </p:spTree>
    <p:extLst>
      <p:ext uri="{BB962C8B-B14F-4D97-AF65-F5344CB8AC3E}">
        <p14:creationId xmlns:p14="http://schemas.microsoft.com/office/powerpoint/2010/main" val="2626959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72: Don’t depend on the thread scheduler</a:t>
            </a:r>
            <a:endParaRPr lang="en-US" dirty="0"/>
          </a:p>
        </p:txBody>
      </p:sp>
      <p:sp>
        <p:nvSpPr>
          <p:cNvPr id="3" name="Text Placeholder 2"/>
          <p:cNvSpPr>
            <a:spLocks noGrp="1"/>
          </p:cNvSpPr>
          <p:nvPr>
            <p:ph type="body" idx="1"/>
          </p:nvPr>
        </p:nvSpPr>
        <p:spPr>
          <a:xfrm>
            <a:off x="838200" y="1690687"/>
            <a:ext cx="10515599" cy="4351338"/>
          </a:xfrm>
        </p:spPr>
        <p:txBody>
          <a:bodyPr/>
          <a:lstStyle/>
          <a:p>
            <a:pPr marL="177800" indent="0">
              <a:buNone/>
            </a:pPr>
            <a:r>
              <a:rPr lang="en-US" b="1" dirty="0" smtClean="0"/>
              <a:t>Any </a:t>
            </a:r>
            <a:r>
              <a:rPr lang="en-US" b="1" dirty="0"/>
              <a:t>program that relies on </a:t>
            </a:r>
            <a:r>
              <a:rPr lang="en-US" b="1" dirty="0" smtClean="0"/>
              <a:t>the thread </a:t>
            </a:r>
            <a:r>
              <a:rPr lang="en-US" b="1" dirty="0"/>
              <a:t>scheduler for correctness or performance is likely to be </a:t>
            </a:r>
            <a:r>
              <a:rPr lang="en-US" b="1" dirty="0" err="1" smtClean="0"/>
              <a:t>nonportable</a:t>
            </a:r>
            <a:endParaRPr lang="en-US" b="1" dirty="0" smtClean="0"/>
          </a:p>
          <a:p>
            <a:pPr marL="177800" indent="0">
              <a:buNone/>
            </a:pPr>
            <a:r>
              <a:rPr lang="en-US" dirty="0" smtClean="0"/>
              <a:t>	</a:t>
            </a:r>
            <a:r>
              <a:rPr lang="en-US" sz="2000" dirty="0" smtClean="0"/>
              <a:t>The </a:t>
            </a:r>
            <a:r>
              <a:rPr lang="en-US" sz="2000" dirty="0"/>
              <a:t>best way to write a robust, responsive, portable program is to ensure </a:t>
            </a:r>
            <a:r>
              <a:rPr lang="en-US" sz="2000" dirty="0" smtClean="0"/>
              <a:t>that the </a:t>
            </a:r>
            <a:r>
              <a:rPr lang="en-US" sz="2000" dirty="0"/>
              <a:t>average number of </a:t>
            </a:r>
            <a:r>
              <a:rPr lang="en-US" sz="2000" i="1" dirty="0"/>
              <a:t>runnable </a:t>
            </a:r>
            <a:r>
              <a:rPr lang="en-US" sz="2000" dirty="0"/>
              <a:t>threads is not significantly greater than </a:t>
            </a:r>
            <a:r>
              <a:rPr lang="en-US" sz="2000" dirty="0" smtClean="0"/>
              <a:t>the number of processors</a:t>
            </a:r>
          </a:p>
          <a:p>
            <a:pPr marL="177800" indent="0">
              <a:buNone/>
            </a:pPr>
            <a:endParaRPr lang="en-US" sz="2000" dirty="0"/>
          </a:p>
          <a:p>
            <a:pPr marL="177800" indent="0">
              <a:buNone/>
            </a:pPr>
            <a:r>
              <a:rPr lang="en-US" dirty="0" smtClean="0"/>
              <a:t>Do </a:t>
            </a:r>
            <a:r>
              <a:rPr lang="en-US" dirty="0"/>
              <a:t>not depend on the thread scheduler for the correctness of </a:t>
            </a:r>
            <a:r>
              <a:rPr lang="en-US" dirty="0" smtClean="0"/>
              <a:t>your program</a:t>
            </a:r>
            <a:r>
              <a:rPr lang="en-US" dirty="0"/>
              <a:t>. The resulting program will be neither robust nor portable</a:t>
            </a:r>
            <a:r>
              <a:rPr lang="en-US" sz="2000" dirty="0"/>
              <a:t>.</a:t>
            </a:r>
          </a:p>
        </p:txBody>
      </p:sp>
    </p:spTree>
    <p:extLst>
      <p:ext uri="{BB962C8B-B14F-4D97-AF65-F5344CB8AC3E}">
        <p14:creationId xmlns:p14="http://schemas.microsoft.com/office/powerpoint/2010/main" val="2060647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73: Avoid thread groups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hread </a:t>
            </a:r>
            <a:r>
              <a:rPr lang="en-US" dirty="0"/>
              <a:t>groups don’t provide much in the way of useful </a:t>
            </a:r>
            <a:r>
              <a:rPr lang="en-US" dirty="0" smtClean="0"/>
              <a:t>functionality, and </a:t>
            </a:r>
            <a:r>
              <a:rPr lang="en-US" dirty="0"/>
              <a:t>much of the functionality they do provide is flawed. Thread </a:t>
            </a:r>
            <a:r>
              <a:rPr lang="en-US" dirty="0" smtClean="0"/>
              <a:t>groups are </a:t>
            </a:r>
            <a:r>
              <a:rPr lang="en-US" dirty="0"/>
              <a:t>best viewed as an unsuccessful experiment, and you should simply ignore </a:t>
            </a:r>
            <a:r>
              <a:rPr lang="en-US" dirty="0" smtClean="0"/>
              <a:t>their existence</a:t>
            </a:r>
            <a:r>
              <a:rPr lang="en-US" dirty="0"/>
              <a:t>. If you design a class that deals with logical groups of threads, </a:t>
            </a:r>
            <a:r>
              <a:rPr lang="en-US" dirty="0" smtClean="0"/>
              <a:t>you should </a:t>
            </a:r>
            <a:r>
              <a:rPr lang="en-US" dirty="0"/>
              <a:t>probably use thread pool executors (Item 68).</a:t>
            </a:r>
          </a:p>
        </p:txBody>
      </p:sp>
    </p:spTree>
    <p:extLst>
      <p:ext uri="{BB962C8B-B14F-4D97-AF65-F5344CB8AC3E}">
        <p14:creationId xmlns:p14="http://schemas.microsoft.com/office/powerpoint/2010/main" val="1076215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11</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Serialization</a:t>
            </a:r>
          </a:p>
          <a:p>
            <a:pPr marL="177800" indent="0">
              <a:buNone/>
            </a:pPr>
            <a:r>
              <a:rPr lang="en-US" dirty="0"/>
              <a:t>Encoding an object as a byte stream is known as </a:t>
            </a:r>
            <a:r>
              <a:rPr lang="en-US" i="1" dirty="0" smtClean="0"/>
              <a:t>serializing </a:t>
            </a:r>
            <a:r>
              <a:rPr lang="en-US" dirty="0" smtClean="0"/>
              <a:t>the </a:t>
            </a:r>
            <a:r>
              <a:rPr lang="en-US" dirty="0"/>
              <a:t>object; </a:t>
            </a:r>
            <a:r>
              <a:rPr lang="en-US" dirty="0" smtClean="0"/>
              <a:t>the </a:t>
            </a:r>
            <a:r>
              <a:rPr lang="en-US" dirty="0"/>
              <a:t>reverse process is known as </a:t>
            </a:r>
            <a:r>
              <a:rPr lang="en-US" i="1" dirty="0" err="1"/>
              <a:t>deserializing</a:t>
            </a:r>
            <a:r>
              <a:rPr lang="en-US" i="1" dirty="0"/>
              <a:t> </a:t>
            </a:r>
            <a:r>
              <a:rPr lang="en-US" dirty="0"/>
              <a:t>it</a:t>
            </a:r>
            <a:r>
              <a:rPr lang="en-US" dirty="0" smtClean="0"/>
              <a:t>.</a:t>
            </a:r>
          </a:p>
          <a:p>
            <a:pPr marL="177800" indent="0">
              <a:buNone/>
            </a:pPr>
            <a:r>
              <a:rPr lang="en-US" dirty="0"/>
              <a:t>Once an object </a:t>
            </a:r>
            <a:r>
              <a:rPr lang="en-US" dirty="0" smtClean="0"/>
              <a:t>has been </a:t>
            </a:r>
            <a:r>
              <a:rPr lang="en-US" dirty="0"/>
              <a:t>serialized, its encoding can be transmitted from one running virtual </a:t>
            </a:r>
            <a:r>
              <a:rPr lang="en-US" dirty="0" smtClean="0"/>
              <a:t>machine to </a:t>
            </a:r>
            <a:r>
              <a:rPr lang="en-US" dirty="0"/>
              <a:t>another or stored on disk for later deserialization.</a:t>
            </a:r>
            <a:endParaRPr lang="en-US" b="0" i="0" u="none" strike="noStrike" cap="none" dirty="0">
              <a:solidFill>
                <a:schemeClr val="dk1"/>
              </a:solidFill>
              <a:sym typeface="Calibri"/>
            </a:endParaRPr>
          </a:p>
        </p:txBody>
      </p:sp>
    </p:spTree>
    <p:extLst>
      <p:ext uri="{BB962C8B-B14F-4D97-AF65-F5344CB8AC3E}">
        <p14:creationId xmlns:p14="http://schemas.microsoft.com/office/powerpoint/2010/main" val="631272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74: Implement Serializable judiciously</a:t>
            </a:r>
            <a:endParaRPr lang="en-US" dirty="0"/>
          </a:p>
        </p:txBody>
      </p:sp>
      <p:sp>
        <p:nvSpPr>
          <p:cNvPr id="3" name="Text Placeholder 2"/>
          <p:cNvSpPr>
            <a:spLocks noGrp="1"/>
          </p:cNvSpPr>
          <p:nvPr>
            <p:ph type="body" idx="1"/>
          </p:nvPr>
        </p:nvSpPr>
        <p:spPr/>
        <p:txBody>
          <a:bodyPr/>
          <a:lstStyle/>
          <a:p>
            <a:pPr marL="177800" indent="0">
              <a:buNone/>
            </a:pPr>
            <a:r>
              <a:rPr lang="en-US" b="1" dirty="0"/>
              <a:t>A major cost of implementing Serializable is that it decreases the </a:t>
            </a:r>
            <a:r>
              <a:rPr lang="en-US" b="1" dirty="0" smtClean="0"/>
              <a:t>flexibility to </a:t>
            </a:r>
            <a:r>
              <a:rPr lang="en-US" b="1" dirty="0"/>
              <a:t>change a class’s implementation once it has been </a:t>
            </a:r>
            <a:r>
              <a:rPr lang="en-US" b="1" dirty="0" smtClean="0"/>
              <a:t>released</a:t>
            </a:r>
          </a:p>
          <a:p>
            <a:pPr marL="177800" indent="0">
              <a:buNone/>
            </a:pPr>
            <a:r>
              <a:rPr lang="en-US" b="1" dirty="0"/>
              <a:t>A second cost of implementing Serializable is that it increases the </a:t>
            </a:r>
            <a:r>
              <a:rPr lang="en-US" b="1" dirty="0" smtClean="0"/>
              <a:t>likelihood of </a:t>
            </a:r>
            <a:r>
              <a:rPr lang="en-US" b="1" dirty="0"/>
              <a:t>bugs and security holes</a:t>
            </a:r>
            <a:r>
              <a:rPr lang="en-US" b="1" dirty="0" smtClean="0"/>
              <a:t>.</a:t>
            </a:r>
          </a:p>
          <a:p>
            <a:pPr marL="177800" indent="0">
              <a:buNone/>
            </a:pPr>
            <a:r>
              <a:rPr lang="en-US" b="1" dirty="0"/>
              <a:t>A third cost of implementing Serializable is that it increases the </a:t>
            </a:r>
            <a:r>
              <a:rPr lang="en-US" b="1" dirty="0" smtClean="0"/>
              <a:t>testing burden </a:t>
            </a:r>
            <a:r>
              <a:rPr lang="en-US" b="1" dirty="0"/>
              <a:t>associated with releasing a new version of a class</a:t>
            </a:r>
            <a:endParaRPr lang="en-US" dirty="0"/>
          </a:p>
        </p:txBody>
      </p:sp>
    </p:spTree>
    <p:extLst>
      <p:ext uri="{BB962C8B-B14F-4D97-AF65-F5344CB8AC3E}">
        <p14:creationId xmlns:p14="http://schemas.microsoft.com/office/powerpoint/2010/main" val="1547380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75: Consider using a custom serialized form</a:t>
            </a:r>
            <a:endParaRPr lang="en-US" dirty="0"/>
          </a:p>
        </p:txBody>
      </p:sp>
      <p:sp>
        <p:nvSpPr>
          <p:cNvPr id="3" name="Text Placeholder 2"/>
          <p:cNvSpPr>
            <a:spLocks noGrp="1"/>
          </p:cNvSpPr>
          <p:nvPr>
            <p:ph type="body" idx="1"/>
          </p:nvPr>
        </p:nvSpPr>
        <p:spPr/>
        <p:txBody>
          <a:bodyPr/>
          <a:lstStyle/>
          <a:p>
            <a:pPr marL="177800" indent="0">
              <a:buNone/>
            </a:pPr>
            <a:r>
              <a:rPr lang="en-US" b="1" dirty="0" smtClean="0"/>
              <a:t>Do </a:t>
            </a:r>
            <a:r>
              <a:rPr lang="en-US" b="1" dirty="0"/>
              <a:t>not accept the default serialized form without first </a:t>
            </a:r>
            <a:r>
              <a:rPr lang="en-US" b="1" dirty="0" smtClean="0"/>
              <a:t>considering whether </a:t>
            </a:r>
            <a:r>
              <a:rPr lang="en-US" b="1" dirty="0"/>
              <a:t>it is </a:t>
            </a:r>
            <a:r>
              <a:rPr lang="en-US" b="1" dirty="0" smtClean="0"/>
              <a:t>appropriate</a:t>
            </a:r>
          </a:p>
          <a:p>
            <a:pPr marL="177800" indent="0">
              <a:buNone/>
            </a:pPr>
            <a:r>
              <a:rPr lang="en-US" b="1" dirty="0"/>
              <a:t>Even if you decide that the default serialized form is appropriate, </a:t>
            </a:r>
            <a:r>
              <a:rPr lang="en-US" b="1" dirty="0" smtClean="0"/>
              <a:t>you often </a:t>
            </a:r>
            <a:r>
              <a:rPr lang="en-US" b="1" dirty="0"/>
              <a:t>must provide a </a:t>
            </a:r>
            <a:r>
              <a:rPr lang="en-US" b="1" dirty="0" err="1"/>
              <a:t>readObject</a:t>
            </a:r>
            <a:r>
              <a:rPr lang="en-US" b="1" dirty="0"/>
              <a:t> method to ensure invariants and security</a:t>
            </a:r>
            <a:endParaRPr lang="en-US" b="1" dirty="0" smtClean="0"/>
          </a:p>
          <a:p>
            <a:endParaRPr lang="en-US" dirty="0"/>
          </a:p>
        </p:txBody>
      </p:sp>
    </p:spTree>
    <p:extLst>
      <p:ext uri="{BB962C8B-B14F-4D97-AF65-F5344CB8AC3E}">
        <p14:creationId xmlns:p14="http://schemas.microsoft.com/office/powerpoint/2010/main" val="228194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extLst>
      <p:ext uri="{BB962C8B-B14F-4D97-AF65-F5344CB8AC3E}">
        <p14:creationId xmlns:p14="http://schemas.microsoft.com/office/powerpoint/2010/main" val="10792803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76: Write </a:t>
            </a:r>
            <a:r>
              <a:rPr lang="en-US" b="1" dirty="0" err="1"/>
              <a:t>readObject</a:t>
            </a:r>
            <a:r>
              <a:rPr lang="en-US" b="1" dirty="0"/>
              <a:t> methods defensively</a:t>
            </a:r>
            <a:endParaRPr lang="en-US" dirty="0"/>
          </a:p>
        </p:txBody>
      </p:sp>
      <p:sp>
        <p:nvSpPr>
          <p:cNvPr id="3" name="Text Placeholder 2"/>
          <p:cNvSpPr>
            <a:spLocks noGrp="1"/>
          </p:cNvSpPr>
          <p:nvPr>
            <p:ph type="body" idx="1"/>
          </p:nvPr>
        </p:nvSpPr>
        <p:spPr>
          <a:xfrm>
            <a:off x="838200" y="1825625"/>
            <a:ext cx="10515599" cy="4566466"/>
          </a:xfrm>
        </p:spPr>
        <p:txBody>
          <a:bodyPr/>
          <a:lstStyle/>
          <a:p>
            <a:pPr marL="177800" indent="0">
              <a:buNone/>
            </a:pPr>
            <a:r>
              <a:rPr lang="en-US" dirty="0" smtClean="0"/>
              <a:t>Guidelines</a:t>
            </a:r>
            <a:r>
              <a:rPr lang="en-US" dirty="0"/>
              <a:t> </a:t>
            </a:r>
            <a:r>
              <a:rPr lang="en-US" dirty="0" smtClean="0"/>
              <a:t>for </a:t>
            </a:r>
            <a:r>
              <a:rPr lang="en-US" dirty="0"/>
              <a:t>writing a bulletproof </a:t>
            </a:r>
            <a:r>
              <a:rPr lang="en-US" dirty="0" err="1"/>
              <a:t>readObject</a:t>
            </a:r>
            <a:r>
              <a:rPr lang="en-US" dirty="0"/>
              <a:t> method:</a:t>
            </a:r>
          </a:p>
          <a:p>
            <a:pPr marL="177800" indent="0">
              <a:buNone/>
            </a:pPr>
            <a:r>
              <a:rPr lang="en-US" dirty="0" smtClean="0"/>
              <a:t>For </a:t>
            </a:r>
            <a:r>
              <a:rPr lang="en-US" dirty="0"/>
              <a:t>classes with object reference fields that must remain private, </a:t>
            </a:r>
            <a:r>
              <a:rPr lang="en-US" dirty="0" smtClean="0"/>
              <a:t>defensively copy </a:t>
            </a:r>
            <a:r>
              <a:rPr lang="en-US" dirty="0"/>
              <a:t>each object in such a field. Mutable components of immutable classes </a:t>
            </a:r>
            <a:r>
              <a:rPr lang="en-US" dirty="0" smtClean="0"/>
              <a:t>fall into </a:t>
            </a:r>
            <a:r>
              <a:rPr lang="en-US" dirty="0"/>
              <a:t>this category.</a:t>
            </a:r>
          </a:p>
          <a:p>
            <a:pPr marL="177800" indent="0">
              <a:buNone/>
            </a:pPr>
            <a:r>
              <a:rPr lang="en-US" dirty="0" smtClean="0"/>
              <a:t>Check </a:t>
            </a:r>
            <a:r>
              <a:rPr lang="en-US" dirty="0"/>
              <a:t>any invariants and throw an </a:t>
            </a:r>
            <a:r>
              <a:rPr lang="en-US" dirty="0" err="1"/>
              <a:t>InvalidObjectException</a:t>
            </a:r>
            <a:r>
              <a:rPr lang="en-US" dirty="0"/>
              <a:t> if a check </a:t>
            </a:r>
            <a:r>
              <a:rPr lang="en-US" dirty="0" smtClean="0"/>
              <a:t>fails. The </a:t>
            </a:r>
            <a:r>
              <a:rPr lang="en-US" dirty="0"/>
              <a:t>checks should follow any defensive copying.</a:t>
            </a:r>
          </a:p>
          <a:p>
            <a:pPr marL="177800" indent="0">
              <a:buNone/>
            </a:pPr>
            <a:r>
              <a:rPr lang="en-US" dirty="0" smtClean="0"/>
              <a:t>If </a:t>
            </a:r>
            <a:r>
              <a:rPr lang="en-US" dirty="0"/>
              <a:t>an entire object graph must be validated after it is </a:t>
            </a:r>
            <a:r>
              <a:rPr lang="en-US" dirty="0" err="1"/>
              <a:t>deserialized</a:t>
            </a:r>
            <a:r>
              <a:rPr lang="en-US" dirty="0"/>
              <a:t>, use </a:t>
            </a:r>
            <a:r>
              <a:rPr lang="en-US" dirty="0" smtClean="0"/>
              <a:t>the </a:t>
            </a:r>
            <a:r>
              <a:rPr lang="en-US" dirty="0" err="1" smtClean="0"/>
              <a:t>ObjectInputValidation</a:t>
            </a:r>
            <a:r>
              <a:rPr lang="en-US" dirty="0" smtClean="0"/>
              <a:t> </a:t>
            </a:r>
            <a:r>
              <a:rPr lang="en-US" dirty="0"/>
              <a:t>interface [JavaSE6, Serialization].</a:t>
            </a:r>
          </a:p>
          <a:p>
            <a:pPr marL="177800" indent="0">
              <a:buNone/>
            </a:pPr>
            <a:r>
              <a:rPr lang="en-US" dirty="0" smtClean="0"/>
              <a:t>Do </a:t>
            </a:r>
            <a:r>
              <a:rPr lang="en-US" dirty="0"/>
              <a:t>not invoke any </a:t>
            </a:r>
            <a:r>
              <a:rPr lang="en-US" dirty="0" err="1"/>
              <a:t>overridable</a:t>
            </a:r>
            <a:r>
              <a:rPr lang="en-US" dirty="0"/>
              <a:t> methods in the class, directly or indirectly</a:t>
            </a:r>
            <a:endParaRPr lang="en-US" dirty="0"/>
          </a:p>
        </p:txBody>
      </p:sp>
    </p:spTree>
    <p:extLst>
      <p:ext uri="{BB962C8B-B14F-4D97-AF65-F5344CB8AC3E}">
        <p14:creationId xmlns:p14="http://schemas.microsoft.com/office/powerpoint/2010/main" val="1196375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77: For instance control, prefer </a:t>
            </a:r>
            <a:r>
              <a:rPr lang="en-US" b="1" dirty="0" err="1"/>
              <a:t>enum</a:t>
            </a:r>
            <a:r>
              <a:rPr lang="en-US" b="1" dirty="0"/>
              <a:t> types to </a:t>
            </a:r>
            <a:r>
              <a:rPr lang="en-US" b="1" dirty="0" err="1"/>
              <a:t>readResolve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360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78: Consider serialization proxies instead of </a:t>
            </a:r>
            <a:r>
              <a:rPr lang="en-US" b="1" dirty="0" smtClean="0"/>
              <a:t>serialized instances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17456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a:t>
            </a:r>
            <a:r>
              <a:rPr lang="en-US" dirty="0" smtClean="0"/>
              <a:t>Interface</a:t>
            </a:r>
            <a:endParaRPr lang="en-US" dirty="0"/>
          </a:p>
        </p:txBody>
      </p:sp>
      <p:sp>
        <p:nvSpPr>
          <p:cNvPr id="3" name="Text Placeholder 2"/>
          <p:cNvSpPr>
            <a:spLocks noGrp="1"/>
          </p:cNvSpPr>
          <p:nvPr>
            <p:ph type="body" idx="1"/>
          </p:nvPr>
        </p:nvSpPr>
        <p:spPr>
          <a:xfrm>
            <a:off x="838200" y="1690687"/>
            <a:ext cx="10515599" cy="4486276"/>
          </a:xfrm>
        </p:spPr>
        <p:txBody>
          <a:bodyPr/>
          <a:lstStyle/>
          <a:p>
            <a:pPr marL="177800" indent="0">
              <a:buNone/>
            </a:pPr>
            <a:r>
              <a:rPr lang="en-US" sz="2400" b="1" dirty="0"/>
              <a:t>What is serializable? I/O file/directory</a:t>
            </a:r>
          </a:p>
          <a:p>
            <a:pPr marL="177800" indent="0">
              <a:buNone/>
            </a:pPr>
            <a:r>
              <a:rPr lang="en-US" sz="2400" dirty="0" smtClean="0"/>
              <a:t>	</a:t>
            </a:r>
            <a:r>
              <a:rPr lang="en-US" sz="2000" dirty="0" smtClean="0"/>
              <a:t>The </a:t>
            </a:r>
            <a:r>
              <a:rPr lang="en-US" sz="2000" dirty="0"/>
              <a:t>serialization is a kind of mechanism that make a class or a bean persistence by having </a:t>
            </a:r>
            <a:r>
              <a:rPr lang="en-US" sz="2000" b="1" dirty="0"/>
              <a:t>its properties or fields and state information saved and restored to and from storage</a:t>
            </a:r>
            <a:r>
              <a:rPr lang="en-US" sz="2000" b="1" dirty="0" smtClean="0"/>
              <a:t>.</a:t>
            </a:r>
            <a:endParaRPr lang="en-US" sz="2000" b="1" dirty="0"/>
          </a:p>
          <a:p>
            <a:pPr marL="177800" indent="0">
              <a:buNone/>
            </a:pPr>
            <a:r>
              <a:rPr lang="en-US" sz="2400" b="1" dirty="0" smtClean="0"/>
              <a:t>How </a:t>
            </a:r>
            <a:r>
              <a:rPr lang="en-US" sz="2400" b="1" dirty="0"/>
              <a:t>to make a class or a bean serializable?</a:t>
            </a:r>
          </a:p>
          <a:p>
            <a:pPr marL="177800" indent="0">
              <a:buNone/>
            </a:pPr>
            <a:r>
              <a:rPr lang="en-US" sz="2000" dirty="0" smtClean="0"/>
              <a:t>	By </a:t>
            </a:r>
            <a:r>
              <a:rPr lang="en-US" sz="2000" dirty="0"/>
              <a:t>implementing either the </a:t>
            </a:r>
            <a:r>
              <a:rPr lang="en-US" sz="2000" dirty="0" err="1"/>
              <a:t>java.io.Serializable</a:t>
            </a:r>
            <a:r>
              <a:rPr lang="en-US" sz="2000" dirty="0"/>
              <a:t> interface, or the </a:t>
            </a:r>
            <a:r>
              <a:rPr lang="en-US" sz="2000" dirty="0" err="1"/>
              <a:t>java.io.Externalizable</a:t>
            </a:r>
            <a:r>
              <a:rPr lang="en-US" sz="2000" dirty="0"/>
              <a:t> interface as long as one class in a class' inheritance hierarchy implements Serializable or </a:t>
            </a:r>
            <a:r>
              <a:rPr lang="en-US" sz="2000" dirty="0" err="1"/>
              <a:t>Externalizable</a:t>
            </a:r>
            <a:r>
              <a:rPr lang="en-US" sz="2000" dirty="0"/>
              <a:t>, that class is serializable</a:t>
            </a:r>
            <a:r>
              <a:rPr lang="en-US" sz="2000" dirty="0" smtClean="0"/>
              <a:t>.</a:t>
            </a:r>
            <a:endParaRPr lang="en-US" sz="2000" dirty="0"/>
          </a:p>
          <a:p>
            <a:pPr marL="177800" indent="0">
              <a:buNone/>
            </a:pPr>
            <a:r>
              <a:rPr lang="en-US" sz="2400" b="1" dirty="0" smtClean="0"/>
              <a:t>How </a:t>
            </a:r>
            <a:r>
              <a:rPr lang="en-US" sz="2400" b="1" dirty="0"/>
              <a:t>many methods are in the Serializable interface ?</a:t>
            </a:r>
          </a:p>
          <a:p>
            <a:pPr marL="177800" indent="0">
              <a:buNone/>
            </a:pPr>
            <a:r>
              <a:rPr lang="en-US" sz="2000" dirty="0" smtClean="0"/>
              <a:t>	There </a:t>
            </a:r>
            <a:r>
              <a:rPr lang="en-US" sz="2000" dirty="0"/>
              <a:t>is no method in the Serializable interface</a:t>
            </a:r>
          </a:p>
          <a:p>
            <a:pPr marL="177800" indent="0">
              <a:buNone/>
            </a:pPr>
            <a:r>
              <a:rPr lang="en-US" sz="2000" dirty="0" smtClean="0"/>
              <a:t>	The </a:t>
            </a:r>
            <a:r>
              <a:rPr lang="en-US" sz="2000" dirty="0"/>
              <a:t>serializable interface acts as a maker, telling the object </a:t>
            </a:r>
            <a:r>
              <a:rPr lang="en-US" sz="2000" dirty="0" err="1"/>
              <a:t>serilizatioin</a:t>
            </a:r>
            <a:r>
              <a:rPr lang="en-US" sz="2000" dirty="0"/>
              <a:t> tools that your class is serializable</a:t>
            </a:r>
          </a:p>
          <a:p>
            <a:endParaRPr lang="en-US" dirty="0"/>
          </a:p>
        </p:txBody>
      </p:sp>
    </p:spTree>
    <p:extLst>
      <p:ext uri="{BB962C8B-B14F-4D97-AF65-F5344CB8AC3E}">
        <p14:creationId xmlns:p14="http://schemas.microsoft.com/office/powerpoint/2010/main" val="2571888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Externalizable</a:t>
            </a:r>
            <a:r>
              <a:rPr lang="en-US" dirty="0"/>
              <a:t> </a:t>
            </a:r>
            <a:r>
              <a:rPr lang="en-US" dirty="0" smtClean="0"/>
              <a:t>Interface</a:t>
            </a:r>
            <a:endParaRPr lang="en-US" dirty="0"/>
          </a:p>
        </p:txBody>
      </p:sp>
      <p:sp>
        <p:nvSpPr>
          <p:cNvPr id="3" name="Text Placeholder 2"/>
          <p:cNvSpPr>
            <a:spLocks noGrp="1"/>
          </p:cNvSpPr>
          <p:nvPr>
            <p:ph type="body" idx="1"/>
          </p:nvPr>
        </p:nvSpPr>
        <p:spPr/>
        <p:txBody>
          <a:bodyPr/>
          <a:lstStyle/>
          <a:p>
            <a:pPr marL="177800" indent="0">
              <a:buNone/>
            </a:pPr>
            <a:r>
              <a:rPr lang="en-US" sz="2400" b="1" dirty="0"/>
              <a:t>How many methods are in the </a:t>
            </a:r>
            <a:r>
              <a:rPr lang="en-US" sz="2400" b="1" dirty="0" err="1"/>
              <a:t>Externalizable</a:t>
            </a:r>
            <a:r>
              <a:rPr lang="en-US" sz="2400" b="1" dirty="0"/>
              <a:t> interface ?</a:t>
            </a:r>
          </a:p>
          <a:p>
            <a:pPr marL="177800" indent="0">
              <a:buNone/>
            </a:pPr>
            <a:r>
              <a:rPr lang="en-US" sz="2400" dirty="0" smtClean="0"/>
              <a:t>	</a:t>
            </a:r>
            <a:r>
              <a:rPr lang="en-US" sz="2000" dirty="0" smtClean="0"/>
              <a:t>There </a:t>
            </a:r>
            <a:r>
              <a:rPr lang="en-US" sz="2000" dirty="0"/>
              <a:t>are two methods in the </a:t>
            </a:r>
            <a:r>
              <a:rPr lang="en-US" sz="2000" dirty="0" err="1"/>
              <a:t>Externalizable</a:t>
            </a:r>
            <a:r>
              <a:rPr lang="en-US" sz="2000" dirty="0"/>
              <a:t> interface You have to implement these two methods in order to make your class </a:t>
            </a:r>
            <a:r>
              <a:rPr lang="en-US" sz="2000" dirty="0" err="1"/>
              <a:t>Externalizable</a:t>
            </a:r>
            <a:endParaRPr lang="en-US" sz="2000" dirty="0"/>
          </a:p>
          <a:p>
            <a:pPr marL="177800" indent="0">
              <a:buNone/>
            </a:pPr>
            <a:r>
              <a:rPr lang="en-US" sz="2400" dirty="0" smtClean="0"/>
              <a:t>	These </a:t>
            </a:r>
            <a:r>
              <a:rPr lang="en-US" sz="2400" dirty="0"/>
              <a:t>two methods are </a:t>
            </a:r>
            <a:r>
              <a:rPr lang="en-US" sz="2400" dirty="0" err="1"/>
              <a:t>readExternal</a:t>
            </a:r>
            <a:r>
              <a:rPr lang="en-US" sz="2400" dirty="0"/>
              <a:t>() and </a:t>
            </a:r>
            <a:r>
              <a:rPr lang="en-US" sz="2400" dirty="0" err="1"/>
              <a:t>writeExternal</a:t>
            </a:r>
            <a:r>
              <a:rPr lang="en-US" sz="2400" dirty="0" smtClean="0"/>
              <a:t>() </a:t>
            </a:r>
            <a:endParaRPr lang="en-US" sz="2400" dirty="0"/>
          </a:p>
          <a:p>
            <a:pPr marL="177800" indent="0">
              <a:buNone/>
            </a:pPr>
            <a:r>
              <a:rPr lang="en-US" sz="2400" b="1" dirty="0" smtClean="0"/>
              <a:t>What </a:t>
            </a:r>
            <a:r>
              <a:rPr lang="en-US" sz="2400" b="1" dirty="0"/>
              <a:t>is the difference between Serializable and </a:t>
            </a:r>
            <a:r>
              <a:rPr lang="en-US" sz="2400" b="1" dirty="0" err="1"/>
              <a:t>Externalizable</a:t>
            </a:r>
            <a:r>
              <a:rPr lang="en-US" sz="2400" b="1" dirty="0"/>
              <a:t> interface?</a:t>
            </a:r>
          </a:p>
          <a:p>
            <a:pPr marL="177800" indent="0">
              <a:buNone/>
            </a:pPr>
            <a:r>
              <a:rPr lang="en-US" sz="2400" dirty="0" smtClean="0"/>
              <a:t>	</a:t>
            </a:r>
            <a:r>
              <a:rPr lang="en-US" sz="2000" dirty="0" smtClean="0"/>
              <a:t>When </a:t>
            </a:r>
            <a:r>
              <a:rPr lang="en-US" sz="2000" dirty="0"/>
              <a:t>you use Serializable interface, your class is serialized automatically by default</a:t>
            </a:r>
          </a:p>
          <a:p>
            <a:pPr marL="177800" indent="0">
              <a:buNone/>
            </a:pPr>
            <a:r>
              <a:rPr lang="en-US" sz="2000" dirty="0" smtClean="0"/>
              <a:t>	But </a:t>
            </a:r>
            <a:r>
              <a:rPr lang="en-US" sz="2000" dirty="0"/>
              <a:t>you can override </a:t>
            </a:r>
            <a:r>
              <a:rPr lang="en-US" sz="2000" dirty="0" err="1"/>
              <a:t>writeObject</a:t>
            </a:r>
            <a:r>
              <a:rPr lang="en-US" sz="2000" dirty="0"/>
              <a:t>() and </a:t>
            </a:r>
            <a:r>
              <a:rPr lang="en-US" sz="2000" dirty="0" err="1"/>
              <a:t>readObject</a:t>
            </a:r>
            <a:r>
              <a:rPr lang="en-US" sz="2000" dirty="0"/>
              <a:t>() two methods to control more complex objects </a:t>
            </a:r>
            <a:r>
              <a:rPr lang="en-US" sz="2000" dirty="0" err="1"/>
              <a:t>serailizable</a:t>
            </a:r>
            <a:r>
              <a:rPr lang="en-US" sz="2000" dirty="0"/>
              <a:t> process</a:t>
            </a:r>
          </a:p>
          <a:p>
            <a:pPr marL="177800" indent="0">
              <a:buNone/>
            </a:pPr>
            <a:r>
              <a:rPr lang="en-US" sz="2000" dirty="0" smtClean="0"/>
              <a:t>	While </a:t>
            </a:r>
            <a:r>
              <a:rPr lang="en-US" sz="2000" dirty="0"/>
              <a:t>you use </a:t>
            </a:r>
            <a:r>
              <a:rPr lang="en-US" sz="2000" dirty="0" err="1"/>
              <a:t>Externalizable</a:t>
            </a:r>
            <a:r>
              <a:rPr lang="en-US" sz="2000" dirty="0"/>
              <a:t> interface, you have a complete control over your class' serialization process</a:t>
            </a:r>
          </a:p>
          <a:p>
            <a:endParaRPr lang="en-US" sz="2400" dirty="0"/>
          </a:p>
        </p:txBody>
      </p:sp>
    </p:spTree>
    <p:extLst>
      <p:ext uri="{BB962C8B-B14F-4D97-AF65-F5344CB8AC3E}">
        <p14:creationId xmlns:p14="http://schemas.microsoft.com/office/powerpoint/2010/main" val="9410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25439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31420298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5456</TotalTime>
  <Words>4047</Words>
  <Application>Microsoft Office PowerPoint</Application>
  <PresentationFormat>Widescreen</PresentationFormat>
  <Paragraphs>390</Paragraphs>
  <Slides>74</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Item 13: Minimize the accessibility of classes and members</vt:lpstr>
      <vt:lpstr>Item 14: In public classes, use accessor methods, not public fields</vt:lpstr>
      <vt:lpstr>Item 15: Minimize mutability</vt:lpstr>
      <vt:lpstr>PowerPoint Presentation</vt:lpstr>
      <vt:lpstr>Item 16: Favor composition over inheritance</vt:lpstr>
      <vt:lpstr>Item 17: Design and document for inheritance or else prohibit it</vt:lpstr>
      <vt:lpstr>Item 18: Prefer interfaces to abstract classes</vt:lpstr>
      <vt:lpstr>Item 19: Use interfaces only to define types</vt:lpstr>
      <vt:lpstr>Item 20: Prefer class hierarchies to tagged classes</vt:lpstr>
      <vt:lpstr>Item 21: Use function objects to represent strategies</vt:lpstr>
      <vt:lpstr>Item 22: Favor static member classes over nonstatic</vt:lpstr>
      <vt:lpstr>C H A P T E R 5</vt:lpstr>
      <vt:lpstr>Item 23: Don’t use raw types in new code</vt:lpstr>
      <vt:lpstr>Item 24: Eliminate unchecked warnings</vt:lpstr>
      <vt:lpstr>Item 25: Prefer lists to arrays</vt:lpstr>
      <vt:lpstr>Item 26: Favor generic types</vt:lpstr>
      <vt:lpstr>Item 27: Favor generic methods</vt:lpstr>
      <vt:lpstr>Item 28: Use bounded wildcards to increase API flexibility (1)</vt:lpstr>
      <vt:lpstr>Item 28: Use bounded wildcards to increase API flexibility (2)</vt:lpstr>
      <vt:lpstr>Item 29: Consider typesafe heterogeneous containers</vt:lpstr>
      <vt:lpstr>C H A P T E R 6</vt:lpstr>
      <vt:lpstr>Item 30: Use enums instead of int constants</vt:lpstr>
      <vt:lpstr>Item 31: Use instance fields instead of ordinals</vt:lpstr>
      <vt:lpstr>Item 32: Use EnumSet instead of bit fields</vt:lpstr>
      <vt:lpstr>Item 33: Use EnumMap instead of ordinal indexing</vt:lpstr>
      <vt:lpstr>Item 34: Emulate extensible enums with interfaces</vt:lpstr>
      <vt:lpstr>Item 35: Prefer annotations to naming patterns</vt:lpstr>
      <vt:lpstr>Item 36: Consistently use the Override annotation</vt:lpstr>
      <vt:lpstr>Item 37: Use marker interfaces to define types</vt:lpstr>
      <vt:lpstr>C H A P T E R 7</vt:lpstr>
      <vt:lpstr>C H A P T E R 8</vt:lpstr>
      <vt:lpstr>C H A P T E R 9</vt:lpstr>
      <vt:lpstr>C H A P T E R 10</vt:lpstr>
      <vt:lpstr>Item 66: Synchronize access to shared mutable data</vt:lpstr>
      <vt:lpstr>Item 67: Avoid excessive synchronization</vt:lpstr>
      <vt:lpstr>Item 68: Prefer executors and tasks to threads</vt:lpstr>
      <vt:lpstr>higher-level Concurrency Utilities</vt:lpstr>
      <vt:lpstr>Item 69: Prefer concurrency utilities to wait and notify</vt:lpstr>
      <vt:lpstr>Item 70: Document thread safety (1)</vt:lpstr>
      <vt:lpstr>For example, the documentation for Collections.synchronizedMap says this</vt:lpstr>
      <vt:lpstr>private lock object</vt:lpstr>
      <vt:lpstr>Item 70: Document thread safety (2)</vt:lpstr>
      <vt:lpstr>Item 71: Use lazy initialization judiciously</vt:lpstr>
      <vt:lpstr>double-check idiom</vt:lpstr>
      <vt:lpstr>Single-check idiom</vt:lpstr>
      <vt:lpstr>Item 72: Don’t depend on the thread scheduler</vt:lpstr>
      <vt:lpstr>Item 73: Avoid thread groups</vt:lpstr>
      <vt:lpstr>C H A P T E R 11</vt:lpstr>
      <vt:lpstr>Item 74: Implement Serializable judiciously</vt:lpstr>
      <vt:lpstr>Item 75: Consider using a custom serialized form</vt:lpstr>
      <vt:lpstr>Item 76: Write readObject methods defensively</vt:lpstr>
      <vt:lpstr>Item 77: For instance control, prefer enum types to readResolve</vt:lpstr>
      <vt:lpstr>Item 78: Consider serialization proxies instead of serialized instances</vt:lpstr>
      <vt:lpstr>Serialization Interface</vt:lpstr>
      <vt:lpstr>Externalizable Interface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58</cp:revision>
  <dcterms:modified xsi:type="dcterms:W3CDTF">2017-02-20T19:55:34Z</dcterms:modified>
</cp:coreProperties>
</file>