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4" r:id="rId34"/>
    <p:sldId id="295" r:id="rId35"/>
    <p:sldId id="296" r:id="rId36"/>
    <p:sldId id="297" r:id="rId37"/>
    <p:sldId id="298" r:id="rId38"/>
    <p:sldId id="299" r:id="rId39"/>
    <p:sldId id="287" r:id="rId40"/>
    <p:sldId id="300" r:id="rId41"/>
    <p:sldId id="301" r:id="rId42"/>
    <p:sldId id="302" r:id="rId43"/>
    <p:sldId id="303" r:id="rId44"/>
    <p:sldId id="304" r:id="rId45"/>
    <p:sldId id="305" r:id="rId46"/>
    <p:sldId id="306" r:id="rId47"/>
    <p:sldId id="307" r:id="rId48"/>
    <p:sldId id="288" r:id="rId49"/>
    <p:sldId id="289" r:id="rId50"/>
    <p:sldId id="290" r:id="rId51"/>
    <p:sldId id="291" r:id="rId52"/>
    <p:sldId id="292"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6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2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76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86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1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94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152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4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0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56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9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1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09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152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extLst>
      <p:ext uri="{BB962C8B-B14F-4D97-AF65-F5344CB8AC3E}">
        <p14:creationId xmlns:p14="http://schemas.microsoft.com/office/powerpoint/2010/main" val="150117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extLst>
      <p:ext uri="{BB962C8B-B14F-4D97-AF65-F5344CB8AC3E}">
        <p14:creationId xmlns:p14="http://schemas.microsoft.com/office/powerpoint/2010/main" val="187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extLst>
      <p:ext uri="{BB962C8B-B14F-4D97-AF65-F5344CB8AC3E}">
        <p14:creationId xmlns:p14="http://schemas.microsoft.com/office/powerpoint/2010/main" val="5368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48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97757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90338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15646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20234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369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7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6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extLst>
      <p:ext uri="{BB962C8B-B14F-4D97-AF65-F5344CB8AC3E}">
        <p14:creationId xmlns:p14="http://schemas.microsoft.com/office/powerpoint/2010/main" val="6238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288080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p>
        </p:txBody>
      </p:sp>
    </p:spTree>
    <p:extLst>
      <p:ext uri="{BB962C8B-B14F-4D97-AF65-F5344CB8AC3E}">
        <p14:creationId xmlns:p14="http://schemas.microsoft.com/office/powerpoint/2010/main" val="3057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p>
        </p:txBody>
      </p:sp>
    </p:spTree>
    <p:extLst>
      <p:ext uri="{BB962C8B-B14F-4D97-AF65-F5344CB8AC3E}">
        <p14:creationId xmlns:p14="http://schemas.microsoft.com/office/powerpoint/2010/main" val="169319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1249"/>
            <a:ext cx="10515599" cy="5575714"/>
          </a:xfrm>
        </p:spPr>
        <p:txBody>
          <a:bodyPr/>
          <a:lstStyle/>
          <a:p>
            <a:r>
              <a:rPr lang="en-US" b="1" dirty="0" smtClean="0"/>
              <a:t> Immutable </a:t>
            </a:r>
            <a:r>
              <a:rPr lang="en-US" b="1" dirty="0"/>
              <a:t>objects </a:t>
            </a:r>
            <a:r>
              <a:rPr lang="en-US" b="1" dirty="0" smtClean="0"/>
              <a:t>are simple</a:t>
            </a:r>
          </a:p>
          <a:p>
            <a:pPr>
              <a:buFont typeface="Arial" panose="020B0604020202020204" pitchFamily="34" charset="0"/>
              <a:buChar char="•"/>
            </a:pPr>
            <a:r>
              <a:rPr lang="en-US" b="1" dirty="0" smtClean="0"/>
              <a:t> Immutable </a:t>
            </a:r>
            <a:r>
              <a:rPr lang="en-US" b="1" dirty="0"/>
              <a:t>objects are inherently thread-safe; they require no synchronization</a:t>
            </a:r>
            <a:r>
              <a:rPr lang="en-US" b="1" dirty="0" smtClean="0"/>
              <a:t>.</a:t>
            </a:r>
          </a:p>
          <a:p>
            <a:pPr>
              <a:buFont typeface="Arial" panose="020B0604020202020204" pitchFamily="34" charset="0"/>
              <a:buChar char="•"/>
            </a:pPr>
            <a:r>
              <a:rPr lang="en-US" b="1" dirty="0" smtClean="0"/>
              <a:t> Not </a:t>
            </a:r>
            <a:r>
              <a:rPr lang="en-US" b="1" dirty="0"/>
              <a:t>only can you share immutable objects, but you can share their internals.</a:t>
            </a:r>
            <a:endParaRPr lang="en-US" b="1" dirty="0" smtClean="0"/>
          </a:p>
          <a:p>
            <a:r>
              <a:rPr lang="en-US" b="1" dirty="0" smtClean="0"/>
              <a:t> Immutable </a:t>
            </a:r>
            <a:r>
              <a:rPr lang="en-US" b="1" dirty="0"/>
              <a:t>objects make great building blocks for other objects</a:t>
            </a:r>
            <a:r>
              <a:rPr lang="en-US" dirty="0" smtClean="0"/>
              <a:t>, whether mutable </a:t>
            </a:r>
            <a:r>
              <a:rPr lang="en-US" dirty="0"/>
              <a:t>or immutable</a:t>
            </a:r>
            <a:endParaRPr lang="en-US" dirty="0" smtClean="0"/>
          </a:p>
          <a:p>
            <a:r>
              <a:rPr lang="en-US" b="1" dirty="0" smtClean="0"/>
              <a:t> The </a:t>
            </a:r>
            <a:r>
              <a:rPr lang="en-US" b="1" dirty="0"/>
              <a:t>only real disadvantage of immutable classes is that they require </a:t>
            </a:r>
            <a:r>
              <a:rPr lang="en-US" b="1" dirty="0" smtClean="0"/>
              <a:t>a separate </a:t>
            </a:r>
            <a:r>
              <a:rPr lang="en-US" b="1" dirty="0"/>
              <a:t>object for each distinct value</a:t>
            </a:r>
            <a:endParaRPr lang="en-US" dirty="0"/>
          </a:p>
        </p:txBody>
      </p:sp>
    </p:spTree>
    <p:extLst>
      <p:ext uri="{BB962C8B-B14F-4D97-AF65-F5344CB8AC3E}">
        <p14:creationId xmlns:p14="http://schemas.microsoft.com/office/powerpoint/2010/main" val="6499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16: Favor composition over inheritance</a:t>
            </a:r>
            <a:endParaRPr lang="en-US" dirty="0"/>
          </a:p>
        </p:txBody>
      </p:sp>
      <p:sp>
        <p:nvSpPr>
          <p:cNvPr id="3" name="Text Placeholder 2"/>
          <p:cNvSpPr>
            <a:spLocks noGrp="1"/>
          </p:cNvSpPr>
          <p:nvPr>
            <p:ph type="body" idx="1"/>
          </p:nvPr>
        </p:nvSpPr>
        <p:spPr/>
        <p:txBody>
          <a:bodyPr/>
          <a:lstStyle/>
          <a:p>
            <a:pPr marL="177800" indent="0">
              <a:buNone/>
            </a:pPr>
            <a:r>
              <a:rPr lang="en-US" dirty="0" smtClean="0"/>
              <a:t>Inheritance is powerful, but it is problematic because it violates encapsulation. It is appropriate only when a genuine subtype relationship exists between the subclass and the superclass. </a:t>
            </a:r>
          </a:p>
          <a:p>
            <a:pPr marL="177800" indent="0">
              <a:buNone/>
            </a:pPr>
            <a:r>
              <a:rPr lang="en-US" dirty="0" smtClean="0"/>
              <a:t>Even then, inheritance may lead to fragility if the subclass is in a different package from the superclass and the superclass is not designed for inheritance. </a:t>
            </a:r>
          </a:p>
          <a:p>
            <a:pPr marL="177800" indent="0">
              <a:buNone/>
            </a:pPr>
            <a:r>
              <a:rPr lang="en-US" dirty="0" smtClean="0"/>
              <a:t>To avoid this fragility, use composition and </a:t>
            </a:r>
            <a:r>
              <a:rPr lang="en-US" dirty="0"/>
              <a:t>forwarding instead of inheritance, especially if an appropriate interface </a:t>
            </a:r>
            <a:r>
              <a:rPr lang="en-US" dirty="0" smtClean="0"/>
              <a:t>to implement </a:t>
            </a:r>
            <a:r>
              <a:rPr lang="en-US" dirty="0"/>
              <a:t>a wrapper class exists. Not only are wrapper classes more robust </a:t>
            </a:r>
            <a:r>
              <a:rPr lang="en-US" dirty="0" smtClean="0"/>
              <a:t>than subclasses</a:t>
            </a:r>
            <a:r>
              <a:rPr lang="en-US" dirty="0"/>
              <a:t>, they are also more </a:t>
            </a:r>
            <a:r>
              <a:rPr lang="en-US" dirty="0" smtClean="0"/>
              <a:t>powerful</a:t>
            </a:r>
          </a:p>
          <a:p>
            <a:pPr marL="177800" indent="0">
              <a:buNone/>
            </a:pPr>
            <a:endParaRPr lang="en-US" dirty="0"/>
          </a:p>
        </p:txBody>
      </p:sp>
    </p:spTree>
    <p:extLst>
      <p:ext uri="{BB962C8B-B14F-4D97-AF65-F5344CB8AC3E}">
        <p14:creationId xmlns:p14="http://schemas.microsoft.com/office/powerpoint/2010/main" val="29409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Item 17: Design and document for inheritance or else prohibit it</a:t>
            </a:r>
            <a:endParaRPr lang="en-US" sz="4000" dirty="0"/>
          </a:p>
        </p:txBody>
      </p:sp>
      <p:sp>
        <p:nvSpPr>
          <p:cNvPr id="3" name="Text Placeholder 2"/>
          <p:cNvSpPr>
            <a:spLocks noGrp="1"/>
          </p:cNvSpPr>
          <p:nvPr>
            <p:ph type="body" idx="1"/>
          </p:nvPr>
        </p:nvSpPr>
        <p:spPr/>
        <p:txBody>
          <a:bodyPr/>
          <a:lstStyle/>
          <a:p>
            <a:r>
              <a:rPr lang="en-US" b="1" dirty="0"/>
              <a:t>The </a:t>
            </a:r>
            <a:r>
              <a:rPr lang="en-US" b="1" i="1" dirty="0"/>
              <a:t>only </a:t>
            </a:r>
            <a:r>
              <a:rPr lang="en-US" b="1" dirty="0"/>
              <a:t>way to test a class designed for inheritance is to write </a:t>
            </a:r>
            <a:r>
              <a:rPr lang="en-US" b="1" dirty="0" smtClean="0"/>
              <a:t>subclasses</a:t>
            </a:r>
          </a:p>
          <a:p>
            <a:r>
              <a:rPr lang="en-US" b="1" dirty="0"/>
              <a:t>Constructors must not invoke </a:t>
            </a:r>
            <a:r>
              <a:rPr lang="en-US" b="1" dirty="0" err="1"/>
              <a:t>overridable</a:t>
            </a:r>
            <a:r>
              <a:rPr lang="en-US" b="1" dirty="0"/>
              <a:t> methods</a:t>
            </a:r>
            <a:r>
              <a:rPr lang="en-US" dirty="0" smtClean="0"/>
              <a:t>,</a:t>
            </a:r>
          </a:p>
          <a:p>
            <a:r>
              <a:rPr lang="en-US" b="1" dirty="0"/>
              <a:t>neither clone nor </a:t>
            </a:r>
            <a:r>
              <a:rPr lang="en-US" b="1" dirty="0" err="1"/>
              <a:t>readObject</a:t>
            </a:r>
            <a:r>
              <a:rPr lang="en-US" b="1" dirty="0"/>
              <a:t> may invoke an </a:t>
            </a:r>
            <a:r>
              <a:rPr lang="en-US" b="1" dirty="0" err="1"/>
              <a:t>overridable</a:t>
            </a:r>
            <a:r>
              <a:rPr lang="en-US" b="1" dirty="0"/>
              <a:t> method, directly </a:t>
            </a:r>
            <a:r>
              <a:rPr lang="en-US" b="1" dirty="0" smtClean="0"/>
              <a:t>or indirectly</a:t>
            </a:r>
            <a:r>
              <a:rPr lang="en-US" dirty="0"/>
              <a:t>.</a:t>
            </a:r>
          </a:p>
        </p:txBody>
      </p:sp>
    </p:spTree>
    <p:extLst>
      <p:ext uri="{BB962C8B-B14F-4D97-AF65-F5344CB8AC3E}">
        <p14:creationId xmlns:p14="http://schemas.microsoft.com/office/powerpoint/2010/main" val="312388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18: Prefer interfaces to abstract classes</a:t>
            </a:r>
            <a:endParaRPr lang="en-US" dirty="0"/>
          </a:p>
        </p:txBody>
      </p:sp>
      <p:sp>
        <p:nvSpPr>
          <p:cNvPr id="3" name="Text Placeholder 2"/>
          <p:cNvSpPr>
            <a:spLocks noGrp="1"/>
          </p:cNvSpPr>
          <p:nvPr>
            <p:ph type="body" idx="1"/>
          </p:nvPr>
        </p:nvSpPr>
        <p:spPr>
          <a:xfrm>
            <a:off x="838200" y="1515648"/>
            <a:ext cx="10515599" cy="4972833"/>
          </a:xfrm>
        </p:spPr>
        <p:txBody>
          <a:bodyPr/>
          <a:lstStyle/>
          <a:p>
            <a:pPr marL="177800" indent="0">
              <a:buNone/>
            </a:pPr>
            <a:r>
              <a:rPr lang="en-US" dirty="0"/>
              <a:t>A</a:t>
            </a:r>
            <a:r>
              <a:rPr lang="en-US" dirty="0" smtClean="0"/>
              <a:t>n </a:t>
            </a:r>
            <a:r>
              <a:rPr lang="en-US" dirty="0"/>
              <a:t>interface is generally the best way to define a type </a:t>
            </a:r>
            <a:r>
              <a:rPr lang="en-US" dirty="0" smtClean="0"/>
              <a:t>that permits </a:t>
            </a:r>
            <a:r>
              <a:rPr lang="en-US" dirty="0"/>
              <a:t>multiple implementations. An exception to this rule is the case where </a:t>
            </a:r>
            <a:r>
              <a:rPr lang="en-US" dirty="0" smtClean="0"/>
              <a:t>ease of </a:t>
            </a:r>
            <a:r>
              <a:rPr lang="en-US" dirty="0"/>
              <a:t>evolution is deemed more important than flexibility and power. </a:t>
            </a:r>
            <a:endParaRPr lang="en-US" dirty="0" smtClean="0"/>
          </a:p>
          <a:p>
            <a:pPr marL="177800" indent="0">
              <a:buNone/>
            </a:pPr>
            <a:r>
              <a:rPr lang="en-US" dirty="0" smtClean="0"/>
              <a:t>Under these circumstances</a:t>
            </a:r>
            <a:r>
              <a:rPr lang="en-US" dirty="0"/>
              <a:t>, you should use an abstract class to define the type, but only if </a:t>
            </a:r>
            <a:r>
              <a:rPr lang="en-US" dirty="0" smtClean="0"/>
              <a:t>you understand </a:t>
            </a:r>
            <a:r>
              <a:rPr lang="en-US" dirty="0"/>
              <a:t>and can accept the limitations. If you export a nontrivial interface, </a:t>
            </a:r>
            <a:r>
              <a:rPr lang="en-US" dirty="0" smtClean="0"/>
              <a:t>you should </a:t>
            </a:r>
            <a:r>
              <a:rPr lang="en-US" dirty="0"/>
              <a:t>strongly consider providing a skeletal implementation to go with it.</a:t>
            </a:r>
          </a:p>
          <a:p>
            <a:pPr marL="177800" indent="0">
              <a:buNone/>
            </a:pPr>
            <a:r>
              <a:rPr lang="en-US" dirty="0"/>
              <a:t>Finally, you should design all of your public interfaces with the utmost care </a:t>
            </a:r>
            <a:r>
              <a:rPr lang="en-US" dirty="0" smtClean="0"/>
              <a:t>and test </a:t>
            </a:r>
            <a:r>
              <a:rPr lang="en-US" dirty="0"/>
              <a:t>them thoroughly by writing multiple implementations.</a:t>
            </a:r>
          </a:p>
        </p:txBody>
      </p:sp>
    </p:spTree>
    <p:extLst>
      <p:ext uri="{BB962C8B-B14F-4D97-AF65-F5344CB8AC3E}">
        <p14:creationId xmlns:p14="http://schemas.microsoft.com/office/powerpoint/2010/main" val="25823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19: Use interfaces only to define types</a:t>
            </a:r>
            <a:endParaRPr lang="en-US" dirty="0"/>
          </a:p>
        </p:txBody>
      </p:sp>
      <p:sp>
        <p:nvSpPr>
          <p:cNvPr id="3" name="Text Placeholder 2"/>
          <p:cNvSpPr>
            <a:spLocks noGrp="1"/>
          </p:cNvSpPr>
          <p:nvPr>
            <p:ph type="body" idx="1"/>
          </p:nvPr>
        </p:nvSpPr>
        <p:spPr/>
        <p:txBody>
          <a:bodyPr/>
          <a:lstStyle/>
          <a:p>
            <a:pPr marL="177800" indent="0">
              <a:buNone/>
            </a:pPr>
            <a:r>
              <a:rPr lang="en-US" dirty="0"/>
              <a:t>I</a:t>
            </a:r>
            <a:r>
              <a:rPr lang="en-US" dirty="0" smtClean="0"/>
              <a:t>nterfaces </a:t>
            </a:r>
            <a:r>
              <a:rPr lang="en-US" dirty="0"/>
              <a:t>should be used only to define types. They should </a:t>
            </a:r>
            <a:r>
              <a:rPr lang="en-US" dirty="0" smtClean="0"/>
              <a:t>not be </a:t>
            </a:r>
            <a:r>
              <a:rPr lang="en-US" dirty="0"/>
              <a:t>used to export constants.</a:t>
            </a:r>
            <a:endParaRPr lang="en-US" dirty="0"/>
          </a:p>
        </p:txBody>
      </p:sp>
    </p:spTree>
    <p:extLst>
      <p:ext uri="{BB962C8B-B14F-4D97-AF65-F5344CB8AC3E}">
        <p14:creationId xmlns:p14="http://schemas.microsoft.com/office/powerpoint/2010/main" val="270540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20: Prefer class hierarchies to tagged classes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agged </a:t>
            </a:r>
            <a:r>
              <a:rPr lang="en-US" dirty="0"/>
              <a:t>classes are seldom appropriate. If you’re tempted to </a:t>
            </a:r>
            <a:r>
              <a:rPr lang="en-US" dirty="0" smtClean="0"/>
              <a:t>write a </a:t>
            </a:r>
            <a:r>
              <a:rPr lang="en-US" dirty="0"/>
              <a:t>class with an explicit tag field, think about whether the tag could be </a:t>
            </a:r>
            <a:r>
              <a:rPr lang="en-US" dirty="0" smtClean="0"/>
              <a:t>eliminated and </a:t>
            </a:r>
            <a:r>
              <a:rPr lang="en-US" dirty="0"/>
              <a:t>the class replaced by a hierarchy. When you encounter an existing class with </a:t>
            </a:r>
            <a:r>
              <a:rPr lang="en-US" dirty="0" smtClean="0"/>
              <a:t>a tag </a:t>
            </a:r>
            <a:r>
              <a:rPr lang="en-US" dirty="0"/>
              <a:t>field, consider refactoring it into a hierarchy.</a:t>
            </a:r>
            <a:endParaRPr lang="en-US" dirty="0"/>
          </a:p>
        </p:txBody>
      </p:sp>
    </p:spTree>
    <p:extLst>
      <p:ext uri="{BB962C8B-B14F-4D97-AF65-F5344CB8AC3E}">
        <p14:creationId xmlns:p14="http://schemas.microsoft.com/office/powerpoint/2010/main" val="52710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21: Use function objects to represent strategies</a:t>
            </a:r>
            <a:endParaRPr lang="en-US" dirty="0"/>
          </a:p>
        </p:txBody>
      </p:sp>
      <p:sp>
        <p:nvSpPr>
          <p:cNvPr id="3" name="Text Placeholder 2"/>
          <p:cNvSpPr>
            <a:spLocks noGrp="1"/>
          </p:cNvSpPr>
          <p:nvPr>
            <p:ph type="body" idx="1"/>
          </p:nvPr>
        </p:nvSpPr>
        <p:spPr/>
        <p:txBody>
          <a:bodyPr/>
          <a:lstStyle/>
          <a:p>
            <a:pPr marL="177800" indent="0">
              <a:buNone/>
            </a:pPr>
            <a:r>
              <a:rPr lang="en-US" dirty="0"/>
              <a:t>To implement this pattern in Java, declare an interface to represent </a:t>
            </a:r>
            <a:r>
              <a:rPr lang="en-US" dirty="0" smtClean="0"/>
              <a:t>the strategy</a:t>
            </a:r>
            <a:r>
              <a:rPr lang="en-US" dirty="0"/>
              <a:t>, and a class that implements this interface for each concrete strategy.</a:t>
            </a:r>
          </a:p>
          <a:p>
            <a:pPr marL="177800" indent="0">
              <a:buNone/>
            </a:pPr>
            <a:r>
              <a:rPr lang="en-US" dirty="0"/>
              <a:t>When a concrete strategy is used only once, it is typically declared and </a:t>
            </a:r>
            <a:r>
              <a:rPr lang="en-US" dirty="0" smtClean="0"/>
              <a:t>instantiated as </a:t>
            </a:r>
            <a:r>
              <a:rPr lang="en-US" dirty="0"/>
              <a:t>an anonymous class. </a:t>
            </a:r>
            <a:endParaRPr lang="en-US" dirty="0" smtClean="0"/>
          </a:p>
          <a:p>
            <a:pPr marL="177800" indent="0">
              <a:buNone/>
            </a:pPr>
            <a:r>
              <a:rPr lang="en-US" dirty="0" smtClean="0"/>
              <a:t>When </a:t>
            </a:r>
            <a:r>
              <a:rPr lang="en-US" dirty="0"/>
              <a:t>a concrete strategy is designed for </a:t>
            </a:r>
            <a:r>
              <a:rPr lang="en-US" dirty="0" smtClean="0"/>
              <a:t>repeated use</a:t>
            </a:r>
            <a:r>
              <a:rPr lang="en-US" dirty="0"/>
              <a:t>, it is generally implemented as a private static member class and exported in </a:t>
            </a:r>
            <a:r>
              <a:rPr lang="en-US" dirty="0" smtClean="0"/>
              <a:t>a public </a:t>
            </a:r>
            <a:r>
              <a:rPr lang="en-US" dirty="0"/>
              <a:t>static final field whose type is the strategy interface.</a:t>
            </a:r>
            <a:endParaRPr lang="en-US" dirty="0"/>
          </a:p>
        </p:txBody>
      </p:sp>
    </p:spTree>
    <p:extLst>
      <p:ext uri="{BB962C8B-B14F-4D97-AF65-F5344CB8AC3E}">
        <p14:creationId xmlns:p14="http://schemas.microsoft.com/office/powerpoint/2010/main" val="372652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24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22: Favor static member classes over </a:t>
            </a:r>
            <a:r>
              <a:rPr lang="en-US" b="1" dirty="0" err="1"/>
              <a:t>nonstatic</a:t>
            </a:r>
            <a:endParaRPr lang="en-US" dirty="0"/>
          </a:p>
        </p:txBody>
      </p:sp>
      <p:sp>
        <p:nvSpPr>
          <p:cNvPr id="3" name="Text Placeholder 2"/>
          <p:cNvSpPr>
            <a:spLocks noGrp="1"/>
          </p:cNvSpPr>
          <p:nvPr>
            <p:ph type="body" idx="1"/>
          </p:nvPr>
        </p:nvSpPr>
        <p:spPr>
          <a:xfrm>
            <a:off x="838200" y="1841326"/>
            <a:ext cx="10515599" cy="5016674"/>
          </a:xfrm>
        </p:spPr>
        <p:txBody>
          <a:bodyPr/>
          <a:lstStyle/>
          <a:p>
            <a:pPr marL="177800" indent="0">
              <a:buNone/>
            </a:pPr>
            <a:r>
              <a:rPr lang="en-US" dirty="0"/>
              <a:t>There are four kinds of nested classes:</a:t>
            </a:r>
          </a:p>
          <a:p>
            <a:pPr marL="177800" indent="0">
              <a:buNone/>
            </a:pPr>
            <a:r>
              <a:rPr lang="en-US" sz="2000" i="1" dirty="0" smtClean="0"/>
              <a:t>	static </a:t>
            </a:r>
            <a:r>
              <a:rPr lang="en-US" sz="2000" i="1" dirty="0"/>
              <a:t>member classes</a:t>
            </a:r>
            <a:r>
              <a:rPr lang="en-US" sz="2000" dirty="0"/>
              <a:t>, </a:t>
            </a:r>
            <a:endParaRPr lang="en-US" sz="2000" dirty="0" smtClean="0"/>
          </a:p>
          <a:p>
            <a:pPr marL="177800" indent="0">
              <a:buNone/>
            </a:pPr>
            <a:r>
              <a:rPr lang="en-US" sz="2000" dirty="0" smtClean="0"/>
              <a:t>If </a:t>
            </a:r>
            <a:r>
              <a:rPr lang="en-US" sz="2000" dirty="0"/>
              <a:t>a nested class needs to be visible outside of a single method or is too </a:t>
            </a:r>
            <a:r>
              <a:rPr lang="en-US" sz="2000" dirty="0" smtClean="0"/>
              <a:t>long to </a:t>
            </a:r>
            <a:r>
              <a:rPr lang="en-US" sz="2000" dirty="0"/>
              <a:t>fit comfortably inside a method, use a member class. </a:t>
            </a:r>
            <a:endParaRPr lang="en-US" sz="2000" dirty="0" smtClean="0"/>
          </a:p>
          <a:p>
            <a:pPr marL="177800" indent="0">
              <a:buNone/>
            </a:pPr>
            <a:r>
              <a:rPr lang="en-US" sz="2000" i="1" dirty="0"/>
              <a:t>	</a:t>
            </a:r>
            <a:r>
              <a:rPr lang="en-US" sz="2000" i="1" dirty="0" err="1"/>
              <a:t>nonstatic</a:t>
            </a:r>
            <a:r>
              <a:rPr lang="en-US" sz="2000" i="1" dirty="0"/>
              <a:t> member classes</a:t>
            </a:r>
            <a:r>
              <a:rPr lang="en-US" sz="2000" dirty="0"/>
              <a:t>, </a:t>
            </a:r>
            <a:endParaRPr lang="en-US" sz="2000" dirty="0" smtClean="0"/>
          </a:p>
          <a:p>
            <a:pPr marL="177800" indent="0">
              <a:buNone/>
            </a:pPr>
            <a:r>
              <a:rPr lang="en-US" sz="2000" dirty="0" smtClean="0"/>
              <a:t>If </a:t>
            </a:r>
            <a:r>
              <a:rPr lang="en-US" sz="2000" dirty="0"/>
              <a:t>each instance of </a:t>
            </a:r>
            <a:r>
              <a:rPr lang="en-US" sz="2000" dirty="0" smtClean="0"/>
              <a:t>the member </a:t>
            </a:r>
            <a:r>
              <a:rPr lang="en-US" sz="2000" dirty="0"/>
              <a:t>class needs a reference to its enclosing instance, make it </a:t>
            </a:r>
            <a:r>
              <a:rPr lang="en-US" sz="2000" dirty="0" err="1"/>
              <a:t>nonstatic</a:t>
            </a:r>
            <a:r>
              <a:rPr lang="en-US" sz="2000" dirty="0"/>
              <a:t>; </a:t>
            </a:r>
            <a:endParaRPr lang="en-US" sz="2000" dirty="0" smtClean="0"/>
          </a:p>
          <a:p>
            <a:pPr marL="177800" indent="0">
              <a:buNone/>
            </a:pPr>
            <a:r>
              <a:rPr lang="en-US" sz="2000" i="1" dirty="0"/>
              <a:t>	anonymous </a:t>
            </a:r>
            <a:r>
              <a:rPr lang="en-US" sz="2000" i="1" dirty="0" smtClean="0"/>
              <a:t>classes</a:t>
            </a:r>
            <a:endParaRPr lang="en-US" sz="2000" dirty="0" smtClean="0"/>
          </a:p>
          <a:p>
            <a:pPr marL="177800" indent="0">
              <a:buNone/>
            </a:pPr>
            <a:r>
              <a:rPr lang="en-US" sz="2000" dirty="0" smtClean="0"/>
              <a:t>Otherwise, make </a:t>
            </a:r>
            <a:r>
              <a:rPr lang="en-US" sz="2000" dirty="0"/>
              <a:t>it static. Assuming the class belongs inside a method, if you need </a:t>
            </a:r>
            <a:r>
              <a:rPr lang="en-US" sz="2000" dirty="0" smtClean="0"/>
              <a:t>to create </a:t>
            </a:r>
            <a:r>
              <a:rPr lang="en-US" sz="2000" dirty="0"/>
              <a:t>instances from only one location and there is a preexisting type that </a:t>
            </a:r>
            <a:r>
              <a:rPr lang="en-US" sz="2000" dirty="0" smtClean="0"/>
              <a:t>characterizes the </a:t>
            </a:r>
            <a:r>
              <a:rPr lang="en-US" sz="2000" dirty="0"/>
              <a:t>class, make it an anonymous class; </a:t>
            </a:r>
            <a:endParaRPr lang="en-US" sz="2000" dirty="0" smtClean="0"/>
          </a:p>
          <a:p>
            <a:pPr marL="177800" indent="0">
              <a:buNone/>
            </a:pPr>
            <a:r>
              <a:rPr lang="en-US" sz="2000" i="1" dirty="0"/>
              <a:t>	local </a:t>
            </a:r>
            <a:r>
              <a:rPr lang="en-US" sz="2000" i="1" dirty="0" smtClean="0"/>
              <a:t>classes</a:t>
            </a:r>
            <a:endParaRPr lang="en-US" sz="2000" dirty="0" smtClean="0"/>
          </a:p>
          <a:p>
            <a:pPr marL="177800" indent="0">
              <a:buNone/>
            </a:pPr>
            <a:r>
              <a:rPr lang="en-US" sz="2000" dirty="0" smtClean="0"/>
              <a:t>otherwise</a:t>
            </a:r>
            <a:r>
              <a:rPr lang="en-US" sz="2000" dirty="0"/>
              <a:t>, make it a local </a:t>
            </a:r>
            <a:r>
              <a:rPr lang="en-US" sz="2000" dirty="0" smtClean="0"/>
              <a:t>class.</a:t>
            </a:r>
            <a:endParaRPr lang="en-US" sz="2000" i="1" dirty="0"/>
          </a:p>
        </p:txBody>
      </p:sp>
    </p:spTree>
    <p:extLst>
      <p:ext uri="{BB962C8B-B14F-4D97-AF65-F5344CB8AC3E}">
        <p14:creationId xmlns:p14="http://schemas.microsoft.com/office/powerpoint/2010/main" val="1865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5</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Generics </a:t>
            </a:r>
            <a:endParaRPr lang="en-US" sz="5400" b="1" dirty="0" smtClean="0"/>
          </a:p>
          <a:p>
            <a:pPr marL="177800" indent="0">
              <a:buNone/>
            </a:pPr>
            <a:r>
              <a:rPr lang="en-US" sz="3200" dirty="0"/>
              <a:t>With generics, you tell the </a:t>
            </a:r>
            <a:r>
              <a:rPr lang="en-US" sz="3200" dirty="0" smtClean="0"/>
              <a:t>compiler what </a:t>
            </a:r>
            <a:r>
              <a:rPr lang="en-US" sz="3200" dirty="0"/>
              <a:t>types of objects are permitted in each collection. The compiler inserts </a:t>
            </a:r>
            <a:r>
              <a:rPr lang="en-US" sz="3200" dirty="0" smtClean="0"/>
              <a:t>casts for </a:t>
            </a:r>
            <a:r>
              <a:rPr lang="en-US" sz="3200" dirty="0"/>
              <a:t>you automatically and tells you at compile time if you try to insert an object </a:t>
            </a:r>
            <a:r>
              <a:rPr lang="en-US" sz="3200" dirty="0" smtClean="0"/>
              <a:t>of the </a:t>
            </a:r>
            <a:r>
              <a:rPr lang="en-US" sz="3200" dirty="0"/>
              <a:t>wrong type. </a:t>
            </a:r>
            <a:endParaRPr lang="en-US" sz="3200" dirty="0" smtClean="0"/>
          </a:p>
          <a:p>
            <a:pPr marL="177800" indent="0">
              <a:buNone/>
            </a:pPr>
            <a:r>
              <a:rPr lang="en-US" sz="3200" dirty="0" smtClean="0"/>
              <a:t>This </a:t>
            </a:r>
            <a:r>
              <a:rPr lang="en-US" sz="3200" dirty="0"/>
              <a:t>results in programs that are both safer and clearer, but </a:t>
            </a:r>
            <a:r>
              <a:rPr lang="en-US" sz="3200" dirty="0" smtClean="0"/>
              <a:t>these benefits </a:t>
            </a:r>
            <a:r>
              <a:rPr lang="en-US" sz="3200" dirty="0"/>
              <a:t>come with complications</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577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23: Don’t use raw types in new </a:t>
            </a:r>
            <a:r>
              <a:rPr lang="en-US" dirty="0" smtClean="0"/>
              <a:t>code</a:t>
            </a:r>
            <a:endParaRPr lang="en-US" dirty="0"/>
          </a:p>
        </p:txBody>
      </p:sp>
      <p:sp>
        <p:nvSpPr>
          <p:cNvPr id="3" name="Text Placeholder 2"/>
          <p:cNvSpPr>
            <a:spLocks noGrp="1"/>
          </p:cNvSpPr>
          <p:nvPr>
            <p:ph type="body" idx="1"/>
          </p:nvPr>
        </p:nvSpPr>
        <p:spPr/>
        <p:txBody>
          <a:bodyPr/>
          <a:lstStyle/>
          <a:p>
            <a:pPr marL="177800" indent="0">
              <a:buNone/>
            </a:pPr>
            <a:r>
              <a:rPr lang="en-US" b="1" dirty="0"/>
              <a:t>Y</a:t>
            </a:r>
            <a:r>
              <a:rPr lang="en-US" b="1" dirty="0" smtClean="0"/>
              <a:t>ou </a:t>
            </a:r>
            <a:r>
              <a:rPr lang="en-US" b="1" dirty="0"/>
              <a:t>lose type safety if you use a raw type like List, but not if you </a:t>
            </a:r>
            <a:r>
              <a:rPr lang="en-US" b="1" dirty="0" smtClean="0"/>
              <a:t>use a </a:t>
            </a:r>
            <a:r>
              <a:rPr lang="en-US" b="1" dirty="0"/>
              <a:t>parameterized type like List&lt;Object&gt;.</a:t>
            </a:r>
            <a:endParaRPr lang="en-US" dirty="0"/>
          </a:p>
        </p:txBody>
      </p:sp>
    </p:spTree>
    <p:extLst>
      <p:ext uri="{BB962C8B-B14F-4D97-AF65-F5344CB8AC3E}">
        <p14:creationId xmlns:p14="http://schemas.microsoft.com/office/powerpoint/2010/main" val="12772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24: Eliminate unchecked </a:t>
            </a:r>
            <a:r>
              <a:rPr lang="en-US" dirty="0" smtClean="0"/>
              <a:t>warnings</a:t>
            </a:r>
            <a:endParaRPr lang="en-US" dirty="0"/>
          </a:p>
        </p:txBody>
      </p:sp>
      <p:sp>
        <p:nvSpPr>
          <p:cNvPr id="3" name="Text Placeholder 2"/>
          <p:cNvSpPr>
            <a:spLocks noGrp="1"/>
          </p:cNvSpPr>
          <p:nvPr>
            <p:ph type="body" idx="1"/>
          </p:nvPr>
        </p:nvSpPr>
        <p:spPr/>
        <p:txBody>
          <a:bodyPr/>
          <a:lstStyle/>
          <a:p>
            <a:pPr marL="177800" indent="0">
              <a:buNone/>
            </a:pPr>
            <a:r>
              <a:rPr lang="en-US" b="1" dirty="0"/>
              <a:t>If you can’t eliminate a warning, and you can prove that the code </a:t>
            </a:r>
            <a:r>
              <a:rPr lang="en-US" b="1" dirty="0" smtClean="0"/>
              <a:t>that provoked </a:t>
            </a:r>
            <a:r>
              <a:rPr lang="en-US" b="1" dirty="0"/>
              <a:t>the warning is </a:t>
            </a:r>
            <a:r>
              <a:rPr lang="en-US" b="1" dirty="0" err="1"/>
              <a:t>typesafe</a:t>
            </a:r>
            <a:r>
              <a:rPr lang="en-US" b="1" dirty="0"/>
              <a:t>, then (and only then) suppress the </a:t>
            </a:r>
            <a:r>
              <a:rPr lang="en-US" b="1" dirty="0" smtClean="0"/>
              <a:t>warning with </a:t>
            </a:r>
            <a:r>
              <a:rPr lang="en-US" b="1" dirty="0"/>
              <a:t>an </a:t>
            </a:r>
            <a:r>
              <a:rPr lang="en-US" b="1" dirty="0">
                <a:solidFill>
                  <a:srgbClr val="FF0000"/>
                </a:solidFill>
              </a:rPr>
              <a:t>@</a:t>
            </a:r>
            <a:r>
              <a:rPr lang="en-US" b="1" dirty="0" err="1">
                <a:solidFill>
                  <a:srgbClr val="FF0000"/>
                </a:solidFill>
              </a:rPr>
              <a:t>SuppressWarnings</a:t>
            </a:r>
            <a:r>
              <a:rPr lang="en-US" b="1" dirty="0">
                <a:solidFill>
                  <a:srgbClr val="FF0000"/>
                </a:solidFill>
              </a:rPr>
              <a:t>("unchecked"</a:t>
            </a:r>
            <a:r>
              <a:rPr lang="en-US" b="1" dirty="0"/>
              <a:t>) </a:t>
            </a:r>
            <a:r>
              <a:rPr lang="en-US" b="1" dirty="0" smtClean="0"/>
              <a:t>annotation</a:t>
            </a:r>
          </a:p>
          <a:p>
            <a:pPr marL="177800" indent="0">
              <a:buNone/>
            </a:pPr>
            <a:r>
              <a:rPr lang="en-US" b="1" dirty="0"/>
              <a:t>Always use the </a:t>
            </a:r>
            <a:r>
              <a:rPr lang="en-US" b="1" dirty="0" err="1" smtClean="0"/>
              <a:t>SuppressWarnings</a:t>
            </a:r>
            <a:r>
              <a:rPr lang="en-US" b="1" dirty="0" smtClean="0"/>
              <a:t> </a:t>
            </a:r>
            <a:r>
              <a:rPr lang="en-US" b="1" dirty="0"/>
              <a:t>annotation on the smallest scope </a:t>
            </a:r>
            <a:r>
              <a:rPr lang="en-US" b="1" dirty="0" smtClean="0"/>
              <a:t>possible</a:t>
            </a:r>
          </a:p>
          <a:p>
            <a:pPr marL="177800" indent="0">
              <a:buNone/>
            </a:pPr>
            <a:r>
              <a:rPr lang="en-US" dirty="0"/>
              <a:t>unchecked warnings are important. Don’t ignore them. </a:t>
            </a:r>
            <a:r>
              <a:rPr lang="en-US" dirty="0" smtClean="0"/>
              <a:t>Every unchecked </a:t>
            </a:r>
            <a:r>
              <a:rPr lang="en-US" dirty="0"/>
              <a:t>warning represents the potential for a </a:t>
            </a:r>
            <a:r>
              <a:rPr lang="en-US" dirty="0" err="1"/>
              <a:t>ClassCastException</a:t>
            </a:r>
            <a:r>
              <a:rPr lang="en-US" dirty="0"/>
              <a:t> at </a:t>
            </a:r>
            <a:r>
              <a:rPr lang="en-US" dirty="0" smtClean="0"/>
              <a:t>runtime. </a:t>
            </a:r>
          </a:p>
          <a:p>
            <a:pPr marL="177800" indent="0">
              <a:buNone/>
            </a:pPr>
            <a:r>
              <a:rPr lang="en-US" dirty="0" smtClean="0"/>
              <a:t>Do </a:t>
            </a:r>
            <a:r>
              <a:rPr lang="en-US" dirty="0"/>
              <a:t>your best to eliminate these warnings</a:t>
            </a:r>
            <a:endParaRPr lang="en-US" dirty="0"/>
          </a:p>
        </p:txBody>
      </p:sp>
    </p:spTree>
    <p:extLst>
      <p:ext uri="{BB962C8B-B14F-4D97-AF65-F5344CB8AC3E}">
        <p14:creationId xmlns:p14="http://schemas.microsoft.com/office/powerpoint/2010/main" val="230423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25: Prefer lists to arrays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6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26: Favor generic </a:t>
            </a:r>
            <a:r>
              <a:rPr lang="en-US" dirty="0" smtClean="0"/>
              <a:t>types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42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27: Favor generic methods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489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023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29: Consider </a:t>
            </a:r>
            <a:r>
              <a:rPr lang="en-US" dirty="0" err="1"/>
              <a:t>typesafe</a:t>
            </a:r>
            <a:r>
              <a:rPr lang="en-US" dirty="0"/>
              <a:t> heterogeneous containers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1777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6</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err="1"/>
              <a:t>Enums</a:t>
            </a:r>
            <a:r>
              <a:rPr lang="en-US" sz="5400" b="1" dirty="0"/>
              <a:t> and </a:t>
            </a:r>
            <a:r>
              <a:rPr lang="en-US" sz="5400" b="1" dirty="0" smtClean="0"/>
              <a:t>Annotations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629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extLst>
      <p:ext uri="{BB962C8B-B14F-4D97-AF65-F5344CB8AC3E}">
        <p14:creationId xmlns:p14="http://schemas.microsoft.com/office/powerpoint/2010/main" val="182772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30: Use </a:t>
            </a:r>
            <a:r>
              <a:rPr lang="en-US" dirty="0" err="1"/>
              <a:t>enums</a:t>
            </a:r>
            <a:r>
              <a:rPr lang="en-US" dirty="0"/>
              <a:t> instead of </a:t>
            </a:r>
            <a:r>
              <a:rPr lang="en-US" dirty="0" err="1"/>
              <a:t>int</a:t>
            </a:r>
            <a:r>
              <a:rPr lang="en-US" dirty="0"/>
              <a:t> </a:t>
            </a:r>
            <a:r>
              <a:rPr lang="en-US" dirty="0" smtClean="0"/>
              <a:t>constants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0106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31: Use instance fields instead of ordinals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76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32: Use </a:t>
            </a:r>
            <a:r>
              <a:rPr lang="en-US" dirty="0" err="1"/>
              <a:t>EnumSet</a:t>
            </a:r>
            <a:r>
              <a:rPr lang="en-US" dirty="0"/>
              <a:t> instead of bit fields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0478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33: Use </a:t>
            </a:r>
            <a:r>
              <a:rPr lang="en-US" dirty="0" err="1"/>
              <a:t>EnumMap</a:t>
            </a:r>
            <a:r>
              <a:rPr lang="en-US" dirty="0"/>
              <a:t> instead of ordinal </a:t>
            </a:r>
            <a:r>
              <a:rPr lang="en-US" dirty="0" smtClean="0"/>
              <a:t>indexing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000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34: Emulate extensible </a:t>
            </a:r>
            <a:r>
              <a:rPr lang="en-US" dirty="0" err="1"/>
              <a:t>enums</a:t>
            </a:r>
            <a:r>
              <a:rPr lang="en-US" dirty="0"/>
              <a:t> with interfaces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766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35: Prefer annotations to naming patterns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738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36: Consistently use the Override </a:t>
            </a:r>
            <a:r>
              <a:rPr lang="en-US" dirty="0" smtClean="0"/>
              <a:t>annotation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285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37: Use marker interfaces to define types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5613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7</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Methods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727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8</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General Programming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065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0247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9</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Exceptions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21712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10</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Concurrency</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1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11</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Serialization</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127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6087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extLst>
      <p:ext uri="{BB962C8B-B14F-4D97-AF65-F5344CB8AC3E}">
        <p14:creationId xmlns:p14="http://schemas.microsoft.com/office/powerpoint/2010/main" val="107928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25439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3142029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4097</TotalTime>
  <Words>2385</Words>
  <Application>Microsoft Office PowerPoint</Application>
  <PresentationFormat>Widescreen</PresentationFormat>
  <Paragraphs>242</Paragraphs>
  <Slides>52</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lpstr>PowerPoint Presentation</vt:lpstr>
      <vt:lpstr>Item 16: Favor composition over inheritance</vt:lpstr>
      <vt:lpstr>Item 17: Design and document for inheritance or else prohibit it</vt:lpstr>
      <vt:lpstr>Item 18: Prefer interfaces to abstract classes</vt:lpstr>
      <vt:lpstr>Item 19: Use interfaces only to define types</vt:lpstr>
      <vt:lpstr>Item 20: Prefer class hierarchies to tagged classes</vt:lpstr>
      <vt:lpstr>Item 21: Use function objects to represent strategies</vt:lpstr>
      <vt:lpstr>Item 22: Favor static member classes over nonstatic</vt:lpstr>
      <vt:lpstr>C H A P T E R 5</vt:lpstr>
      <vt:lpstr>Item 23: Don’t use raw types in new code</vt:lpstr>
      <vt:lpstr>Item 24: Eliminate unchecked warnings</vt:lpstr>
      <vt:lpstr>Item 25: Prefer lists to arrays</vt:lpstr>
      <vt:lpstr>Item 26: Favor generic types</vt:lpstr>
      <vt:lpstr>Item 27: Favor generic methods</vt:lpstr>
      <vt:lpstr>Item 28: Use bounded wildcards to increase API flexibility</vt:lpstr>
      <vt:lpstr>Item 29: Consider typesafe heterogeneous containers</vt:lpstr>
      <vt:lpstr>C H A P T E R 6</vt:lpstr>
      <vt:lpstr>Item 30: Use enums instead of int constants</vt:lpstr>
      <vt:lpstr>Item 31: Use instance fields instead of ordinals</vt:lpstr>
      <vt:lpstr>Item 32: Use EnumSet instead of bit fields</vt:lpstr>
      <vt:lpstr>Item 33: Use EnumMap instead of ordinal indexing</vt:lpstr>
      <vt:lpstr>Item 34: Emulate extensible enums with interfaces</vt:lpstr>
      <vt:lpstr>Item 35: Prefer annotations to naming patterns</vt:lpstr>
      <vt:lpstr>Item 36: Consistently use the Override annotation</vt:lpstr>
      <vt:lpstr>Item 37: Use marker interfaces to define types</vt:lpstr>
      <vt:lpstr>C H A P T E R 7</vt:lpstr>
      <vt:lpstr>C H A P T E R 8</vt:lpstr>
      <vt:lpstr>C H A P T E R 9</vt:lpstr>
      <vt:lpstr>C H A P T E R 10</vt:lpstr>
      <vt:lpstr>C H A P T E R 11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32</cp:revision>
  <dcterms:modified xsi:type="dcterms:W3CDTF">2017-02-15T17:18:17Z</dcterms:modified>
</cp:coreProperties>
</file>