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snapToGrid="0">
      <p:cViewPr varScale="1">
        <p:scale>
          <a:sx n="77" d="100"/>
          <a:sy n="77" d="100"/>
        </p:scale>
        <p:origin x="12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79183978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950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884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7684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6225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934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597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110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294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284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189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2912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48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6000" b="0" i="0" u="none" strike="noStrike" cap="none">
                <a:solidFill>
                  <a:schemeClr val="dk1"/>
                </a:solidFill>
                <a:latin typeface="Calibri"/>
                <a:ea typeface="Calibri"/>
                <a:cs typeface="Calibri"/>
                <a:sym typeface="Calibri"/>
              </a:rPr>
              <a:t>Study of Effective Java™</a:t>
            </a:r>
            <a:br>
              <a:rPr lang="en-US" sz="6000" b="0" i="0" u="none" strike="noStrike" cap="none">
                <a:solidFill>
                  <a:schemeClr val="dk1"/>
                </a:solidFill>
                <a:latin typeface="Calibri"/>
                <a:ea typeface="Calibri"/>
                <a:cs typeface="Calibri"/>
                <a:sym typeface="Calibri"/>
              </a:rPr>
            </a:br>
            <a:r>
              <a:rPr lang="en-US" sz="4000" b="0" i="1" u="none" strike="noStrike" cap="none">
                <a:solidFill>
                  <a:schemeClr val="dk1"/>
                </a:solidFill>
                <a:latin typeface="Calibri"/>
                <a:ea typeface="Calibri"/>
                <a:cs typeface="Calibri"/>
                <a:sym typeface="Calibri"/>
              </a:rPr>
              <a:t>Second Edition</a:t>
            </a:r>
          </a:p>
        </p:txBody>
      </p:sp>
      <p:sp>
        <p:nvSpPr>
          <p:cNvPr id="85" name="Shape 85"/>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r>
              <a:rPr lang="en-US" sz="2400" b="0" i="0" u="none" strike="noStrike" cap="none">
                <a:solidFill>
                  <a:schemeClr val="dk1"/>
                </a:solidFill>
                <a:latin typeface="Calibri"/>
                <a:ea typeface="Calibri"/>
                <a:cs typeface="Calibri"/>
                <a:sym typeface="Calibri"/>
              </a:rPr>
              <a:t>Joshua Bloch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7: Avoid finalizers</a:t>
            </a:r>
          </a:p>
        </p:txBody>
      </p:sp>
      <p:sp>
        <p:nvSpPr>
          <p:cNvPr id="139" name="Shape 13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Finalizers are unpredictable, often dangerous, and generally unnecessary.</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you should never do anything time-critical in a finalizer. </a:t>
            </a:r>
          </a:p>
          <a:p>
            <a:pPr marL="0" marR="0" lvl="0" indent="0" algn="l" rtl="0">
              <a:lnSpc>
                <a:spcPct val="80000"/>
              </a:lnSpc>
              <a:spcBef>
                <a:spcPts val="1000"/>
              </a:spcBef>
              <a:spcAft>
                <a:spcPts val="0"/>
              </a:spcAft>
              <a:buClr>
                <a:schemeClr val="dk1"/>
              </a:buClr>
              <a:buSzPct val="25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For example, it is a grave error to depend on a finalizer to close files, because open file descriptors are a limited resource. </a:t>
            </a:r>
          </a:p>
          <a:p>
            <a:pPr marL="0" marR="0" lvl="0" indent="0" algn="l" rtl="0">
              <a:lnSpc>
                <a:spcPct val="80000"/>
              </a:lnSpc>
              <a:spcBef>
                <a:spcPts val="1000"/>
              </a:spcBef>
              <a:spcAft>
                <a:spcPts val="0"/>
              </a:spcAft>
              <a:buClr>
                <a:schemeClr val="dk1"/>
              </a:buClr>
              <a:buSzPct val="25000"/>
              <a:buFont typeface="Arial"/>
              <a:buNone/>
            </a:pPr>
            <a:r>
              <a:rPr lang="en-US" sz="2000" b="0" i="0" u="none" strike="noStrike" cap="none">
                <a:solidFill>
                  <a:schemeClr val="dk1"/>
                </a:solidFill>
                <a:latin typeface="Calibri"/>
                <a:ea typeface="Calibri"/>
                <a:cs typeface="Calibri"/>
                <a:sym typeface="Calibri"/>
              </a:rPr>
              <a:t>	If many files are left open because the JVM is tardy in executing finalizers, a program may fail because it can no longer open files</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Besides, the finalizer thread was running at a lower priority than another application thread, so objects weren’t getting finalized at the rate they became eligible for finalization</a:t>
            </a:r>
          </a:p>
          <a:p>
            <a:pPr marL="228600" marR="0" lvl="0" indent="-228600" algn="l" rtl="0">
              <a:lnSpc>
                <a:spcPct val="80000"/>
              </a:lnSpc>
              <a:spcBef>
                <a:spcPts val="1000"/>
              </a:spcBef>
              <a:buClr>
                <a:schemeClr val="dk1"/>
              </a:buClr>
              <a:buSzPct val="100000"/>
              <a:buFont typeface="Arial"/>
              <a:buChar char="•"/>
            </a:pPr>
            <a:r>
              <a:rPr lang="en-US" sz="2800" b="1" i="0" u="none" strike="noStrike" cap="none">
                <a:solidFill>
                  <a:schemeClr val="dk1"/>
                </a:solidFill>
                <a:latin typeface="Calibri"/>
                <a:ea typeface="Calibri"/>
                <a:cs typeface="Calibri"/>
                <a:sym typeface="Calibri"/>
              </a:rPr>
              <a:t>never depend on a finalizer to update critical persistent state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838200" y="0"/>
            <a:ext cx="10515599" cy="1622853"/>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3</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Methods Common to All Objects</a:t>
            </a:r>
          </a:p>
        </p:txBody>
      </p:sp>
      <p:sp>
        <p:nvSpPr>
          <p:cNvPr id="145" name="Shape 14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Object is a concrete class, it is designed primarily for extension. All of its nonfinal methods (equals, hashCode, toString, clone, and finalize) have explicit </a:t>
            </a:r>
            <a:r>
              <a:rPr lang="en-US" sz="2800" b="0" i="1" u="none" strike="noStrike" cap="none">
                <a:solidFill>
                  <a:schemeClr val="dk1"/>
                </a:solidFill>
                <a:latin typeface="Calibri"/>
                <a:ea typeface="Calibri"/>
                <a:cs typeface="Calibri"/>
                <a:sym typeface="Calibri"/>
              </a:rPr>
              <a:t>general contracts </a:t>
            </a:r>
            <a:r>
              <a:rPr lang="en-US" sz="2800" b="0" i="0" u="none" strike="noStrike" cap="none">
                <a:solidFill>
                  <a:schemeClr val="dk1"/>
                </a:solidFill>
                <a:latin typeface="Calibri"/>
                <a:ea typeface="Calibri"/>
                <a:cs typeface="Calibri"/>
                <a:sym typeface="Calibri"/>
              </a:rPr>
              <a:t>because they are designed to be overridden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838200" y="-77053"/>
            <a:ext cx="10515599" cy="102662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8: Obey the general contract when overriding equals</a:t>
            </a:r>
          </a:p>
        </p:txBody>
      </p:sp>
      <p:sp>
        <p:nvSpPr>
          <p:cNvPr id="151" name="Shape 151"/>
          <p:cNvSpPr txBox="1">
            <a:spLocks noGrp="1"/>
          </p:cNvSpPr>
          <p:nvPr>
            <p:ph type="body" idx="1"/>
          </p:nvPr>
        </p:nvSpPr>
        <p:spPr>
          <a:xfrm>
            <a:off x="838200" y="949570"/>
            <a:ext cx="10515599" cy="5609491"/>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easiest way to avoid problems is not to override the equals method, in which case each instance of the class is equal only to itself</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equals method implements an </a:t>
            </a:r>
            <a:r>
              <a:rPr lang="en-US" sz="2590" b="0" i="1" u="none" strike="noStrike" cap="none">
                <a:solidFill>
                  <a:schemeClr val="dk1"/>
                </a:solidFill>
                <a:latin typeface="Calibri"/>
                <a:ea typeface="Calibri"/>
                <a:cs typeface="Calibri"/>
                <a:sym typeface="Calibri"/>
              </a:rPr>
              <a:t>equivalence relation. </a:t>
            </a:r>
            <a:r>
              <a:rPr lang="en-US" sz="2590" b="0" i="0" u="none" strike="noStrike" cap="none">
                <a:solidFill>
                  <a:schemeClr val="dk1"/>
                </a:solidFill>
                <a:latin typeface="Calibri"/>
                <a:ea typeface="Calibri"/>
                <a:cs typeface="Calibri"/>
                <a:sym typeface="Calibri"/>
              </a:rPr>
              <a:t>It is:</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Reflexive</a:t>
            </a:r>
            <a:r>
              <a:rPr lang="en-US" sz="2590" b="0" i="0" u="none" strike="noStrike" cap="none">
                <a:solidFill>
                  <a:schemeClr val="dk1"/>
                </a:solidFill>
                <a:latin typeface="Calibri"/>
                <a:ea typeface="Calibri"/>
                <a:cs typeface="Calibri"/>
                <a:sym typeface="Calibri"/>
              </a:rPr>
              <a:t>: For any non-null reference value x, x.equals(x)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Symmetric</a:t>
            </a:r>
            <a:r>
              <a:rPr lang="en-US" sz="2590" b="0" i="0" u="none" strike="noStrike" cap="none">
                <a:solidFill>
                  <a:schemeClr val="dk1"/>
                </a:solidFill>
                <a:latin typeface="Calibri"/>
                <a:ea typeface="Calibri"/>
                <a:cs typeface="Calibri"/>
                <a:sym typeface="Calibri"/>
              </a:rPr>
              <a:t>: For any non-null reference values x and y, x.equals(y) must return true if and only if y.equals(x) returns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Transitive</a:t>
            </a:r>
            <a:r>
              <a:rPr lang="en-US" sz="2590" b="0" i="0" u="none" strike="noStrike" cap="none">
                <a:solidFill>
                  <a:schemeClr val="dk1"/>
                </a:solidFill>
                <a:latin typeface="Calibri"/>
                <a:ea typeface="Calibri"/>
                <a:cs typeface="Calibri"/>
                <a:sym typeface="Calibri"/>
              </a:rPr>
              <a:t>: For any non-null reference values x, y, z, if x.equals(y) returns true and y.equals(z) returns true, then x.equals(z)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Consistent</a:t>
            </a:r>
            <a:r>
              <a:rPr lang="en-US" sz="2590" b="0" i="0" u="none" strike="noStrike" cap="none">
                <a:solidFill>
                  <a:schemeClr val="dk1"/>
                </a:solidFill>
                <a:latin typeface="Calibri"/>
                <a:ea typeface="Calibri"/>
                <a:cs typeface="Calibri"/>
                <a:sym typeface="Calibri"/>
              </a:rPr>
              <a:t>: For any non-null reference values x and y, multiple invocations of x.equals(y) consistently return true or consistently return false, provided no information used in equals comparisons on the objects is modified.</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For any non-null reference value x, x.equals(null) must return false.</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Once you’ve violated the equals contract, you simply don’t know how other objects will behave when confronted with your object</a:t>
            </a:r>
          </a:p>
          <a:p>
            <a:pPr marL="228600" marR="0" lvl="0" indent="-228600" algn="l" rtl="0">
              <a:lnSpc>
                <a:spcPct val="70000"/>
              </a:lnSpc>
              <a:spcBef>
                <a:spcPts val="1000"/>
              </a:spcBef>
              <a:buClr>
                <a:schemeClr val="dk1"/>
              </a:buClr>
              <a:buSzPct val="99615"/>
              <a:buFont typeface="Arial"/>
              <a:buNone/>
            </a:pPr>
            <a:endParaRPr sz="259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9: Always override </a:t>
            </a:r>
            <a:r>
              <a:rPr lang="en-US" b="1" dirty="0" err="1"/>
              <a:t>hashCode</a:t>
            </a:r>
            <a:r>
              <a:rPr lang="en-US" b="1" dirty="0"/>
              <a:t> when you override equals</a:t>
            </a:r>
            <a:endParaRPr lang="en-US" dirty="0"/>
          </a:p>
        </p:txBody>
      </p:sp>
      <p:sp>
        <p:nvSpPr>
          <p:cNvPr id="3" name="Text Placeholder 2"/>
          <p:cNvSpPr>
            <a:spLocks noGrp="1"/>
          </p:cNvSpPr>
          <p:nvPr>
            <p:ph type="body" idx="1"/>
          </p:nvPr>
        </p:nvSpPr>
        <p:spPr/>
        <p:txBody>
          <a:bodyPr/>
          <a:lstStyle/>
          <a:p>
            <a:r>
              <a:rPr lang="en-US" dirty="0"/>
              <a:t>A common source of bugs is the failure to override the </a:t>
            </a:r>
            <a:r>
              <a:rPr lang="en-US" dirty="0" err="1"/>
              <a:t>hashCode</a:t>
            </a:r>
            <a:r>
              <a:rPr lang="en-US" dirty="0"/>
              <a:t> method. </a:t>
            </a:r>
            <a:r>
              <a:rPr lang="en-US" b="1" dirty="0" smtClean="0"/>
              <a:t>You must </a:t>
            </a:r>
            <a:r>
              <a:rPr lang="en-US" b="1" dirty="0"/>
              <a:t>override </a:t>
            </a:r>
            <a:r>
              <a:rPr lang="en-US" b="1" dirty="0" err="1"/>
              <a:t>hashCode</a:t>
            </a:r>
            <a:r>
              <a:rPr lang="en-US" b="1" dirty="0"/>
              <a:t> in every class that overrides </a:t>
            </a:r>
            <a:r>
              <a:rPr lang="en-US" b="1" dirty="0" smtClean="0"/>
              <a:t>equals</a:t>
            </a:r>
          </a:p>
          <a:p>
            <a:r>
              <a:rPr lang="en-US" b="1" dirty="0"/>
              <a:t>The key provision that is violated when you fail to override </a:t>
            </a:r>
            <a:r>
              <a:rPr lang="en-US" b="1" dirty="0" err="1"/>
              <a:t>hashCode</a:t>
            </a:r>
            <a:r>
              <a:rPr lang="en-US" b="1" dirty="0"/>
              <a:t> </a:t>
            </a:r>
            <a:r>
              <a:rPr lang="en-US" b="1" dirty="0" smtClean="0"/>
              <a:t>is the </a:t>
            </a:r>
            <a:r>
              <a:rPr lang="en-US" b="1" dirty="0"/>
              <a:t>second one: equal objects must have equal hash codes</a:t>
            </a:r>
            <a:r>
              <a:rPr lang="en-US" b="1" dirty="0" smtClean="0"/>
              <a:t>.</a:t>
            </a:r>
          </a:p>
          <a:p>
            <a:r>
              <a:rPr lang="en-US" b="1" dirty="0"/>
              <a:t>Do not be tempted to exclude significant parts of an object from the </a:t>
            </a:r>
            <a:r>
              <a:rPr lang="en-US" b="1" dirty="0" smtClean="0"/>
              <a:t>hash </a:t>
            </a:r>
            <a:r>
              <a:rPr lang="it-IT" b="1" dirty="0" smtClean="0"/>
              <a:t>code </a:t>
            </a:r>
            <a:r>
              <a:rPr lang="it-IT" b="1" dirty="0"/>
              <a:t>computation to improve performance</a:t>
            </a:r>
            <a:endParaRPr lang="en-US" dirty="0"/>
          </a:p>
        </p:txBody>
      </p:sp>
    </p:spTree>
    <p:extLst>
      <p:ext uri="{BB962C8B-B14F-4D97-AF65-F5344CB8AC3E}">
        <p14:creationId xmlns:p14="http://schemas.microsoft.com/office/powerpoint/2010/main" val="62569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10: Always override </a:t>
            </a:r>
            <a:r>
              <a:rPr lang="en-US" b="1" dirty="0" err="1"/>
              <a:t>toString</a:t>
            </a:r>
            <a:endParaRPr lang="en-US" dirty="0"/>
          </a:p>
        </p:txBody>
      </p:sp>
      <p:sp>
        <p:nvSpPr>
          <p:cNvPr id="3" name="Text Placeholder 2"/>
          <p:cNvSpPr>
            <a:spLocks noGrp="1"/>
          </p:cNvSpPr>
          <p:nvPr>
            <p:ph type="body" idx="1"/>
          </p:nvPr>
        </p:nvSpPr>
        <p:spPr/>
        <p:txBody>
          <a:bodyPr/>
          <a:lstStyle/>
          <a:p>
            <a:r>
              <a:rPr lang="en-US" dirty="0"/>
              <a:t>While it isn’t as important as obeying the equals and </a:t>
            </a:r>
            <a:r>
              <a:rPr lang="en-US" dirty="0" err="1"/>
              <a:t>hashCode</a:t>
            </a:r>
            <a:r>
              <a:rPr lang="en-US" dirty="0"/>
              <a:t> </a:t>
            </a:r>
            <a:r>
              <a:rPr lang="en-US" dirty="0" smtClean="0"/>
              <a:t>contracts (Item </a:t>
            </a:r>
            <a:r>
              <a:rPr lang="en-US" dirty="0"/>
              <a:t>8, Item 9), </a:t>
            </a:r>
            <a:r>
              <a:rPr lang="en-US" b="1" dirty="0"/>
              <a:t>providing a good </a:t>
            </a:r>
            <a:r>
              <a:rPr lang="en-US" b="1" dirty="0" err="1"/>
              <a:t>toString</a:t>
            </a:r>
            <a:r>
              <a:rPr lang="en-US" b="1" dirty="0"/>
              <a:t> implementation makes your </a:t>
            </a:r>
            <a:r>
              <a:rPr lang="en-US" b="1" dirty="0" smtClean="0"/>
              <a:t>class much </a:t>
            </a:r>
            <a:r>
              <a:rPr lang="en-US" b="1" dirty="0"/>
              <a:t>more pleasant to use</a:t>
            </a:r>
            <a:r>
              <a:rPr lang="en-US" dirty="0" smtClean="0"/>
              <a:t>.</a:t>
            </a:r>
          </a:p>
          <a:p>
            <a:r>
              <a:rPr lang="en-US" b="1" dirty="0"/>
              <a:t>When practical, the </a:t>
            </a:r>
            <a:r>
              <a:rPr lang="en-US" b="1" dirty="0" err="1"/>
              <a:t>toString</a:t>
            </a:r>
            <a:r>
              <a:rPr lang="en-US" b="1" dirty="0"/>
              <a:t> method should return </a:t>
            </a:r>
            <a:r>
              <a:rPr lang="en-US" b="1" i="1" dirty="0"/>
              <a:t>all </a:t>
            </a:r>
            <a:r>
              <a:rPr lang="en-US" b="1" dirty="0"/>
              <a:t>of the </a:t>
            </a:r>
            <a:r>
              <a:rPr lang="en-US" b="1" dirty="0" smtClean="0"/>
              <a:t>interesting information </a:t>
            </a:r>
            <a:r>
              <a:rPr lang="en-US" b="1" dirty="0"/>
              <a:t>contained in the </a:t>
            </a:r>
            <a:r>
              <a:rPr lang="en-US" b="1" dirty="0" smtClean="0"/>
              <a:t>object</a:t>
            </a:r>
          </a:p>
          <a:p>
            <a:r>
              <a:rPr lang="en-US" b="1" dirty="0"/>
              <a:t>Whether or not you decide to specify the format, you should clearly </a:t>
            </a:r>
            <a:r>
              <a:rPr lang="en-US" b="1" dirty="0" smtClean="0"/>
              <a:t>document your </a:t>
            </a:r>
            <a:r>
              <a:rPr lang="en-US" b="1" dirty="0"/>
              <a:t>intentions.</a:t>
            </a:r>
            <a:endParaRPr lang="en-US" dirty="0"/>
          </a:p>
        </p:txBody>
      </p:sp>
    </p:spTree>
    <p:extLst>
      <p:ext uri="{BB962C8B-B14F-4D97-AF65-F5344CB8AC3E}">
        <p14:creationId xmlns:p14="http://schemas.microsoft.com/office/powerpoint/2010/main" val="379985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11: Override clone judiciously</a:t>
            </a:r>
            <a:endParaRPr lang="en-US" dirty="0"/>
          </a:p>
        </p:txBody>
      </p:sp>
      <p:sp>
        <p:nvSpPr>
          <p:cNvPr id="3" name="Text Placeholder 2"/>
          <p:cNvSpPr>
            <a:spLocks noGrp="1"/>
          </p:cNvSpPr>
          <p:nvPr>
            <p:ph type="body" idx="1"/>
          </p:nvPr>
        </p:nvSpPr>
        <p:spPr/>
        <p:txBody>
          <a:bodyPr/>
          <a:lstStyle/>
          <a:p>
            <a:r>
              <a:rPr lang="en-US" b="1" dirty="0" smtClean="0"/>
              <a:t> If </a:t>
            </a:r>
            <a:r>
              <a:rPr lang="en-US" b="1" dirty="0"/>
              <a:t>you override the clone method in a </a:t>
            </a:r>
            <a:r>
              <a:rPr lang="en-US" b="1" dirty="0" err="1"/>
              <a:t>nonfinal</a:t>
            </a:r>
            <a:r>
              <a:rPr lang="en-US" b="1" dirty="0"/>
              <a:t> class, you </a:t>
            </a:r>
            <a:r>
              <a:rPr lang="en-US" b="1" dirty="0" smtClean="0"/>
              <a:t>should return </a:t>
            </a:r>
            <a:r>
              <a:rPr lang="en-US" b="1" dirty="0"/>
              <a:t>an object obtained by invoking </a:t>
            </a:r>
            <a:r>
              <a:rPr lang="en-US" b="1" dirty="0" err="1" smtClean="0"/>
              <a:t>super.clone</a:t>
            </a:r>
            <a:endParaRPr lang="en-US" b="1" dirty="0"/>
          </a:p>
          <a:p>
            <a:r>
              <a:rPr lang="en-US" b="1" dirty="0" smtClean="0"/>
              <a:t> In practice, a </a:t>
            </a:r>
            <a:r>
              <a:rPr lang="en-US" b="1" dirty="0"/>
              <a:t>class that implements </a:t>
            </a:r>
            <a:r>
              <a:rPr lang="en-US" b="1" dirty="0" err="1"/>
              <a:t>Cloneable</a:t>
            </a:r>
            <a:r>
              <a:rPr lang="en-US" b="1" dirty="0"/>
              <a:t> is expected to provide a </a:t>
            </a:r>
            <a:r>
              <a:rPr lang="en-US" b="1" dirty="0" smtClean="0"/>
              <a:t>properly functioning </a:t>
            </a:r>
            <a:r>
              <a:rPr lang="en-US" b="1" dirty="0"/>
              <a:t>public clone method</a:t>
            </a:r>
            <a:endParaRPr lang="en-US" dirty="0"/>
          </a:p>
        </p:txBody>
      </p:sp>
    </p:spTree>
    <p:extLst>
      <p:ext uri="{BB962C8B-B14F-4D97-AF65-F5344CB8AC3E}">
        <p14:creationId xmlns:p14="http://schemas.microsoft.com/office/powerpoint/2010/main" val="2506325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Clone method</a:t>
            </a:r>
            <a:endParaRPr lang="en-US" dirty="0"/>
          </a:p>
        </p:txBody>
      </p:sp>
      <p:sp>
        <p:nvSpPr>
          <p:cNvPr id="3" name="Text Placeholder 2"/>
          <p:cNvSpPr>
            <a:spLocks noGrp="1"/>
          </p:cNvSpPr>
          <p:nvPr>
            <p:ph type="body" idx="1"/>
          </p:nvPr>
        </p:nvSpPr>
        <p:spPr/>
        <p:txBody>
          <a:bodyPr/>
          <a:lstStyle/>
          <a:p>
            <a:r>
              <a:rPr lang="en-US" dirty="0"/>
              <a:t>The difference is that you can modify the cloned object </a:t>
            </a:r>
            <a:r>
              <a:rPr lang="en-US" dirty="0" smtClean="0"/>
              <a:t>without modifying </a:t>
            </a:r>
            <a:r>
              <a:rPr lang="en-US" dirty="0"/>
              <a:t>the original object.</a:t>
            </a:r>
          </a:p>
          <a:p>
            <a:pPr lvl="1"/>
            <a:r>
              <a:rPr lang="en-US" sz="1800" dirty="0"/>
              <a:t>Point p = new Point(1,2);</a:t>
            </a:r>
          </a:p>
          <a:p>
            <a:pPr lvl="1"/>
            <a:r>
              <a:rPr lang="en-US" sz="1800" dirty="0"/>
              <a:t>Point p2 = </a:t>
            </a:r>
            <a:r>
              <a:rPr lang="en-US" sz="1800" dirty="0" err="1"/>
              <a:t>p.clone</a:t>
            </a:r>
            <a:r>
              <a:rPr lang="en-US" sz="1800" dirty="0"/>
              <a:t>();</a:t>
            </a:r>
          </a:p>
          <a:p>
            <a:pPr lvl="1"/>
            <a:r>
              <a:rPr lang="en-US" sz="1800" dirty="0"/>
              <a:t>Point p3 = p;</a:t>
            </a:r>
          </a:p>
          <a:p>
            <a:pPr lvl="1"/>
            <a:r>
              <a:rPr lang="en-US" sz="1800" dirty="0"/>
              <a:t>p2.x = 5;</a:t>
            </a:r>
          </a:p>
          <a:p>
            <a:pPr lvl="1"/>
            <a:r>
              <a:rPr lang="en-US" sz="1800" dirty="0"/>
              <a:t>p3.y = 7;</a:t>
            </a:r>
          </a:p>
          <a:p>
            <a:r>
              <a:rPr lang="en-US" dirty="0"/>
              <a:t>The change on p3 does feed back to p, while the change on p2 does not.</a:t>
            </a:r>
          </a:p>
          <a:p>
            <a:pPr marL="177800" indent="0">
              <a:buNone/>
            </a:pPr>
            <a:r>
              <a:rPr lang="en-US" dirty="0"/>
              <a:t>Let's see how the situation is after the individual statements (assuming 1, 2, 5, 7 would be objects):</a:t>
            </a:r>
          </a:p>
          <a:p>
            <a:endParaRPr lang="en-US" dirty="0"/>
          </a:p>
        </p:txBody>
      </p:sp>
    </p:spTree>
    <p:extLst>
      <p:ext uri="{BB962C8B-B14F-4D97-AF65-F5344CB8AC3E}">
        <p14:creationId xmlns:p14="http://schemas.microsoft.com/office/powerpoint/2010/main" val="1899344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40526"/>
            <a:ext cx="5651500" cy="5917473"/>
          </a:xfrm>
        </p:spPr>
        <p:txBody>
          <a:bodyPr/>
          <a:lstStyle/>
          <a:p>
            <a:r>
              <a:rPr lang="en-US" sz="1000" dirty="0"/>
              <a:t>Point p = new Point(1,2</a:t>
            </a:r>
            <a:r>
              <a:rPr lang="en-US" sz="1000" dirty="0" smtClean="0"/>
              <a:t>);</a:t>
            </a:r>
            <a:endParaRPr lang="en-US" sz="1000" dirty="0"/>
          </a:p>
          <a:p>
            <a:r>
              <a:rPr lang="en-US" sz="1000" dirty="0"/>
              <a:t>            .-----.    .-----.</a:t>
            </a:r>
          </a:p>
          <a:p>
            <a:r>
              <a:rPr lang="en-US" sz="1000" dirty="0"/>
              <a:t> p  -----&gt;  |  x -+--&gt; |  1  |</a:t>
            </a:r>
          </a:p>
          <a:p>
            <a:r>
              <a:rPr lang="en-US" sz="1000" dirty="0"/>
              <a:t>            |     |    '-----'</a:t>
            </a:r>
          </a:p>
          <a:p>
            <a:r>
              <a:rPr lang="en-US" sz="1000" dirty="0"/>
              <a:t>            |     |    .-----.</a:t>
            </a:r>
          </a:p>
          <a:p>
            <a:r>
              <a:rPr lang="en-US" sz="1000" dirty="0"/>
              <a:t>            |  y -+--&gt; |  2  |</a:t>
            </a:r>
          </a:p>
          <a:p>
            <a:r>
              <a:rPr lang="en-US" sz="1000" dirty="0"/>
              <a:t>            '-----'    </a:t>
            </a:r>
            <a:r>
              <a:rPr lang="en-US" sz="1000" dirty="0" smtClean="0"/>
              <a:t>'-----'</a:t>
            </a:r>
            <a:endParaRPr lang="en-US" sz="1000" dirty="0"/>
          </a:p>
          <a:p>
            <a:r>
              <a:rPr lang="en-US" sz="1000" dirty="0"/>
              <a:t>Point p2 = </a:t>
            </a:r>
            <a:r>
              <a:rPr lang="en-US" sz="1000" dirty="0" err="1"/>
              <a:t>p.clone</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  y -+--&gt; |  2  | &lt;--+- y  |</a:t>
            </a:r>
          </a:p>
          <a:p>
            <a:r>
              <a:rPr lang="en-US" sz="1000" dirty="0"/>
              <a:t>            '-----'    '-----'    </a:t>
            </a:r>
            <a:r>
              <a:rPr lang="en-US" sz="1000" dirty="0" smtClean="0"/>
              <a:t>'-----'</a:t>
            </a:r>
            <a:endParaRPr lang="en-US" sz="1000" dirty="0"/>
          </a:p>
          <a:p>
            <a:r>
              <a:rPr lang="en-US" sz="1000" dirty="0"/>
              <a:t>Point p3 = p</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p3 -----&gt;  |  y -+--&gt; |  2  | &lt;--+- y  |</a:t>
            </a:r>
          </a:p>
          <a:p>
            <a:r>
              <a:rPr lang="en-US" sz="1000" dirty="0"/>
              <a:t>            '-----'    '-----'    </a:t>
            </a:r>
            <a:r>
              <a:rPr lang="en-US" sz="1000" dirty="0" smtClean="0"/>
              <a:t>'-----'</a:t>
            </a:r>
            <a:endParaRPr lang="en-US" sz="1000" dirty="0"/>
          </a:p>
          <a:p>
            <a:pPr marL="177800" indent="0">
              <a:buNone/>
            </a:pPr>
            <a:endParaRPr lang="en-US" dirty="0"/>
          </a:p>
        </p:txBody>
      </p:sp>
      <p:sp>
        <p:nvSpPr>
          <p:cNvPr id="4" name="Text Placeholder 2"/>
          <p:cNvSpPr txBox="1">
            <a:spLocks/>
          </p:cNvSpPr>
          <p:nvPr/>
        </p:nvSpPr>
        <p:spPr>
          <a:xfrm>
            <a:off x="6489699" y="940527"/>
            <a:ext cx="5041901" cy="591747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sz="1000" dirty="0" smtClean="0"/>
              <a:t>p2.x = 5;</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-+--&gt; |  2  | &lt;--+- y  |  &lt;----- p2</a:t>
            </a:r>
          </a:p>
          <a:p>
            <a:r>
              <a:rPr lang="en-US" sz="1000" dirty="0" smtClean="0"/>
              <a:t>            '-----'    '-----'    '-----'</a:t>
            </a:r>
          </a:p>
          <a:p>
            <a:r>
              <a:rPr lang="en-US" sz="1000" dirty="0" smtClean="0"/>
              <a:t> </a:t>
            </a:r>
          </a:p>
          <a:p>
            <a:r>
              <a:rPr lang="en-US" sz="1000" dirty="0" smtClean="0"/>
              <a:t> </a:t>
            </a:r>
          </a:p>
          <a:p>
            <a:r>
              <a:rPr lang="en-US" sz="1000" dirty="0" smtClean="0"/>
              <a:t>p3.y = 7;</a:t>
            </a:r>
          </a:p>
          <a:p>
            <a:r>
              <a:rPr lang="en-US" sz="1000" dirty="0" smtClean="0"/>
              <a:t> </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    |  2  | &lt;--+- y  |  &lt;----- p2</a:t>
            </a:r>
          </a:p>
          <a:p>
            <a:r>
              <a:rPr lang="en-US" sz="1000" dirty="0" smtClean="0"/>
              <a:t>            '--+--'    '-----'    '-----'</a:t>
            </a:r>
          </a:p>
          <a:p>
            <a:r>
              <a:rPr lang="en-US" sz="1000" dirty="0" smtClean="0"/>
              <a:t>               |     .-----.</a:t>
            </a:r>
          </a:p>
          <a:p>
            <a:r>
              <a:rPr lang="en-US" sz="1000" dirty="0" smtClean="0"/>
              <a:t>               '---&gt; |  7  |</a:t>
            </a:r>
          </a:p>
          <a:p>
            <a:r>
              <a:rPr lang="en-US" sz="1000" dirty="0" smtClean="0"/>
              <a:t>                     '-----'</a:t>
            </a:r>
          </a:p>
          <a:p>
            <a:pPr marL="177800" indent="0">
              <a:buFont typeface="Arial"/>
              <a:buNone/>
            </a:pPr>
            <a:endParaRPr lang="en-US" dirty="0"/>
          </a:p>
        </p:txBody>
      </p:sp>
    </p:spTree>
    <p:extLst>
      <p:ext uri="{BB962C8B-B14F-4D97-AF65-F5344CB8AC3E}">
        <p14:creationId xmlns:p14="http://schemas.microsoft.com/office/powerpoint/2010/main" val="296498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12: Consider implementing Comparable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7322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sz="4400" b="0" i="0" u="none" strike="noStrike" cap="none" dirty="0" smtClean="0">
                <a:solidFill>
                  <a:schemeClr val="dk1"/>
                </a:solidFill>
                <a:latin typeface="Calibri"/>
                <a:ea typeface="Calibri"/>
                <a:cs typeface="Calibri"/>
                <a:sym typeface="Calibri"/>
              </a:rPr>
              <a:t>4</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dirty="0"/>
              <a:t>Classes and </a:t>
            </a:r>
            <a:r>
              <a:rPr lang="en-US" sz="5400" dirty="0" smtClean="0"/>
              <a:t>Interfaces</a:t>
            </a:r>
          </a:p>
          <a:p>
            <a:r>
              <a:rPr lang="en-US" b="1" dirty="0"/>
              <a:t>C</a:t>
            </a:r>
            <a:r>
              <a:rPr lang="en-US" dirty="0"/>
              <a:t>LASSES and interfaces lie at the heart of the Java programming </a:t>
            </a:r>
            <a:r>
              <a:rPr lang="en-US" dirty="0" smtClean="0"/>
              <a:t>language. </a:t>
            </a:r>
          </a:p>
          <a:p>
            <a:r>
              <a:rPr lang="en-US" dirty="0" smtClean="0"/>
              <a:t>They </a:t>
            </a:r>
            <a:r>
              <a:rPr lang="en-US" dirty="0"/>
              <a:t>are its basic units of abstraction. </a:t>
            </a:r>
            <a:endParaRPr lang="en-US" dirty="0" smtClean="0"/>
          </a:p>
          <a:p>
            <a:r>
              <a:rPr lang="en-US" dirty="0" smtClean="0"/>
              <a:t>The </a:t>
            </a:r>
            <a:r>
              <a:rPr lang="en-US" dirty="0"/>
              <a:t>language provides many powerful </a:t>
            </a:r>
            <a:r>
              <a:rPr lang="en-US" dirty="0" smtClean="0"/>
              <a:t>elements that </a:t>
            </a:r>
            <a:r>
              <a:rPr lang="en-US" dirty="0"/>
              <a:t>you can use to design classes and interfaces. </a:t>
            </a:r>
            <a:endParaRPr lang="en-US" dirty="0" smtClean="0"/>
          </a:p>
          <a:p>
            <a:r>
              <a:rPr lang="en-US" dirty="0" smtClean="0"/>
              <a:t>This </a:t>
            </a:r>
            <a:r>
              <a:rPr lang="en-US" dirty="0"/>
              <a:t>chapter </a:t>
            </a:r>
            <a:r>
              <a:rPr lang="en-US" dirty="0" smtClean="0"/>
              <a:t>contains guidelines </a:t>
            </a:r>
            <a:r>
              <a:rPr lang="en-US" dirty="0"/>
              <a:t>to help you make the best use of these elements so that your classes </a:t>
            </a:r>
            <a:r>
              <a:rPr lang="en-US" dirty="0" smtClean="0"/>
              <a:t>and interfaces </a:t>
            </a:r>
            <a:r>
              <a:rPr lang="en-US" dirty="0"/>
              <a:t>are usable, robust, and flexible</a:t>
            </a:r>
            <a:r>
              <a:rPr lang="en-US" sz="2000" dirty="0"/>
              <a:t>.</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2410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2</a:t>
            </a:r>
          </a:p>
        </p:txBody>
      </p:sp>
      <p:sp>
        <p:nvSpPr>
          <p:cNvPr id="91" name="Shape 91"/>
          <p:cNvSpPr txBox="1">
            <a:spLocks noGrp="1"/>
          </p:cNvSpPr>
          <p:nvPr>
            <p:ph type="body" idx="1"/>
          </p:nvPr>
        </p:nvSpPr>
        <p:spPr>
          <a:xfrm>
            <a:off x="838200" y="1825625"/>
            <a:ext cx="10515599" cy="34383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5400" b="0" i="0" u="none" strike="noStrike" cap="none">
                <a:solidFill>
                  <a:schemeClr val="dk1"/>
                </a:solidFill>
                <a:latin typeface="Calibri"/>
                <a:ea typeface="Calibri"/>
                <a:cs typeface="Calibri"/>
                <a:sym typeface="Calibri"/>
              </a:rPr>
              <a:t>Creating and Destroying Objects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5658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1: Consider static factory methods instead of constructors</a:t>
            </a:r>
          </a:p>
        </p:txBody>
      </p:sp>
      <p:sp>
        <p:nvSpPr>
          <p:cNvPr id="97" name="Shape 97"/>
          <p:cNvSpPr txBox="1">
            <a:spLocks noGrp="1"/>
          </p:cNvSpPr>
          <p:nvPr>
            <p:ph type="body" idx="1"/>
          </p:nvPr>
        </p:nvSpPr>
        <p:spPr>
          <a:xfrm>
            <a:off x="838200" y="1573426"/>
            <a:ext cx="10515599" cy="460353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class can provide a public </a:t>
            </a:r>
            <a:r>
              <a:rPr lang="en-US" sz="1800" b="0" i="1" u="none" strike="noStrike" cap="none" dirty="0">
                <a:solidFill>
                  <a:schemeClr val="dk1"/>
                </a:solidFill>
                <a:latin typeface="Calibri"/>
                <a:ea typeface="Calibri"/>
                <a:cs typeface="Calibri"/>
                <a:sym typeface="Calibri"/>
              </a:rPr>
              <a:t>static factory method</a:t>
            </a:r>
            <a:r>
              <a:rPr lang="en-US" sz="1800" b="0" i="0" u="none" strike="noStrike" cap="none" dirty="0">
                <a:solidFill>
                  <a:schemeClr val="dk1"/>
                </a:solidFill>
                <a:latin typeface="Calibri"/>
                <a:ea typeface="Calibri"/>
                <a:cs typeface="Calibri"/>
                <a:sym typeface="Calibri"/>
              </a:rPr>
              <a:t>, which is simply a static method that returns an instance of the class.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Advantages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One advantage of static factory methods is that, unlike constructors, </a:t>
            </a:r>
            <a:r>
              <a:rPr lang="en-US" sz="1800" b="0" i="0" u="none" strike="noStrike" cap="none" dirty="0" smtClean="0">
                <a:solidFill>
                  <a:schemeClr val="dk1"/>
                </a:solidFill>
                <a:latin typeface="Calibri"/>
                <a:ea typeface="Calibri"/>
                <a:cs typeface="Calibri"/>
                <a:sym typeface="Calibri"/>
              </a:rPr>
              <a:t>they have </a:t>
            </a:r>
            <a:r>
              <a:rPr lang="en-US" sz="1800" b="0" i="0" u="none" strike="noStrike" cap="none" dirty="0">
                <a:solidFill>
                  <a:schemeClr val="dk1"/>
                </a:solidFill>
                <a:latin typeface="Calibri"/>
                <a:ea typeface="Calibri"/>
                <a:cs typeface="Calibri"/>
                <a:sym typeface="Calibri"/>
              </a:rPr>
              <a:t>names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second advantage of static factory methods is that, unlike constructors, they are not required to create a new object each time they’re invoked</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third advantage of static factory methods is that, unlike constructors, they can return an object of any subtype of their return type</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fourth advantage of static factory methods is that they reduce the verbosity of creating parameterized type instances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Disadvantages </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The main disadvantage of providing only static factory methods is that classes without public or protected constructors cannot be </a:t>
            </a:r>
            <a:r>
              <a:rPr lang="en-US" sz="1800" b="0" i="0" u="none" strike="noStrike" cap="none" dirty="0" err="1">
                <a:solidFill>
                  <a:schemeClr val="dk1"/>
                </a:solidFill>
                <a:latin typeface="Calibri"/>
                <a:ea typeface="Calibri"/>
                <a:cs typeface="Calibri"/>
                <a:sym typeface="Calibri"/>
              </a:rPr>
              <a:t>subclassed</a:t>
            </a:r>
            <a:endParaRPr lang="en-US" sz="1800" b="0" i="0" u="none" strike="noStrike" cap="none" dirty="0">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ct val="105555"/>
              <a:buFont typeface="Arial"/>
              <a:buChar char="•"/>
            </a:pPr>
            <a:r>
              <a:rPr lang="en-US" sz="1800" b="0" i="0" u="none" strike="noStrike" cap="none" dirty="0">
                <a:solidFill>
                  <a:schemeClr val="dk1"/>
                </a:solidFill>
                <a:latin typeface="Calibri"/>
                <a:ea typeface="Calibri"/>
                <a:cs typeface="Calibri"/>
                <a:sym typeface="Calibri"/>
              </a:rPr>
              <a:t>A second disadvantage of static factory methods is that they are not </a:t>
            </a:r>
            <a:r>
              <a:rPr lang="en-US" sz="1900" b="0" i="0" u="none" strike="noStrike" cap="none" dirty="0">
                <a:solidFill>
                  <a:schemeClr val="dk1"/>
                </a:solidFill>
                <a:latin typeface="Calibri"/>
                <a:ea typeface="Calibri"/>
                <a:cs typeface="Calibri"/>
                <a:sym typeface="Calibri"/>
              </a:rPr>
              <a:t>readily distinguishable from other static methods</a:t>
            </a: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838200" y="65903"/>
            <a:ext cx="10515599" cy="162478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600" b="1" i="0" u="none" strike="noStrike" cap="none">
                <a:solidFill>
                  <a:schemeClr val="dk1"/>
                </a:solidFill>
                <a:latin typeface="Calibri"/>
                <a:ea typeface="Calibri"/>
                <a:cs typeface="Calibri"/>
                <a:sym typeface="Calibri"/>
              </a:rPr>
              <a:t>Item 2: Consider a builder when faced with many constructor parameters</a:t>
            </a:r>
          </a:p>
        </p:txBody>
      </p:sp>
      <p:sp>
        <p:nvSpPr>
          <p:cNvPr id="103" name="Shape 10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Telescoping constructor pattern - does not scale well!</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JavaBeans Pattern - allows inconsistency, mandates mutability</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JavaBeans pattern precludes the possibility of making a class immutable</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simulates named optional parameters as found in Ada and Python.</a:t>
            </a:r>
          </a:p>
          <a:p>
            <a:pPr marL="228600" marR="0" lvl="0" indent="-228600" algn="l" rtl="0">
              <a:lnSpc>
                <a:spcPct val="90000"/>
              </a:lnSpc>
              <a:spcBef>
                <a:spcPts val="1000"/>
              </a:spcBef>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is a good choice when designing classes whose constructors or static factories would have more than a handful of parameters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3: Enforce the singleton property with a private constructor or an enum type</a:t>
            </a:r>
          </a:p>
        </p:txBody>
      </p:sp>
      <p:sp>
        <p:nvSpPr>
          <p:cNvPr id="109" name="Shape 10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public final field</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static factory</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err="1">
                <a:solidFill>
                  <a:schemeClr val="dk1"/>
                </a:solidFill>
                <a:latin typeface="Calibri"/>
                <a:ea typeface="Calibri"/>
                <a:cs typeface="Calibri"/>
                <a:sym typeface="Calibri"/>
              </a:rPr>
              <a:t>Enum</a:t>
            </a:r>
            <a:r>
              <a:rPr lang="en-US" sz="2800" b="1" i="0" u="none" strike="noStrike" cap="none" dirty="0">
                <a:solidFill>
                  <a:schemeClr val="dk1"/>
                </a:solidFill>
                <a:latin typeface="Calibri"/>
                <a:ea typeface="Calibri"/>
                <a:cs typeface="Calibri"/>
                <a:sym typeface="Calibri"/>
              </a:rPr>
              <a:t> singleton - the preferred approach</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a:t>
            </a:r>
            <a:r>
              <a:rPr lang="en-US" sz="2800" b="0" i="0" u="none" strike="noStrike" cap="none" dirty="0" err="1">
                <a:solidFill>
                  <a:schemeClr val="dk1"/>
                </a:solidFill>
                <a:latin typeface="Calibri"/>
                <a:ea typeface="Calibri"/>
                <a:cs typeface="Calibri"/>
                <a:sym typeface="Calibri"/>
              </a:rPr>
              <a:t>enum</a:t>
            </a:r>
            <a:r>
              <a:rPr lang="en-US" sz="2800" b="0" i="0" u="none" strike="noStrike" cap="none" dirty="0">
                <a:solidFill>
                  <a:schemeClr val="dk1"/>
                </a:solidFill>
                <a:latin typeface="Calibri"/>
                <a:ea typeface="Calibri"/>
                <a:cs typeface="Calibri"/>
                <a:sym typeface="Calibri"/>
              </a:rPr>
              <a:t> Elvis {</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INSTANCE;</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void </a:t>
            </a:r>
            <a:r>
              <a:rPr lang="en-US" sz="2800" b="0" i="0" u="none" strike="noStrike" cap="none" dirty="0" err="1">
                <a:solidFill>
                  <a:schemeClr val="dk1"/>
                </a:solidFill>
                <a:latin typeface="Calibri"/>
                <a:ea typeface="Calibri"/>
                <a:cs typeface="Calibri"/>
                <a:sym typeface="Calibri"/>
              </a:rPr>
              <a:t>leaveTheBuilding</a:t>
            </a:r>
            <a:r>
              <a:rPr lang="en-US" sz="2800" b="0" i="0" u="none" strike="noStrike" cap="none" dirty="0">
                <a:solidFill>
                  <a:schemeClr val="dk1"/>
                </a:solidFill>
                <a:latin typeface="Calibri"/>
                <a:ea typeface="Calibri"/>
                <a:cs typeface="Calibri"/>
                <a:sym typeface="Calibri"/>
              </a:rPr>
              <a:t>() { ... }</a:t>
            </a:r>
          </a:p>
          <a:p>
            <a:pPr marL="0" marR="0" lvl="0" indent="0" algn="l" rtl="0">
              <a:lnSpc>
                <a:spcPct val="90000"/>
              </a:lnSpc>
              <a:spcBef>
                <a:spcPts val="1000"/>
              </a:spcBef>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4: Enforce noninstantiability with a private constructor</a:t>
            </a:r>
          </a:p>
        </p:txBody>
      </p:sp>
      <p:sp>
        <p:nvSpPr>
          <p:cNvPr id="115" name="Shape 11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Attempting to enforce noninstantiability by making a class abstract does not work.</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Class can be made noninstantiable by including a private constructor</a:t>
            </a:r>
            <a:r>
              <a:rPr lang="en-US" sz="259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2590" b="1" i="0" u="none" strike="noStrike" cap="none">
                <a:solidFill>
                  <a:schemeClr val="dk1"/>
                </a:solidFill>
                <a:latin typeface="Calibri"/>
                <a:ea typeface="Calibri"/>
                <a:cs typeface="Calibri"/>
                <a:sym typeface="Calibri"/>
              </a:rPr>
              <a:t>	</a:t>
            </a:r>
            <a:r>
              <a:rPr lang="en-US" sz="2220" b="1" i="0" u="none" strike="noStrike" cap="none">
                <a:solidFill>
                  <a:schemeClr val="dk1"/>
                </a:solidFill>
                <a:latin typeface="Calibri"/>
                <a:ea typeface="Calibri"/>
                <a:cs typeface="Calibri"/>
                <a:sym typeface="Calibri"/>
              </a:rPr>
              <a:t>// Noninstantiable utility class</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public class UtilityClass {</a:t>
            </a:r>
          </a:p>
          <a:p>
            <a:pPr marL="0" marR="0" lvl="0" indent="0" algn="l" rtl="0">
              <a:lnSpc>
                <a:spcPct val="70000"/>
              </a:lnSpc>
              <a:spcBef>
                <a:spcPts val="1000"/>
              </a:spcBef>
              <a:spcAft>
                <a:spcPts val="0"/>
              </a:spcAft>
              <a:buClr>
                <a:schemeClr val="dk1"/>
              </a:buClr>
              <a:buSzPct val="25000"/>
              <a:buFont typeface="Arial"/>
              <a:buNone/>
            </a:pPr>
            <a:r>
              <a:rPr lang="en-US" sz="2220" b="1" i="0" u="none" strike="noStrike" cap="none">
                <a:solidFill>
                  <a:schemeClr val="dk1"/>
                </a:solidFill>
                <a:latin typeface="Calibri"/>
                <a:ea typeface="Calibri"/>
                <a:cs typeface="Calibri"/>
                <a:sym typeface="Calibri"/>
              </a:rPr>
              <a:t>	// Suppress default constructor for noninstantiability</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private UtilityClass()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throw new AssertionError();</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 // Remainder omitted</a:t>
            </a:r>
          </a:p>
          <a:p>
            <a:pPr marL="0" marR="0" lvl="0" indent="0" algn="l" rtl="0">
              <a:lnSpc>
                <a:spcPct val="70000"/>
              </a:lnSpc>
              <a:spcBef>
                <a:spcPts val="1000"/>
              </a:spcBef>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1" name="Shape 121"/>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It is often appropriate to reuse a single object instead of creating a new functionally equivalent object each time it is needed. </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Reuse can be both faster and more stylish. </a:t>
            </a:r>
          </a:p>
          <a:p>
            <a:pPr marL="228600" marR="0" lvl="0" indent="-228600" algn="l" rtl="0">
              <a:lnSpc>
                <a:spcPct val="90000"/>
              </a:lnSpc>
              <a:spcBef>
                <a:spcPts val="100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An object can always be reused if it is </a:t>
            </a:r>
            <a:r>
              <a:rPr lang="en-US" sz="2800" b="0" i="1" u="none" strike="noStrike" cap="none">
                <a:solidFill>
                  <a:schemeClr val="dk1"/>
                </a:solidFill>
                <a:latin typeface="Calibri"/>
                <a:ea typeface="Calibri"/>
                <a:cs typeface="Calibri"/>
                <a:sym typeface="Calibri"/>
              </a:rPr>
              <a:t>immutable </a:t>
            </a:r>
            <a:r>
              <a:rPr lang="en-US" sz="2800" b="0" i="0" u="none" strike="noStrike" cap="none">
                <a:solidFill>
                  <a:schemeClr val="dk1"/>
                </a:solidFill>
                <a:latin typeface="Calibri"/>
                <a:ea typeface="Calibri"/>
                <a:cs typeface="Calibri"/>
                <a:sym typeface="Calibri"/>
              </a:rPr>
              <a:t>(Item 15).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7" name="Shape 127"/>
          <p:cNvSpPr txBox="1">
            <a:spLocks noGrp="1"/>
          </p:cNvSpPr>
          <p:nvPr>
            <p:ph type="body" idx="1"/>
          </p:nvPr>
        </p:nvSpPr>
        <p:spPr>
          <a:xfrm>
            <a:off x="838200" y="1416908"/>
            <a:ext cx="10515599" cy="5198076"/>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class Person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final Date birthDate;</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Person(Date birthDate) {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 Defensive copy - see Item 39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a:t>
            </a:r>
            <a:r>
              <a:rPr lang="en-US" sz="1540" b="1" i="0" u="none" strike="noStrike" cap="none">
                <a:solidFill>
                  <a:schemeClr val="dk1"/>
                </a:solidFill>
                <a:latin typeface="Calibri"/>
                <a:ea typeface="Calibri"/>
                <a:cs typeface="Calibri"/>
                <a:sym typeface="Calibri"/>
              </a:rPr>
              <a:t>this.birthDate = new Date(birthDate.getTime()); </a:t>
            </a:r>
            <a:r>
              <a:rPr lang="en-US" sz="154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Date getBirthDate()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BOOM_START;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BOOM_END;</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static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Calendar gmtCal = Calendar.</a:t>
            </a:r>
            <a:r>
              <a:rPr lang="en-US" sz="1540" b="0" i="1" u="none" strike="noStrike" cap="none">
                <a:solidFill>
                  <a:schemeClr val="dk1"/>
                </a:solidFill>
                <a:latin typeface="Calibri"/>
                <a:ea typeface="Calibri"/>
                <a:cs typeface="Calibri"/>
                <a:sym typeface="Calibri"/>
              </a:rPr>
              <a:t>getInstance(TimeZone.getTimeZone("GMT"));</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gmtCal.set(1946,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BOOM_START = gmtCal.getTime();</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gmtCal.set(1965,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BOOM_END = gmtCal.getTime();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boolean isBabyBoomer() {</a:t>
            </a:r>
          </a:p>
          <a:p>
            <a:pPr marL="0" marR="0" lvl="0" indent="0" algn="l" rtl="0">
              <a:lnSpc>
                <a:spcPct val="70000"/>
              </a:lnSpc>
              <a:spcBef>
                <a:spcPts val="1000"/>
              </a:spcBef>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birthDate.compareTo(</a:t>
            </a:r>
            <a:r>
              <a:rPr lang="en-US" sz="1540" b="1" i="1" u="none" strike="noStrike" cap="none">
                <a:solidFill>
                  <a:schemeClr val="dk1"/>
                </a:solidFill>
                <a:latin typeface="Calibri"/>
                <a:ea typeface="Calibri"/>
                <a:cs typeface="Calibri"/>
                <a:sym typeface="Calibri"/>
              </a:rPr>
              <a:t>BOOM_START) &gt;= 0 &amp;&amp; birthDate.compareTo(BOOM_END) &lt; 0;</a:t>
            </a:r>
            <a:r>
              <a:rPr lang="en-US" sz="1540" b="0" i="0" u="none" strike="noStrike" cap="none">
                <a:solidFill>
                  <a:schemeClr val="dk1"/>
                </a:solidFill>
                <a:latin typeface="Calibri"/>
                <a:ea typeface="Calibri"/>
                <a:cs typeface="Calibri"/>
                <a:sym typeface="Calibri"/>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6: Eliminate obsolete object references</a:t>
            </a:r>
          </a:p>
        </p:txBody>
      </p:sp>
      <p:sp>
        <p:nvSpPr>
          <p:cNvPr id="133" name="Shape 133"/>
          <p:cNvSpPr txBox="1">
            <a:spLocks noGrp="1"/>
          </p:cNvSpPr>
          <p:nvPr>
            <p:ph type="body" idx="1"/>
          </p:nvPr>
        </p:nvSpPr>
        <p:spPr>
          <a:xfrm>
            <a:off x="838200" y="1499286"/>
            <a:ext cx="10515599" cy="4777945"/>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So where is the memory leak? If a stack grows and then shrinks, the objects that were popped off the stack will not be garbage collected, even if the program using the stack has no more references to them. This is because the stack maintains </a:t>
            </a:r>
            <a:r>
              <a:rPr lang="en-US" sz="2170" b="0" i="1" u="none" strike="noStrike" cap="none">
                <a:solidFill>
                  <a:schemeClr val="dk1"/>
                </a:solidFill>
                <a:latin typeface="Calibri"/>
                <a:ea typeface="Calibri"/>
                <a:cs typeface="Calibri"/>
                <a:sym typeface="Calibri"/>
              </a:rPr>
              <a:t>obsolete references </a:t>
            </a:r>
            <a:r>
              <a:rPr lang="en-US" sz="2170" b="0" i="0" u="none" strike="noStrike" cap="none">
                <a:solidFill>
                  <a:schemeClr val="dk1"/>
                </a:solidFill>
                <a:latin typeface="Calibri"/>
                <a:ea typeface="Calibri"/>
                <a:cs typeface="Calibri"/>
                <a:sym typeface="Calibri"/>
              </a:rPr>
              <a:t>to these objects. An obsolete reference is simply a reference that will never be dereferenced again.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In this case, any references outside of the “active portion” of the element array are obsolete. The active portion consists of the elements whose index is less than 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Java also can "memory leak“</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public Object pop()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if (size == 0)</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throw new EmptyStackException();</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Object result = elements[--size];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elements[size] = null; // Eliminate obsolete reference</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return result;</a:t>
            </a:r>
          </a:p>
          <a:p>
            <a:pPr marL="0" marR="0" lvl="0" indent="0" algn="l" rtl="0">
              <a:lnSpc>
                <a:spcPct val="70000"/>
              </a:lnSpc>
              <a:spcBef>
                <a:spcPts val="1000"/>
              </a:spcBef>
              <a:buClr>
                <a:schemeClr val="dk1"/>
              </a:buClr>
              <a:buSzPct val="25000"/>
              <a:buFont typeface="Arial"/>
              <a:buNone/>
            </a:pPr>
            <a:r>
              <a:rPr lang="en-US" sz="2170" b="0" i="0" u="none" strike="noStrike" cap="none">
                <a:solidFill>
                  <a:schemeClr val="dk1"/>
                </a:solidFill>
                <a:latin typeface="Calibri"/>
                <a:ea typeface="Calibri"/>
                <a:cs typeface="Calibri"/>
                <a:sym typeface="Calibri"/>
              </a:rPr>
              <a: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2772</TotalTime>
  <Words>1130</Words>
  <Application>Microsoft Office PowerPoint</Application>
  <PresentationFormat>Widescreen</PresentationFormat>
  <Paragraphs>158</Paragraphs>
  <Slides>20</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Study of Effective Java™ Second Edition</vt:lpstr>
      <vt:lpstr>C H A P T E R 2</vt:lpstr>
      <vt:lpstr>Item 1: Consider static factory methods instead of constructors</vt:lpstr>
      <vt:lpstr>Item 2: Consider a builder when faced with many constructor parameters</vt:lpstr>
      <vt:lpstr>Item 3: Enforce the singleton property with a private constructor or an enum type</vt:lpstr>
      <vt:lpstr>Item 4: Enforce noninstantiability with a private constructor</vt:lpstr>
      <vt:lpstr>Item 5: Avoid creating unnecessary objects</vt:lpstr>
      <vt:lpstr>Item 5: Avoid creating unnecessary objects</vt:lpstr>
      <vt:lpstr>Item 6: Eliminate obsolete object references</vt:lpstr>
      <vt:lpstr>Item 7: Avoid finalizers</vt:lpstr>
      <vt:lpstr>C H A P T E R 3 Methods Common to All Objects</vt:lpstr>
      <vt:lpstr>Item 8: Obey the general contract when overriding equals</vt:lpstr>
      <vt:lpstr>Item 9: Always override hashCode when you override equals</vt:lpstr>
      <vt:lpstr>Item 10: Always override toString</vt:lpstr>
      <vt:lpstr>Item 11: Override clone judiciously</vt:lpstr>
      <vt:lpstr>Clone method</vt:lpstr>
      <vt:lpstr>PowerPoint Presentation</vt:lpstr>
      <vt:lpstr>Item 12: Consider implementing Comparable</vt:lpstr>
      <vt:lpstr>C H A P T E R 4</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Effective Java™ Second Edition</dc:title>
  <dc:creator>eugene</dc:creator>
  <cp:lastModifiedBy>eugene</cp:lastModifiedBy>
  <cp:revision>14</cp:revision>
  <dcterms:modified xsi:type="dcterms:W3CDTF">2017-02-06T20:45:25Z</dcterms:modified>
</cp:coreProperties>
</file>